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7"/>
  </p:notesMasterIdLst>
  <p:sldIdLst>
    <p:sldId id="256" r:id="rId2"/>
    <p:sldId id="257" r:id="rId3"/>
    <p:sldId id="259" r:id="rId4"/>
    <p:sldId id="258" r:id="rId5"/>
    <p:sldId id="260" r:id="rId6"/>
    <p:sldId id="264" r:id="rId7"/>
    <p:sldId id="274" r:id="rId8"/>
    <p:sldId id="273" r:id="rId9"/>
    <p:sldId id="272" r:id="rId10"/>
    <p:sldId id="271" r:id="rId11"/>
    <p:sldId id="270" r:id="rId12"/>
    <p:sldId id="268" r:id="rId13"/>
    <p:sldId id="275" r:id="rId14"/>
    <p:sldId id="276" r:id="rId15"/>
    <p:sldId id="288" r:id="rId16"/>
    <p:sldId id="281" r:id="rId17"/>
    <p:sldId id="282" r:id="rId18"/>
    <p:sldId id="284" r:id="rId19"/>
    <p:sldId id="285" r:id="rId20"/>
    <p:sldId id="286" r:id="rId21"/>
    <p:sldId id="287" r:id="rId22"/>
    <p:sldId id="277" r:id="rId23"/>
    <p:sldId id="279" r:id="rId24"/>
    <p:sldId id="283" r:id="rId25"/>
    <p:sldId id="280" r:id="rId26"/>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soft Corp."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4" autoAdjust="0"/>
    <p:restoredTop sz="90364" autoAdjust="0"/>
  </p:normalViewPr>
  <p:slideViewPr>
    <p:cSldViewPr>
      <p:cViewPr varScale="1">
        <p:scale>
          <a:sx n="71" d="100"/>
          <a:sy n="71" d="100"/>
        </p:scale>
        <p:origin x="1092" y="6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defTabSz="930275" eaLnBrk="1" hangingPunct="1">
              <a:defRPr sz="1200"/>
            </a:lvl1pPr>
          </a:lstStyle>
          <a:p>
            <a:endParaRPr lang="en-US"/>
          </a:p>
        </p:txBody>
      </p:sp>
      <p:sp>
        <p:nvSpPr>
          <p:cNvPr id="45059"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algn="r" defTabSz="930275" eaLnBrk="1" hangingPunct="1">
              <a:defRPr sz="1200"/>
            </a:lvl1pPr>
          </a:lstStyle>
          <a:p>
            <a:endParaRPr lang="en-US"/>
          </a:p>
        </p:txBody>
      </p:sp>
      <p:sp>
        <p:nvSpPr>
          <p:cNvPr id="4506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2"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defTabSz="930275" eaLnBrk="1" hangingPunct="1">
              <a:defRPr sz="1200"/>
            </a:lvl1pPr>
          </a:lstStyle>
          <a:p>
            <a:endParaRPr lang="en-US"/>
          </a:p>
        </p:txBody>
      </p:sp>
      <p:sp>
        <p:nvSpPr>
          <p:cNvPr id="45063"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algn="r" defTabSz="930275" eaLnBrk="1" hangingPunct="1">
              <a:defRPr sz="1200"/>
            </a:lvl1pPr>
          </a:lstStyle>
          <a:p>
            <a:fld id="{6ABBCE88-DB94-47B3-A12E-B57CA9DA923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9896B8-1954-44A9-A6B5-FCDCAACD5D06}" type="slidenum">
              <a:rPr lang="en-US"/>
              <a:pPr/>
              <a:t>1</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D222E3-B759-4341-937A-4A6631E1AEAF}" type="slidenum">
              <a:rPr lang="en-US"/>
              <a:pPr/>
              <a:t>2</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r>
              <a:rPr lang="en-US"/>
              <a:t>How presentation will benefit audience: Adult learners are more interested in a subject if they know how or why it is important to them.</a:t>
            </a:r>
          </a:p>
          <a:p>
            <a:pPr lvl="1">
              <a:buFontTx/>
              <a:buChar char="•"/>
            </a:pPr>
            <a:r>
              <a:rPr lang="en-US"/>
              <a:t>Presenter’s level of expertise in the subject: Briefly state your credentials in this area, or explain why participants should listen to you.</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C88766-48A3-43D8-88E6-634935E781C4}" type="slidenum">
              <a:rPr lang="en-US"/>
              <a:pPr/>
              <a:t>3</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t>Lesson descriptions should be brief.</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46645-6F17-40FF-B184-9F6C28C66972}" type="slidenum">
              <a:rPr lang="en-US"/>
              <a:pPr/>
              <a:t>4</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b="1" dirty="0"/>
              <a:t>Example objectives</a:t>
            </a:r>
          </a:p>
          <a:p>
            <a:r>
              <a:rPr lang="en-US" dirty="0"/>
              <a:t>At the end of this lesson, you will be able to:</a:t>
            </a:r>
          </a:p>
          <a:p>
            <a:pPr lvl="1">
              <a:buFontTx/>
              <a:buChar char="•"/>
            </a:pPr>
            <a:r>
              <a:rPr lang="en-US" dirty="0"/>
              <a:t>Save files to the team Web server.</a:t>
            </a:r>
          </a:p>
          <a:p>
            <a:pPr lvl="1">
              <a:buFontTx/>
              <a:buChar char="•"/>
            </a:pPr>
            <a:r>
              <a:rPr lang="en-US" dirty="0"/>
              <a:t>Move files to different locations on the team Web server.</a:t>
            </a:r>
          </a:p>
          <a:p>
            <a:pPr lvl="1">
              <a:buFontTx/>
              <a:buChar char="•"/>
            </a:pPr>
            <a:r>
              <a:rPr lang="en-US" dirty="0"/>
              <a:t>Share files on the team Web server.</a:t>
            </a:r>
          </a:p>
          <a:p>
            <a:pPr>
              <a:buFontTx/>
              <a:buChar cha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After you have retrieved all of the information needed to write your paper, you may be required to cite articles or sources in the paper.  In order to do this, you need to know not only what type of document it is (book, journal, newspaper, etc.) but also know the parts of a citation.  </a:t>
            </a:r>
            <a:r>
              <a:rPr lang="en-US" altLang="en-US" b="1" dirty="0" smtClean="0">
                <a:solidFill>
                  <a:srgbClr val="FF2531"/>
                </a:solidFill>
              </a:rPr>
              <a:t>Make sure when citing references to include all parts of the bibliographic citation</a:t>
            </a:r>
            <a:r>
              <a:rPr lang="en-US" altLang="en-US" dirty="0" smtClean="0"/>
              <a:t>.</a:t>
            </a:r>
          </a:p>
        </p:txBody>
      </p:sp>
      <p:sp>
        <p:nvSpPr>
          <p:cNvPr id="44036" name="Slide Number Placeholder 3"/>
          <p:cNvSpPr>
            <a:spLocks noGrp="1"/>
          </p:cNvSpPr>
          <p:nvPr>
            <p:ph type="sldNum" sz="quarter" idx="5"/>
          </p:nvPr>
        </p:nvSpPr>
        <p:spPr bwMode="auto">
          <a:noFill/>
          <a:ln>
            <a:miter lim="800000"/>
            <a:headEnd/>
            <a:tailEnd/>
          </a:ln>
        </p:spPr>
        <p:txBody>
          <a:bodyPr/>
          <a:lstStyle/>
          <a:p>
            <a:fld id="{EDCB09B4-88E1-4E0C-BEAD-8A6E3DAF467F}" type="slidenum">
              <a:rPr lang="en-US" altLang="en-US"/>
              <a:pPr/>
              <a:t>13</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Another reason for citing your works is to help you avoid plagiarism.  Plagiarism is using other people’s created works without giving them credit. Thus, the above suggestions show be followed in order to avoid plagiarism.</a:t>
            </a:r>
          </a:p>
        </p:txBody>
      </p:sp>
      <p:sp>
        <p:nvSpPr>
          <p:cNvPr id="46084" name="Slide Number Placeholder 3"/>
          <p:cNvSpPr>
            <a:spLocks noGrp="1"/>
          </p:cNvSpPr>
          <p:nvPr>
            <p:ph type="sldNum" sz="quarter" idx="5"/>
          </p:nvPr>
        </p:nvSpPr>
        <p:spPr bwMode="auto">
          <a:noFill/>
          <a:ln>
            <a:miter lim="800000"/>
            <a:headEnd/>
            <a:tailEnd/>
          </a:ln>
        </p:spPr>
        <p:txBody>
          <a:bodyPr/>
          <a:lstStyle/>
          <a:p>
            <a:fld id="{09F129D6-455F-43E9-9937-1C9E71C0D91B}" type="slidenum">
              <a:rPr lang="en-US" altLang="en-US"/>
              <a:pPr/>
              <a:t>14</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0343DBF5-68C7-405A-86E7-CAD205B0C16A}" type="slidenum">
              <a:rPr lang="en-US" altLang="en-US"/>
              <a:pPr/>
              <a:t>22</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82E8CA3C-38AE-4F81-B4B7-0D46B1481D13}" type="slidenum">
              <a:rPr lang="en-US" altLang="en-US"/>
              <a:pPr/>
              <a:t>23</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noFill/>
          <a:ln>
            <a:miter lim="800000"/>
            <a:headEnd/>
            <a:tailEnd/>
          </a:ln>
        </p:spPr>
        <p:txBody>
          <a:bodyPr/>
          <a:lstStyle/>
          <a:p>
            <a:fld id="{7318EB5A-1A7E-464F-99FB-3FE6DD05D66A}" type="slidenum">
              <a:rPr lang="en-US" altLang="en-US"/>
              <a:pPr/>
              <a:t>25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6562" name="Line 2"/>
          <p:cNvSpPr>
            <a:spLocks noChangeShapeType="1"/>
          </p:cNvSpPr>
          <p:nvPr/>
        </p:nvSpPr>
        <p:spPr bwMode="auto">
          <a:xfrm>
            <a:off x="7315200" y="1066800"/>
            <a:ext cx="0" cy="1752600"/>
          </a:xfrm>
          <a:prstGeom prst="line">
            <a:avLst/>
          </a:prstGeom>
          <a:noFill/>
          <a:ln w="9525">
            <a:solidFill>
              <a:schemeClr val="accent2"/>
            </a:solidFill>
            <a:round/>
            <a:headEnd/>
            <a:tailEnd/>
          </a:ln>
          <a:effectLst/>
        </p:spPr>
        <p:txBody>
          <a:bodyPr/>
          <a:lstStyle/>
          <a:p>
            <a:endParaRPr lang="en-US"/>
          </a:p>
        </p:txBody>
      </p:sp>
      <p:sp>
        <p:nvSpPr>
          <p:cNvPr id="66563" name="Rectangle 3"/>
          <p:cNvSpPr>
            <a:spLocks noGrp="1" noChangeArrowheads="1"/>
          </p:cNvSpPr>
          <p:nvPr>
            <p:ph type="ctrTitle"/>
          </p:nvPr>
        </p:nvSpPr>
        <p:spPr>
          <a:xfrm>
            <a:off x="762000" y="457200"/>
            <a:ext cx="6389688" cy="2133600"/>
          </a:xfrm>
        </p:spPr>
        <p:txBody>
          <a:bodyPr/>
          <a:lstStyle>
            <a:lvl1pPr>
              <a:defRPr/>
            </a:lvl1pPr>
          </a:lstStyle>
          <a:p>
            <a:r>
              <a:rPr lang="en-US" altLang="en-US" smtClean="0"/>
              <a:t>Click to edit Master title style</a:t>
            </a:r>
            <a:endParaRPr lang="en-US" altLang="en-US"/>
          </a:p>
        </p:txBody>
      </p:sp>
      <p:sp>
        <p:nvSpPr>
          <p:cNvPr id="6656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a:lvl1pPr>
          </a:lstStyle>
          <a:p>
            <a:r>
              <a:rPr lang="en-US" altLang="en-US" smtClean="0"/>
              <a:t>Click to edit Master subtitle style</a:t>
            </a:r>
            <a:endParaRPr lang="en-US" altLang="en-US"/>
          </a:p>
        </p:txBody>
      </p:sp>
      <p:sp>
        <p:nvSpPr>
          <p:cNvPr id="66565" name="Rectangle 5"/>
          <p:cNvSpPr>
            <a:spLocks noGrp="1" noChangeArrowheads="1"/>
          </p:cNvSpPr>
          <p:nvPr>
            <p:ph type="dt" sz="half" idx="2"/>
          </p:nvPr>
        </p:nvSpPr>
        <p:spPr/>
        <p:txBody>
          <a:bodyPr/>
          <a:lstStyle>
            <a:lvl1pPr>
              <a:defRPr/>
            </a:lvl1pPr>
          </a:lstStyle>
          <a:p>
            <a:endParaRPr lang="en-US" altLang="en-US"/>
          </a:p>
        </p:txBody>
      </p:sp>
      <p:sp>
        <p:nvSpPr>
          <p:cNvPr id="66566" name="Rectangle 6"/>
          <p:cNvSpPr>
            <a:spLocks noGrp="1" noChangeArrowheads="1"/>
          </p:cNvSpPr>
          <p:nvPr>
            <p:ph type="ftr" sz="quarter" idx="3"/>
          </p:nvPr>
        </p:nvSpPr>
        <p:spPr/>
        <p:txBody>
          <a:bodyPr/>
          <a:lstStyle>
            <a:lvl1pPr>
              <a:defRPr/>
            </a:lvl1pPr>
          </a:lstStyle>
          <a:p>
            <a:endParaRPr lang="en-US" altLang="en-US"/>
          </a:p>
        </p:txBody>
      </p:sp>
      <p:sp>
        <p:nvSpPr>
          <p:cNvPr id="66567" name="Rectangle 7"/>
          <p:cNvSpPr>
            <a:spLocks noGrp="1" noChangeArrowheads="1"/>
          </p:cNvSpPr>
          <p:nvPr>
            <p:ph type="sldNum" sz="quarter" idx="4"/>
          </p:nvPr>
        </p:nvSpPr>
        <p:spPr/>
        <p:txBody>
          <a:bodyPr/>
          <a:lstStyle>
            <a:lvl1pPr>
              <a:defRPr/>
            </a:lvl1pPr>
          </a:lstStyle>
          <a:p>
            <a:fld id="{96389752-C713-4C28-A82E-66ED15B4DE98}" type="slidenum">
              <a:rPr lang="en-US" altLang="en-US"/>
              <a:pPr/>
              <a:t>‹#›</a:t>
            </a:fld>
            <a:endParaRPr lang="en-US" altLang="en-US"/>
          </a:p>
        </p:txBody>
      </p:sp>
      <p:sp>
        <p:nvSpPr>
          <p:cNvPr id="66568" name="Line 8"/>
          <p:cNvSpPr>
            <a:spLocks noChangeShapeType="1"/>
          </p:cNvSpPr>
          <p:nvPr/>
        </p:nvSpPr>
        <p:spPr bwMode="auto">
          <a:xfrm>
            <a:off x="838200" y="2819400"/>
            <a:ext cx="6477000" cy="0"/>
          </a:xfrm>
          <a:prstGeom prst="line">
            <a:avLst/>
          </a:prstGeom>
          <a:noFill/>
          <a:ln w="6350">
            <a:solidFill>
              <a:schemeClr val="accent2"/>
            </a:solidFill>
            <a:round/>
            <a:headEnd/>
            <a:tailEnd/>
          </a:ln>
          <a:effectLst/>
        </p:spPr>
        <p:txBody>
          <a:bodyPr/>
          <a:lstStyle/>
          <a:p>
            <a:endParaRPr lang="en-US"/>
          </a:p>
        </p:txBody>
      </p:sp>
      <p:grpSp>
        <p:nvGrpSpPr>
          <p:cNvPr id="66569" name="Group 9" descr="decorative graphic made up of dots"/>
          <p:cNvGrpSpPr>
            <a:grpSpLocks/>
          </p:cNvGrpSpPr>
          <p:nvPr/>
        </p:nvGrpSpPr>
        <p:grpSpPr bwMode="auto">
          <a:xfrm>
            <a:off x="7467600" y="1219200"/>
            <a:ext cx="792163" cy="1295400"/>
            <a:chOff x="5136" y="960"/>
            <a:chExt cx="528" cy="864"/>
          </a:xfrm>
        </p:grpSpPr>
        <p:sp>
          <p:nvSpPr>
            <p:cNvPr id="66570" name="Oval 10"/>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66571" name="Oval 11"/>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66572" name="Oval 12"/>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66573" name="Oval 13"/>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66574" name="Oval 14"/>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66575" name="Oval 15"/>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66576" name="Oval 16"/>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66577" name="Oval 17"/>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66578" name="Oval 18"/>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66579" name="Oval 19"/>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66580" name="Oval 20"/>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66581" name="Oval 21"/>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66582" name="Oval 22"/>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66583" name="Oval 23"/>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66584" name="Oval 24"/>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66585" name="Oval 25"/>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66586" name="Oval 26"/>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66587" name="Oval 27"/>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66588" name="Oval 28"/>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66589" name="Oval 29"/>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66590" name="Oval 30"/>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66591" name="Oval 31"/>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66592" name="Oval 32"/>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66593" name="Oval 33"/>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66594" name="Oval 34"/>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66595" name="Oval 35"/>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66596" name="Oval 36"/>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66597" name="Oval 37"/>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66598" name="Oval 38"/>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66599" name="Oval 39"/>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66600" name="Oval 40"/>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grpSp>
        <p:nvGrpSpPr>
          <p:cNvPr id="66601" name="Group 41" descr="decorative graphic made up of dots"/>
          <p:cNvGrpSpPr>
            <a:grpSpLocks/>
          </p:cNvGrpSpPr>
          <p:nvPr userDrawn="1"/>
        </p:nvGrpSpPr>
        <p:grpSpPr bwMode="auto">
          <a:xfrm>
            <a:off x="7467600" y="1219200"/>
            <a:ext cx="792163" cy="1295400"/>
            <a:chOff x="5136" y="960"/>
            <a:chExt cx="528" cy="864"/>
          </a:xfrm>
        </p:grpSpPr>
        <p:sp>
          <p:nvSpPr>
            <p:cNvPr id="66602" name="Oval 42"/>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66603" name="Oval 43"/>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66604" name="Oval 44"/>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66605" name="Oval 45"/>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66606" name="Oval 46"/>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66607" name="Oval 47"/>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66608" name="Oval 48"/>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66609" name="Oval 49"/>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66610" name="Oval 50"/>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66611" name="Oval 51"/>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66612" name="Oval 52"/>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66613" name="Oval 53"/>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66614" name="Oval 54"/>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66615" name="Oval 55"/>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66616" name="Oval 56"/>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66617" name="Oval 57"/>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66618" name="Oval 58"/>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66619" name="Oval 59"/>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66620" name="Oval 60"/>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66621" name="Oval 61"/>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66622" name="Oval 62"/>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66623" name="Oval 63"/>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66624" name="Oval 64"/>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66625" name="Oval 65"/>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66626" name="Oval 66"/>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66627" name="Oval 67"/>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66628" name="Oval 68"/>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66629" name="Oval 69"/>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66630" name="Oval 70"/>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66631" name="Oval 71"/>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66632" name="Oval 72"/>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EA086F1-A761-48A9-8F63-BD9589DC2D12}"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F07A2D7-CA5A-4142-BDB8-441A805689B7}"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951D60B4-F3A5-4CBB-87E7-319E95932EA1}"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49D08B0-9F8B-45E8-AEEC-64A4B75318A8}"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00D6C67-5E46-47F0-9C44-53609EDF0B63}"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A579DF1-A5AC-44BA-B1D5-B0396C06F4FB}"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785A134-3984-4469-9582-A4F9EBD3BE08}"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976BBCF-00D3-49B9-8B37-D3988D61BAD3}"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EA4CF10-296B-4AF8-8D33-A1AED397D8D5}"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8DD0D8-09F5-4094-BF45-28A0C684CA4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DF13235-7422-4EF6-A6FF-7D5A0EC0302A}"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65538" name="Line 2"/>
          <p:cNvSpPr>
            <a:spLocks noChangeShapeType="1"/>
          </p:cNvSpPr>
          <p:nvPr/>
        </p:nvSpPr>
        <p:spPr bwMode="auto">
          <a:xfrm>
            <a:off x="8001000" y="0"/>
            <a:ext cx="0" cy="1524000"/>
          </a:xfrm>
          <a:prstGeom prst="line">
            <a:avLst/>
          </a:prstGeom>
          <a:noFill/>
          <a:ln w="9525">
            <a:solidFill>
              <a:schemeClr val="accent2"/>
            </a:solidFill>
            <a:round/>
            <a:headEnd/>
            <a:tailEnd/>
          </a:ln>
          <a:effectLst/>
        </p:spPr>
        <p:txBody>
          <a:bodyPr/>
          <a:lstStyle/>
          <a:p>
            <a:endParaRPr lang="en-US"/>
          </a:p>
        </p:txBody>
      </p:sp>
      <p:sp>
        <p:nvSpPr>
          <p:cNvPr id="65539"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65540"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554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6554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6554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4BD92115-21C4-41BA-88D1-262C17BE5DC3}" type="slidenum">
              <a:rPr lang="en-US" altLang="en-US"/>
              <a:pPr/>
              <a:t>‹#›</a:t>
            </a:fld>
            <a:endParaRPr lang="en-US" altLang="en-US"/>
          </a:p>
        </p:txBody>
      </p:sp>
      <p:grpSp>
        <p:nvGrpSpPr>
          <p:cNvPr id="65544" name="Group 8" descr="decorative graphic made up of dots"/>
          <p:cNvGrpSpPr>
            <a:grpSpLocks/>
          </p:cNvGrpSpPr>
          <p:nvPr/>
        </p:nvGrpSpPr>
        <p:grpSpPr bwMode="auto">
          <a:xfrm>
            <a:off x="8153400" y="152400"/>
            <a:ext cx="792163" cy="1295400"/>
            <a:chOff x="5136" y="960"/>
            <a:chExt cx="528" cy="864"/>
          </a:xfrm>
        </p:grpSpPr>
        <p:sp>
          <p:nvSpPr>
            <p:cNvPr id="65545"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65546"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65547"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65548"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65549"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65550"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65551"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65552"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65553"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65554"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65555"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65556"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65557"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65558"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65559"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65560"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65561"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65562"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65563"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65564"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65565"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65566"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65567"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65568"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65569"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65570"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65571"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65572"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65573"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65574"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65575"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
        <p:nvSpPr>
          <p:cNvPr id="65576" name="Line 40"/>
          <p:cNvSpPr>
            <a:spLocks noChangeShapeType="1"/>
          </p:cNvSpPr>
          <p:nvPr/>
        </p:nvSpPr>
        <p:spPr bwMode="auto">
          <a:xfrm>
            <a:off x="457200" y="1524000"/>
            <a:ext cx="7543800" cy="0"/>
          </a:xfrm>
          <a:prstGeom prst="line">
            <a:avLst/>
          </a:prstGeom>
          <a:noFill/>
          <a:ln w="9525">
            <a:solidFill>
              <a:schemeClr val="accent2"/>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Citation%20and%20Writing%20Style.doc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Orientation%202017%20edited.ppt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library.stmaryscollegethrissur.edu.i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Library%20Online%20resources.doc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r>
              <a:rPr lang="en-US" dirty="0" smtClean="0"/>
              <a:t>Sr. Joel CMC</a:t>
            </a:r>
          </a:p>
          <a:p>
            <a:r>
              <a:rPr lang="en-US" dirty="0" smtClean="0"/>
              <a:t>Librarian</a:t>
            </a:r>
          </a:p>
          <a:p>
            <a:r>
              <a:rPr lang="en-US" dirty="0" smtClean="0"/>
              <a:t>St.Mary’s College, </a:t>
            </a:r>
            <a:r>
              <a:rPr lang="en-US" dirty="0" err="1" smtClean="0"/>
              <a:t>Thrissur</a:t>
            </a:r>
            <a:endParaRPr lang="en-US" dirty="0"/>
          </a:p>
        </p:txBody>
      </p:sp>
      <p:sp>
        <p:nvSpPr>
          <p:cNvPr id="4" name="Title 3"/>
          <p:cNvSpPr>
            <a:spLocks noGrp="1"/>
          </p:cNvSpPr>
          <p:nvPr>
            <p:ph type="ctrTitle"/>
          </p:nvPr>
        </p:nvSpPr>
        <p:spPr/>
        <p:txBody>
          <a:bodyPr/>
          <a:lstStyle/>
          <a:p>
            <a:r>
              <a:rPr lang="en-US" dirty="0" smtClean="0"/>
              <a:t>LIBRARY ORIENTATION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en-US" dirty="0" smtClean="0"/>
              <a:t>OPAC SEARCH</a:t>
            </a:r>
            <a:endParaRPr lang="en-US" dirty="0"/>
          </a:p>
        </p:txBody>
      </p:sp>
      <p:sp>
        <p:nvSpPr>
          <p:cNvPr id="38915" name="Rectangle 3"/>
          <p:cNvSpPr>
            <a:spLocks noGrp="1" noChangeArrowheads="1"/>
          </p:cNvSpPr>
          <p:nvPr>
            <p:ph idx="1"/>
          </p:nvPr>
        </p:nvSpPr>
        <p:spPr/>
        <p:txBody>
          <a:bodyPr/>
          <a:lstStyle/>
          <a:p>
            <a:r>
              <a:rPr lang="en-US" dirty="0"/>
              <a:t>Summarize important points.</a:t>
            </a:r>
          </a:p>
          <a:p>
            <a:r>
              <a:rPr lang="en-US" dirty="0"/>
              <a:t>Allow time for questions.</a:t>
            </a:r>
          </a:p>
        </p:txBody>
      </p:sp>
      <p:pic>
        <p:nvPicPr>
          <p:cNvPr id="5" name="Picture 4" descr="Capture5.PNG"/>
          <p:cNvPicPr>
            <a:picLocks noChangeAspect="1"/>
          </p:cNvPicPr>
          <p:nvPr/>
        </p:nvPicPr>
        <p:blipFill>
          <a:blip r:embed="rId2" cstate="print"/>
          <a:stretch>
            <a:fillRect/>
          </a:stretch>
        </p:blipFill>
        <p:spPr>
          <a:xfrm>
            <a:off x="0" y="1717010"/>
            <a:ext cx="9144000" cy="514099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en-US" dirty="0" smtClean="0"/>
              <a:t>SEARCH RESULT</a:t>
            </a:r>
            <a:endParaRPr lang="en-US" dirty="0"/>
          </a:p>
        </p:txBody>
      </p:sp>
      <p:sp>
        <p:nvSpPr>
          <p:cNvPr id="38915" name="Rectangle 3"/>
          <p:cNvSpPr>
            <a:spLocks noGrp="1" noChangeArrowheads="1"/>
          </p:cNvSpPr>
          <p:nvPr>
            <p:ph idx="1"/>
          </p:nvPr>
        </p:nvSpPr>
        <p:spPr/>
        <p:txBody>
          <a:bodyPr/>
          <a:lstStyle/>
          <a:p>
            <a:r>
              <a:rPr lang="en-US" dirty="0"/>
              <a:t>Summarize important points.</a:t>
            </a:r>
          </a:p>
          <a:p>
            <a:r>
              <a:rPr lang="en-US" dirty="0"/>
              <a:t>Allow time for questions.</a:t>
            </a:r>
          </a:p>
        </p:txBody>
      </p:sp>
      <p:pic>
        <p:nvPicPr>
          <p:cNvPr id="4" name="Picture 3" descr="Capture3.PNG"/>
          <p:cNvPicPr>
            <a:picLocks noChangeAspect="1"/>
          </p:cNvPicPr>
          <p:nvPr/>
        </p:nvPicPr>
        <p:blipFill>
          <a:blip r:embed="rId2" cstate="print"/>
          <a:stretch>
            <a:fillRect/>
          </a:stretch>
        </p:blipFill>
        <p:spPr>
          <a:xfrm>
            <a:off x="0" y="1717010"/>
            <a:ext cx="9144000" cy="514099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3600" dirty="0" smtClean="0"/>
              <a:t>SOME USEFUL LINKS IN OPAC</a:t>
            </a:r>
            <a:endParaRPr lang="en-US" sz="3600" dirty="0"/>
          </a:p>
        </p:txBody>
      </p:sp>
      <p:sp>
        <p:nvSpPr>
          <p:cNvPr id="43011" name="Rectangle 3"/>
          <p:cNvSpPr>
            <a:spLocks noGrp="1" noChangeArrowheads="1"/>
          </p:cNvSpPr>
          <p:nvPr>
            <p:ph idx="1"/>
          </p:nvPr>
        </p:nvSpPr>
        <p:spPr/>
        <p:txBody>
          <a:bodyPr/>
          <a:lstStyle/>
          <a:p>
            <a:r>
              <a:rPr lang="en-US"/>
              <a:t>List the intended outcomes for this training session.</a:t>
            </a:r>
          </a:p>
          <a:p>
            <a:r>
              <a:rPr lang="en-US"/>
              <a:t>Each objective should be concise, should contain a verb, and should have a measurable result.</a:t>
            </a:r>
          </a:p>
        </p:txBody>
      </p:sp>
      <p:pic>
        <p:nvPicPr>
          <p:cNvPr id="4" name="Picture 3" descr="Capture4.PNG"/>
          <p:cNvPicPr>
            <a:picLocks noChangeAspect="1"/>
          </p:cNvPicPr>
          <p:nvPr/>
        </p:nvPicPr>
        <p:blipFill>
          <a:blip r:embed="rId2" cstate="print"/>
          <a:stretch>
            <a:fillRect/>
          </a:stretch>
        </p:blipFill>
        <p:spPr>
          <a:xfrm>
            <a:off x="0" y="1556792"/>
            <a:ext cx="9144000" cy="514099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606550" y="533400"/>
            <a:ext cx="6769100" cy="655638"/>
          </a:xfrm>
        </p:spPr>
        <p:txBody>
          <a:bodyPr rtlCol="0">
            <a:normAutofit fontScale="90000"/>
          </a:bodyPr>
          <a:lstStyle/>
          <a:p>
            <a:pPr algn="ctr" eaLnBrk="1" fontAlgn="auto" hangingPunct="1">
              <a:spcAft>
                <a:spcPts val="0"/>
              </a:spcAft>
              <a:defRPr/>
            </a:pPr>
            <a:r>
              <a:rPr lang="en-US" sz="3400" b="1" dirty="0">
                <a:solidFill>
                  <a:schemeClr val="accent2"/>
                </a:solidFill>
              </a:rPr>
              <a:t/>
            </a:r>
            <a:br>
              <a:rPr lang="en-US" sz="3400" b="1" dirty="0">
                <a:solidFill>
                  <a:schemeClr val="accent2"/>
                </a:solidFill>
              </a:rPr>
            </a:br>
            <a:r>
              <a:rPr lang="en-US" sz="3400" b="1" dirty="0" smtClean="0">
                <a:solidFill>
                  <a:schemeClr val="accent2"/>
                </a:solidFill>
              </a:rPr>
              <a:t>SOMETHING ABOUT BIBLIOGRAPHIC CITATION</a:t>
            </a:r>
            <a:endParaRPr lang="en-US" dirty="0">
              <a:solidFill>
                <a:schemeClr val="accent2"/>
              </a:solidFill>
            </a:endParaRPr>
          </a:p>
        </p:txBody>
      </p:sp>
      <p:sp>
        <p:nvSpPr>
          <p:cNvPr id="5" name="Rectangle 3"/>
          <p:cNvSpPr>
            <a:spLocks noGrp="1" noChangeArrowheads="1"/>
          </p:cNvSpPr>
          <p:nvPr>
            <p:ph idx="4294967295"/>
          </p:nvPr>
        </p:nvSpPr>
        <p:spPr>
          <a:xfrm>
            <a:off x="457200" y="1828800"/>
            <a:ext cx="8229600" cy="4038600"/>
          </a:xfrm>
          <a:prstGeom prst="rect">
            <a:avLst/>
          </a:prstGeom>
        </p:spPr>
        <p:txBody>
          <a:bodyPr rtlCol="0">
            <a:normAutofit fontScale="92500" lnSpcReduction="10000"/>
          </a:bodyPr>
          <a:lstStyle/>
          <a:p>
            <a:pPr eaLnBrk="1" fontAlgn="auto" hangingPunct="1">
              <a:lnSpc>
                <a:spcPct val="90000"/>
              </a:lnSpc>
              <a:spcAft>
                <a:spcPts val="0"/>
              </a:spcAft>
              <a:buFontTx/>
              <a:buNone/>
              <a:defRPr/>
            </a:pPr>
            <a:r>
              <a:rPr lang="en-US" sz="2800" b="1" dirty="0">
                <a:solidFill>
                  <a:schemeClr val="folHlink"/>
                </a:solidFill>
              </a:rPr>
              <a:t> </a:t>
            </a:r>
            <a:r>
              <a:rPr lang="en-US" sz="2400" b="1" dirty="0">
                <a:solidFill>
                  <a:srgbClr val="7030A0"/>
                </a:solidFill>
              </a:rPr>
              <a:t>The push and pull of hip-hop: a social </a:t>
            </a:r>
          </a:p>
          <a:p>
            <a:pPr eaLnBrk="1" fontAlgn="auto" hangingPunct="1">
              <a:lnSpc>
                <a:spcPct val="90000"/>
              </a:lnSpc>
              <a:spcAft>
                <a:spcPts val="0"/>
              </a:spcAft>
              <a:buFontTx/>
              <a:buNone/>
              <a:defRPr/>
            </a:pPr>
            <a:r>
              <a:rPr lang="en-US" sz="2400" b="1" dirty="0">
                <a:solidFill>
                  <a:srgbClr val="7030A0"/>
                </a:solidFill>
              </a:rPr>
              <a:t>  movement  analysis.</a:t>
            </a:r>
            <a:r>
              <a:rPr lang="en-US" sz="2400" dirty="0"/>
              <a:t> </a:t>
            </a:r>
          </a:p>
          <a:p>
            <a:pPr eaLnBrk="1" fontAlgn="auto" hangingPunct="1">
              <a:lnSpc>
                <a:spcPct val="90000"/>
              </a:lnSpc>
              <a:spcAft>
                <a:spcPts val="0"/>
              </a:spcAft>
              <a:buFontTx/>
              <a:buNone/>
              <a:defRPr/>
            </a:pPr>
            <a:r>
              <a:rPr lang="en-US" sz="2400" dirty="0"/>
              <a:t>  </a:t>
            </a:r>
            <a:r>
              <a:rPr lang="en-US" sz="2400" b="1" dirty="0"/>
              <a:t>Erin Trapp</a:t>
            </a:r>
          </a:p>
          <a:p>
            <a:pPr eaLnBrk="1" fontAlgn="auto" hangingPunct="1">
              <a:lnSpc>
                <a:spcPct val="90000"/>
              </a:lnSpc>
              <a:spcAft>
                <a:spcPts val="0"/>
              </a:spcAft>
              <a:buFontTx/>
              <a:buNone/>
              <a:defRPr/>
            </a:pPr>
            <a:r>
              <a:rPr lang="en-US" sz="3600" b="1" dirty="0"/>
              <a:t>	</a:t>
            </a:r>
            <a:r>
              <a:rPr lang="en-US" sz="2400" b="1" i="1" dirty="0">
                <a:solidFill>
                  <a:schemeClr val="accent1"/>
                </a:solidFill>
              </a:rPr>
              <a:t>American Behavioral Scientist</a:t>
            </a:r>
            <a:r>
              <a:rPr lang="en-US" sz="2400" b="1" i="1" dirty="0"/>
              <a:t> </a:t>
            </a:r>
            <a:r>
              <a:rPr lang="en-US" sz="2400" b="1" dirty="0">
                <a:solidFill>
                  <a:srgbClr val="CC0000"/>
                </a:solidFill>
              </a:rPr>
              <a:t>July </a:t>
            </a:r>
            <a:r>
              <a:rPr lang="en-US" sz="2400" b="1" dirty="0" smtClean="0">
                <a:solidFill>
                  <a:srgbClr val="CC0000"/>
                </a:solidFill>
              </a:rPr>
              <a:t>2013</a:t>
            </a:r>
            <a:r>
              <a:rPr lang="en-US" sz="2400" b="1" dirty="0" smtClean="0">
                <a:solidFill>
                  <a:srgbClr val="CC3300"/>
                </a:solidFill>
              </a:rPr>
              <a:t> </a:t>
            </a:r>
            <a:r>
              <a:rPr lang="en-US" sz="2400" b="1" dirty="0">
                <a:solidFill>
                  <a:srgbClr val="00B050"/>
                </a:solidFill>
              </a:rPr>
              <a:t>v48</a:t>
            </a:r>
            <a:r>
              <a:rPr lang="en-US" sz="2400" b="1" dirty="0">
                <a:solidFill>
                  <a:srgbClr val="008000"/>
                </a:solidFill>
              </a:rPr>
              <a:t> </a:t>
            </a:r>
            <a:r>
              <a:rPr lang="en-US" sz="2400" dirty="0">
                <a:solidFill>
                  <a:srgbClr val="00B0F0"/>
                </a:solidFill>
              </a:rPr>
              <a:t>ill</a:t>
            </a:r>
            <a:r>
              <a:rPr lang="en-US" sz="2400" b="1" dirty="0">
                <a:solidFill>
                  <a:srgbClr val="00B0F0"/>
                </a:solidFill>
              </a:rPr>
              <a:t> p   1482</a:t>
            </a:r>
            <a:endParaRPr lang="en-US" sz="2400" b="1" i="1" dirty="0">
              <a:solidFill>
                <a:srgbClr val="00B0F0"/>
              </a:solidFill>
            </a:endParaRPr>
          </a:p>
          <a:p>
            <a:pPr eaLnBrk="1" fontAlgn="auto" hangingPunct="1">
              <a:lnSpc>
                <a:spcPct val="90000"/>
              </a:lnSpc>
              <a:spcAft>
                <a:spcPts val="0"/>
              </a:spcAft>
              <a:buFontTx/>
              <a:buNone/>
              <a:defRPr/>
            </a:pPr>
            <a:endParaRPr lang="en-US" sz="2400" b="1" i="1" dirty="0"/>
          </a:p>
          <a:p>
            <a:pPr eaLnBrk="1" fontAlgn="auto" hangingPunct="1">
              <a:lnSpc>
                <a:spcPct val="90000"/>
              </a:lnSpc>
              <a:spcAft>
                <a:spcPts val="0"/>
              </a:spcAft>
              <a:buFontTx/>
              <a:buNone/>
              <a:defRPr/>
            </a:pPr>
            <a:r>
              <a:rPr lang="en-US" sz="2400" b="1" i="1" dirty="0"/>
              <a:t>				</a:t>
            </a:r>
            <a:r>
              <a:rPr lang="en-US" sz="2000" b="1" dirty="0">
                <a:solidFill>
                  <a:srgbClr val="7030A0"/>
                </a:solidFill>
              </a:rPr>
              <a:t>Title of article</a:t>
            </a:r>
          </a:p>
          <a:p>
            <a:pPr eaLnBrk="1" fontAlgn="auto" hangingPunct="1">
              <a:lnSpc>
                <a:spcPct val="90000"/>
              </a:lnSpc>
              <a:spcAft>
                <a:spcPts val="0"/>
              </a:spcAft>
              <a:buFontTx/>
              <a:buNone/>
              <a:defRPr/>
            </a:pPr>
            <a:r>
              <a:rPr lang="en-US" sz="2000" dirty="0"/>
              <a:t>				</a:t>
            </a:r>
            <a:r>
              <a:rPr lang="en-US" sz="2000" b="1" dirty="0"/>
              <a:t>Author of article</a:t>
            </a:r>
          </a:p>
          <a:p>
            <a:pPr eaLnBrk="1" fontAlgn="auto" hangingPunct="1">
              <a:lnSpc>
                <a:spcPct val="90000"/>
              </a:lnSpc>
              <a:spcAft>
                <a:spcPts val="0"/>
              </a:spcAft>
              <a:buFontTx/>
              <a:buNone/>
              <a:defRPr/>
            </a:pPr>
            <a:r>
              <a:rPr lang="en-US" sz="2000" dirty="0"/>
              <a:t>				</a:t>
            </a:r>
            <a:r>
              <a:rPr lang="en-US" sz="2000" b="1" dirty="0">
                <a:solidFill>
                  <a:schemeClr val="accent1"/>
                </a:solidFill>
              </a:rPr>
              <a:t>Title of Journal</a:t>
            </a:r>
          </a:p>
          <a:p>
            <a:pPr eaLnBrk="1" fontAlgn="auto" hangingPunct="1">
              <a:lnSpc>
                <a:spcPct val="90000"/>
              </a:lnSpc>
              <a:spcAft>
                <a:spcPts val="0"/>
              </a:spcAft>
              <a:buFontTx/>
              <a:buNone/>
              <a:defRPr/>
            </a:pPr>
            <a:r>
              <a:rPr lang="en-US" sz="2000" dirty="0"/>
              <a:t>				</a:t>
            </a:r>
            <a:r>
              <a:rPr lang="en-US" sz="2000" b="1" dirty="0">
                <a:solidFill>
                  <a:srgbClr val="CC0000"/>
                </a:solidFill>
              </a:rPr>
              <a:t>Date of publication</a:t>
            </a:r>
          </a:p>
          <a:p>
            <a:pPr eaLnBrk="1" fontAlgn="auto" hangingPunct="1">
              <a:lnSpc>
                <a:spcPct val="90000"/>
              </a:lnSpc>
              <a:spcAft>
                <a:spcPts val="0"/>
              </a:spcAft>
              <a:buFontTx/>
              <a:buNone/>
              <a:defRPr/>
            </a:pPr>
            <a:r>
              <a:rPr lang="en-US" sz="2000" dirty="0"/>
              <a:t>				</a:t>
            </a:r>
            <a:r>
              <a:rPr lang="en-US" sz="2000" b="1" dirty="0">
                <a:solidFill>
                  <a:srgbClr val="00B050"/>
                </a:solidFill>
              </a:rPr>
              <a:t>Volume of publication</a:t>
            </a:r>
          </a:p>
          <a:p>
            <a:pPr eaLnBrk="1" fontAlgn="auto" hangingPunct="1">
              <a:lnSpc>
                <a:spcPct val="90000"/>
              </a:lnSpc>
              <a:spcAft>
                <a:spcPts val="0"/>
              </a:spcAft>
              <a:buFontTx/>
              <a:buNone/>
              <a:defRPr/>
            </a:pPr>
            <a:r>
              <a:rPr lang="en-US" sz="2000" dirty="0"/>
              <a:t>				</a:t>
            </a:r>
            <a:r>
              <a:rPr lang="en-US" sz="2000" b="1" dirty="0">
                <a:solidFill>
                  <a:srgbClr val="00B0F0"/>
                </a:solidFill>
              </a:rPr>
              <a:t>Publication page number</a:t>
            </a:r>
          </a:p>
          <a:p>
            <a:pPr eaLnBrk="1" fontAlgn="auto" hangingPunct="1">
              <a:lnSpc>
                <a:spcPct val="90000"/>
              </a:lnSpc>
              <a:spcAft>
                <a:spcPts val="0"/>
              </a:spcAft>
              <a:buFontTx/>
              <a:buNone/>
              <a:defRPr/>
            </a:pPr>
            <a:endParaRPr lang="en-US" sz="2400" b="1" i="1" dirty="0"/>
          </a:p>
          <a:p>
            <a:pPr eaLnBrk="1" fontAlgn="auto" hangingPunct="1">
              <a:lnSpc>
                <a:spcPct val="90000"/>
              </a:lnSpc>
              <a:spcAft>
                <a:spcPts val="0"/>
              </a:spcAft>
              <a:buFontTx/>
              <a:buNone/>
              <a:defRPr/>
            </a:pPr>
            <a:endParaRPr lang="en-US" sz="2400" b="1" i="1" dirty="0"/>
          </a:p>
        </p:txBody>
      </p:sp>
      <p:sp>
        <p:nvSpPr>
          <p:cNvPr id="43012" name="Line 4"/>
          <p:cNvSpPr>
            <a:spLocks noChangeShapeType="1"/>
          </p:cNvSpPr>
          <p:nvPr/>
        </p:nvSpPr>
        <p:spPr bwMode="auto">
          <a:xfrm>
            <a:off x="569913" y="2209800"/>
            <a:ext cx="0" cy="1905000"/>
          </a:xfrm>
          <a:prstGeom prst="line">
            <a:avLst/>
          </a:prstGeom>
          <a:noFill/>
          <a:ln w="9525">
            <a:solidFill>
              <a:schemeClr val="tx1"/>
            </a:solidFill>
            <a:round/>
            <a:headEnd/>
            <a:tailEnd/>
          </a:ln>
        </p:spPr>
        <p:txBody>
          <a:bodyPr/>
          <a:lstStyle/>
          <a:p>
            <a:endParaRPr lang="en-US"/>
          </a:p>
        </p:txBody>
      </p:sp>
      <p:sp>
        <p:nvSpPr>
          <p:cNvPr id="43013" name="Line 5"/>
          <p:cNvSpPr>
            <a:spLocks noChangeShapeType="1"/>
          </p:cNvSpPr>
          <p:nvPr/>
        </p:nvSpPr>
        <p:spPr bwMode="auto">
          <a:xfrm flipV="1">
            <a:off x="569913" y="1981200"/>
            <a:ext cx="38100" cy="228600"/>
          </a:xfrm>
          <a:prstGeom prst="line">
            <a:avLst/>
          </a:prstGeom>
          <a:noFill/>
          <a:ln w="9525">
            <a:solidFill>
              <a:schemeClr val="tx1"/>
            </a:solidFill>
            <a:round/>
            <a:headEnd/>
            <a:tailEnd type="triangle" w="med" len="med"/>
          </a:ln>
        </p:spPr>
        <p:txBody>
          <a:bodyPr/>
          <a:lstStyle/>
          <a:p>
            <a:endParaRPr lang="en-US"/>
          </a:p>
        </p:txBody>
      </p:sp>
      <p:sp>
        <p:nvSpPr>
          <p:cNvPr id="43014" name="Line 23"/>
          <p:cNvSpPr>
            <a:spLocks noChangeShapeType="1"/>
          </p:cNvSpPr>
          <p:nvPr/>
        </p:nvSpPr>
        <p:spPr bwMode="auto">
          <a:xfrm flipV="1">
            <a:off x="569913" y="4114800"/>
            <a:ext cx="2667000" cy="0"/>
          </a:xfrm>
          <a:prstGeom prst="line">
            <a:avLst/>
          </a:prstGeom>
          <a:noFill/>
          <a:ln w="9525">
            <a:solidFill>
              <a:schemeClr val="tx1"/>
            </a:solidFill>
            <a:round/>
            <a:headEnd/>
            <a:tailEnd/>
          </a:ln>
        </p:spPr>
        <p:txBody>
          <a:bodyPr/>
          <a:lstStyle/>
          <a:p>
            <a:endParaRPr lang="en-US"/>
          </a:p>
        </p:txBody>
      </p:sp>
      <p:sp>
        <p:nvSpPr>
          <p:cNvPr id="43015" name="Line 12"/>
          <p:cNvSpPr>
            <a:spLocks noChangeShapeType="1"/>
          </p:cNvSpPr>
          <p:nvPr/>
        </p:nvSpPr>
        <p:spPr bwMode="auto">
          <a:xfrm flipH="1">
            <a:off x="2170113" y="4724400"/>
            <a:ext cx="1066800" cy="0"/>
          </a:xfrm>
          <a:prstGeom prst="line">
            <a:avLst/>
          </a:prstGeom>
          <a:noFill/>
          <a:ln w="9525">
            <a:solidFill>
              <a:schemeClr val="tx1"/>
            </a:solidFill>
            <a:round/>
            <a:headEnd/>
            <a:tailEnd/>
          </a:ln>
        </p:spPr>
        <p:txBody>
          <a:bodyPr/>
          <a:lstStyle/>
          <a:p>
            <a:endParaRPr lang="en-US"/>
          </a:p>
        </p:txBody>
      </p:sp>
      <p:sp>
        <p:nvSpPr>
          <p:cNvPr id="43016" name="Line 14"/>
          <p:cNvSpPr>
            <a:spLocks noChangeShapeType="1"/>
          </p:cNvSpPr>
          <p:nvPr/>
        </p:nvSpPr>
        <p:spPr bwMode="auto">
          <a:xfrm flipV="1">
            <a:off x="2170113" y="3505200"/>
            <a:ext cx="0" cy="1219200"/>
          </a:xfrm>
          <a:prstGeom prst="line">
            <a:avLst/>
          </a:prstGeom>
          <a:noFill/>
          <a:ln w="9525">
            <a:solidFill>
              <a:schemeClr val="tx1"/>
            </a:solidFill>
            <a:round/>
            <a:headEnd/>
            <a:tailEnd type="triangle" w="med" len="med"/>
          </a:ln>
        </p:spPr>
        <p:txBody>
          <a:bodyPr/>
          <a:lstStyle/>
          <a:p>
            <a:endParaRPr lang="en-US"/>
          </a:p>
        </p:txBody>
      </p:sp>
      <p:sp>
        <p:nvSpPr>
          <p:cNvPr id="43017" name="Line 16"/>
          <p:cNvSpPr>
            <a:spLocks noChangeShapeType="1"/>
          </p:cNvSpPr>
          <p:nvPr/>
        </p:nvSpPr>
        <p:spPr bwMode="auto">
          <a:xfrm>
            <a:off x="5029200" y="4459288"/>
            <a:ext cx="2895600" cy="0"/>
          </a:xfrm>
          <a:prstGeom prst="line">
            <a:avLst/>
          </a:prstGeom>
          <a:noFill/>
          <a:ln w="9525">
            <a:solidFill>
              <a:schemeClr val="tx1"/>
            </a:solidFill>
            <a:round/>
            <a:headEnd/>
            <a:tailEnd/>
          </a:ln>
        </p:spPr>
        <p:txBody>
          <a:bodyPr/>
          <a:lstStyle/>
          <a:p>
            <a:endParaRPr lang="en-US"/>
          </a:p>
        </p:txBody>
      </p:sp>
      <p:sp>
        <p:nvSpPr>
          <p:cNvPr id="43018" name="Line 17"/>
          <p:cNvSpPr>
            <a:spLocks noChangeShapeType="1"/>
          </p:cNvSpPr>
          <p:nvPr/>
        </p:nvSpPr>
        <p:spPr bwMode="auto">
          <a:xfrm flipV="1">
            <a:off x="7924800" y="2706688"/>
            <a:ext cx="0" cy="1752600"/>
          </a:xfrm>
          <a:prstGeom prst="line">
            <a:avLst/>
          </a:prstGeom>
          <a:noFill/>
          <a:ln w="9525">
            <a:solidFill>
              <a:schemeClr val="tx1"/>
            </a:solidFill>
            <a:round/>
            <a:headEnd/>
            <a:tailEnd/>
          </a:ln>
        </p:spPr>
        <p:txBody>
          <a:bodyPr/>
          <a:lstStyle/>
          <a:p>
            <a:endParaRPr lang="en-US"/>
          </a:p>
        </p:txBody>
      </p:sp>
      <p:sp>
        <p:nvSpPr>
          <p:cNvPr id="43019" name="Line 18"/>
          <p:cNvSpPr>
            <a:spLocks noChangeShapeType="1"/>
          </p:cNvSpPr>
          <p:nvPr/>
        </p:nvSpPr>
        <p:spPr bwMode="auto">
          <a:xfrm flipH="1" flipV="1">
            <a:off x="2057400" y="2706688"/>
            <a:ext cx="5867400" cy="0"/>
          </a:xfrm>
          <a:prstGeom prst="line">
            <a:avLst/>
          </a:prstGeom>
          <a:noFill/>
          <a:ln w="9525">
            <a:solidFill>
              <a:schemeClr val="tx1"/>
            </a:solidFill>
            <a:round/>
            <a:headEnd/>
            <a:tailEnd type="triangle" w="med" len="med"/>
          </a:ln>
        </p:spPr>
        <p:txBody>
          <a:bodyPr/>
          <a:lstStyle/>
          <a:p>
            <a:endParaRPr lang="en-US"/>
          </a:p>
        </p:txBody>
      </p:sp>
      <p:sp>
        <p:nvSpPr>
          <p:cNvPr id="43020" name="Line 11"/>
          <p:cNvSpPr>
            <a:spLocks noChangeShapeType="1"/>
          </p:cNvSpPr>
          <p:nvPr/>
        </p:nvSpPr>
        <p:spPr bwMode="auto">
          <a:xfrm>
            <a:off x="5354638" y="5105400"/>
            <a:ext cx="360362" cy="0"/>
          </a:xfrm>
          <a:prstGeom prst="line">
            <a:avLst/>
          </a:prstGeom>
          <a:noFill/>
          <a:ln w="9525">
            <a:solidFill>
              <a:schemeClr val="tx1"/>
            </a:solidFill>
            <a:round/>
            <a:headEnd/>
            <a:tailEnd/>
          </a:ln>
        </p:spPr>
        <p:txBody>
          <a:bodyPr/>
          <a:lstStyle/>
          <a:p>
            <a:endParaRPr lang="en-US"/>
          </a:p>
        </p:txBody>
      </p:sp>
      <p:sp>
        <p:nvSpPr>
          <p:cNvPr id="43021" name="Line 21"/>
          <p:cNvSpPr>
            <a:spLocks noChangeShapeType="1"/>
          </p:cNvSpPr>
          <p:nvPr/>
        </p:nvSpPr>
        <p:spPr bwMode="auto">
          <a:xfrm flipV="1">
            <a:off x="5715000" y="3505200"/>
            <a:ext cx="0" cy="1600200"/>
          </a:xfrm>
          <a:prstGeom prst="line">
            <a:avLst/>
          </a:prstGeom>
          <a:noFill/>
          <a:ln w="9525">
            <a:solidFill>
              <a:schemeClr val="tx1"/>
            </a:solidFill>
            <a:round/>
            <a:headEnd/>
            <a:tailEnd type="triangle" w="med" len="med"/>
          </a:ln>
        </p:spPr>
        <p:txBody>
          <a:bodyPr/>
          <a:lstStyle/>
          <a:p>
            <a:endParaRPr lang="en-US"/>
          </a:p>
        </p:txBody>
      </p:sp>
      <p:sp>
        <p:nvSpPr>
          <p:cNvPr id="43022" name="Line 8"/>
          <p:cNvSpPr>
            <a:spLocks noChangeShapeType="1"/>
          </p:cNvSpPr>
          <p:nvPr/>
        </p:nvSpPr>
        <p:spPr bwMode="auto">
          <a:xfrm>
            <a:off x="5715000" y="5334000"/>
            <a:ext cx="533400" cy="0"/>
          </a:xfrm>
          <a:prstGeom prst="line">
            <a:avLst/>
          </a:prstGeom>
          <a:noFill/>
          <a:ln w="9525">
            <a:solidFill>
              <a:schemeClr val="tx1"/>
            </a:solidFill>
            <a:round/>
            <a:headEnd/>
            <a:tailEnd/>
          </a:ln>
        </p:spPr>
        <p:txBody>
          <a:bodyPr/>
          <a:lstStyle/>
          <a:p>
            <a:endParaRPr lang="en-US"/>
          </a:p>
        </p:txBody>
      </p:sp>
      <p:sp>
        <p:nvSpPr>
          <p:cNvPr id="43023" name="Line 9"/>
          <p:cNvSpPr>
            <a:spLocks noChangeShapeType="1"/>
          </p:cNvSpPr>
          <p:nvPr/>
        </p:nvSpPr>
        <p:spPr bwMode="auto">
          <a:xfrm flipV="1">
            <a:off x="6248400" y="3429000"/>
            <a:ext cx="0" cy="1905000"/>
          </a:xfrm>
          <a:prstGeom prst="line">
            <a:avLst/>
          </a:prstGeom>
          <a:noFill/>
          <a:ln w="9525">
            <a:solidFill>
              <a:schemeClr val="tx1"/>
            </a:solidFill>
            <a:round/>
            <a:headEnd/>
            <a:tailEnd type="triangle" w="med" len="med"/>
          </a:ln>
        </p:spPr>
        <p:txBody>
          <a:bodyPr/>
          <a:lstStyle/>
          <a:p>
            <a:endParaRPr lang="en-US"/>
          </a:p>
        </p:txBody>
      </p:sp>
      <p:sp>
        <p:nvSpPr>
          <p:cNvPr id="43024" name="Line 8"/>
          <p:cNvSpPr>
            <a:spLocks noChangeShapeType="1"/>
          </p:cNvSpPr>
          <p:nvPr/>
        </p:nvSpPr>
        <p:spPr bwMode="auto">
          <a:xfrm>
            <a:off x="6019800" y="5638800"/>
            <a:ext cx="990600" cy="0"/>
          </a:xfrm>
          <a:prstGeom prst="line">
            <a:avLst/>
          </a:prstGeom>
          <a:noFill/>
          <a:ln w="9525">
            <a:solidFill>
              <a:schemeClr val="tx1"/>
            </a:solidFill>
            <a:round/>
            <a:headEnd/>
            <a:tailEnd/>
          </a:ln>
        </p:spPr>
        <p:txBody>
          <a:bodyPr/>
          <a:lstStyle/>
          <a:p>
            <a:endParaRPr lang="en-US"/>
          </a:p>
        </p:txBody>
      </p:sp>
      <p:sp>
        <p:nvSpPr>
          <p:cNvPr id="43025" name="Line 9"/>
          <p:cNvSpPr>
            <a:spLocks noChangeShapeType="1"/>
          </p:cNvSpPr>
          <p:nvPr/>
        </p:nvSpPr>
        <p:spPr bwMode="auto">
          <a:xfrm flipV="1">
            <a:off x="7010400" y="3429000"/>
            <a:ext cx="0" cy="2209800"/>
          </a:xfrm>
          <a:prstGeom prst="line">
            <a:avLst/>
          </a:prstGeom>
          <a:noFill/>
          <a:ln w="9525">
            <a:solidFill>
              <a:schemeClr val="tx1"/>
            </a:solidFill>
            <a:round/>
            <a:headEnd/>
            <a:tailEnd type="triangle" w="med" len="med"/>
          </a:ln>
        </p:spPr>
        <p:txBody>
          <a:bodyPr/>
          <a:lstStyle/>
          <a:p>
            <a:endParaRPr lang="en-US"/>
          </a:p>
        </p:txBody>
      </p:sp>
      <p:sp>
        <p:nvSpPr>
          <p:cNvPr id="18" name="Rectangle 17"/>
          <p:cNvSpPr/>
          <p:nvPr/>
        </p:nvSpPr>
        <p:spPr>
          <a:xfrm>
            <a:off x="0" y="5780782"/>
            <a:ext cx="9144000" cy="1077218"/>
          </a:xfrm>
          <a:prstGeom prst="rect">
            <a:avLst/>
          </a:prstGeom>
        </p:spPr>
        <p:txBody>
          <a:bodyPr wrap="square">
            <a:spAutoFit/>
          </a:bodyPr>
          <a:lstStyle/>
          <a:p>
            <a:pPr eaLnBrk="1" hangingPunct="1"/>
            <a:r>
              <a:rPr lang="en-US" altLang="en-US" sz="1600" dirty="0" smtClean="0"/>
              <a:t>After you have retrieved all of the information needed to write your paper, you may be required to cite articles or sources in the paper.  In order to do this, you need to know not only what type of document it is (book, journal, newspaper, etc.) but also know the parts of a citation.  </a:t>
            </a:r>
            <a:r>
              <a:rPr lang="en-US" altLang="en-US" sz="1600" b="1" dirty="0" smtClean="0">
                <a:solidFill>
                  <a:srgbClr val="FF2531"/>
                </a:solidFill>
              </a:rPr>
              <a:t>Make sure when citing references to include all parts of the bibliographic citation</a:t>
            </a:r>
            <a:r>
              <a:rPr lang="en-US" altLang="en-US" sz="1600"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765300" y="522288"/>
            <a:ext cx="6769100" cy="960437"/>
          </a:xfrm>
        </p:spPr>
        <p:txBody>
          <a:bodyPr/>
          <a:lstStyle/>
          <a:p>
            <a:pPr eaLnBrk="1" hangingPunct="1"/>
            <a:r>
              <a:rPr lang="en-US" altLang="en-US" b="1" smtClean="0">
                <a:solidFill>
                  <a:schemeClr val="accent2"/>
                </a:solidFill>
              </a:rPr>
              <a:t>AVOID PLAGIARISM</a:t>
            </a:r>
          </a:p>
        </p:txBody>
      </p:sp>
      <p:sp>
        <p:nvSpPr>
          <p:cNvPr id="45059" name="Rectangle 3"/>
          <p:cNvSpPr>
            <a:spLocks noGrp="1" noChangeArrowheads="1"/>
          </p:cNvSpPr>
          <p:nvPr>
            <p:ph idx="4294967295"/>
          </p:nvPr>
        </p:nvSpPr>
        <p:spPr>
          <a:xfrm>
            <a:off x="381000" y="1905000"/>
            <a:ext cx="8229600" cy="4038600"/>
          </a:xfrm>
          <a:prstGeom prst="rect">
            <a:avLst/>
          </a:prstGeom>
        </p:spPr>
        <p:txBody>
          <a:bodyPr/>
          <a:lstStyle/>
          <a:p>
            <a:pPr eaLnBrk="1" hangingPunct="1">
              <a:lnSpc>
                <a:spcPct val="80000"/>
              </a:lnSpc>
              <a:buClr>
                <a:schemeClr val="tx1"/>
              </a:buClr>
            </a:pPr>
            <a:r>
              <a:rPr lang="en-US" altLang="en-US" sz="2000" b="1" dirty="0" smtClean="0">
                <a:solidFill>
                  <a:schemeClr val="accent1"/>
                </a:solidFill>
              </a:rPr>
              <a:t>Give credit</a:t>
            </a:r>
            <a:r>
              <a:rPr lang="en-US" altLang="en-US" sz="2000" dirty="0" smtClean="0">
                <a:solidFill>
                  <a:schemeClr val="accent1"/>
                </a:solidFill>
              </a:rPr>
              <a:t> </a:t>
            </a:r>
            <a:r>
              <a:rPr lang="en-US" altLang="en-US" sz="2000" dirty="0" smtClean="0"/>
              <a:t>to </a:t>
            </a:r>
            <a:r>
              <a:rPr lang="en-US" altLang="en-US" sz="2000" b="1" dirty="0" smtClean="0"/>
              <a:t>those whose works you use </a:t>
            </a:r>
            <a:r>
              <a:rPr lang="en-US" altLang="en-US" sz="2000" dirty="0" smtClean="0"/>
              <a:t>in</a:t>
            </a:r>
            <a:r>
              <a:rPr lang="en-US" altLang="en-US" sz="2000" b="1" dirty="0" smtClean="0"/>
              <a:t> </a:t>
            </a:r>
            <a:r>
              <a:rPr lang="en-US" altLang="en-US" sz="2000" dirty="0" smtClean="0"/>
              <a:t>your research paper.</a:t>
            </a:r>
          </a:p>
          <a:p>
            <a:pPr eaLnBrk="1" hangingPunct="1">
              <a:lnSpc>
                <a:spcPct val="80000"/>
              </a:lnSpc>
              <a:buClr>
                <a:schemeClr val="folHlink"/>
              </a:buClr>
            </a:pPr>
            <a:endParaRPr lang="en-US" altLang="en-US" sz="2000" dirty="0" smtClean="0"/>
          </a:p>
          <a:p>
            <a:pPr eaLnBrk="1" hangingPunct="1">
              <a:lnSpc>
                <a:spcPct val="80000"/>
              </a:lnSpc>
              <a:buClr>
                <a:schemeClr val="tx1"/>
              </a:buClr>
            </a:pPr>
            <a:r>
              <a:rPr lang="en-US" altLang="en-US" sz="2000" b="1" dirty="0" smtClean="0">
                <a:solidFill>
                  <a:schemeClr val="accent1"/>
                </a:solidFill>
              </a:rPr>
              <a:t>Cite references</a:t>
            </a:r>
            <a:r>
              <a:rPr lang="en-US" altLang="en-US" sz="2000" dirty="0" smtClean="0">
                <a:solidFill>
                  <a:schemeClr val="accent1"/>
                </a:solidFill>
              </a:rPr>
              <a:t> </a:t>
            </a:r>
            <a:r>
              <a:rPr lang="en-US" altLang="en-US" sz="2000" b="1" dirty="0" smtClean="0"/>
              <a:t>within research paper.</a:t>
            </a:r>
          </a:p>
          <a:p>
            <a:pPr eaLnBrk="1" hangingPunct="1">
              <a:lnSpc>
                <a:spcPct val="80000"/>
              </a:lnSpc>
              <a:buClr>
                <a:schemeClr val="folHlink"/>
              </a:buClr>
            </a:pPr>
            <a:endParaRPr lang="en-US" altLang="en-US" sz="2000" b="1" dirty="0" smtClean="0"/>
          </a:p>
          <a:p>
            <a:pPr eaLnBrk="1" hangingPunct="1">
              <a:lnSpc>
                <a:spcPct val="80000"/>
              </a:lnSpc>
              <a:buClr>
                <a:schemeClr val="tx1"/>
              </a:buClr>
            </a:pPr>
            <a:r>
              <a:rPr lang="en-US" altLang="en-US" sz="2000" b="1" dirty="0" smtClean="0">
                <a:solidFill>
                  <a:schemeClr val="accent1"/>
                </a:solidFill>
              </a:rPr>
              <a:t>List cited references</a:t>
            </a:r>
            <a:r>
              <a:rPr lang="en-US" altLang="en-US" sz="2000" dirty="0" smtClean="0">
                <a:solidFill>
                  <a:schemeClr val="accent1"/>
                </a:solidFill>
              </a:rPr>
              <a:t> </a:t>
            </a:r>
            <a:r>
              <a:rPr lang="en-US" altLang="en-US" sz="2000" dirty="0" smtClean="0"/>
              <a:t>on </a:t>
            </a:r>
            <a:r>
              <a:rPr lang="en-US" altLang="en-US" sz="2000" b="1" i="1" dirty="0" smtClean="0"/>
              <a:t>Reference</a:t>
            </a:r>
            <a:r>
              <a:rPr lang="en-US" altLang="en-US" sz="2000" b="1" dirty="0" smtClean="0"/>
              <a:t> </a:t>
            </a:r>
            <a:r>
              <a:rPr lang="en-US" altLang="en-US" sz="2000" dirty="0" smtClean="0"/>
              <a:t>or </a:t>
            </a:r>
            <a:r>
              <a:rPr lang="en-US" altLang="en-US" sz="2000" b="1" i="1" dirty="0" smtClean="0"/>
              <a:t>Bibliography</a:t>
            </a:r>
            <a:r>
              <a:rPr lang="en-US" altLang="en-US" sz="2000" b="1" dirty="0" smtClean="0"/>
              <a:t> page.</a:t>
            </a:r>
          </a:p>
          <a:p>
            <a:pPr eaLnBrk="1" hangingPunct="1">
              <a:lnSpc>
                <a:spcPct val="80000"/>
              </a:lnSpc>
              <a:buClr>
                <a:schemeClr val="folHlink"/>
              </a:buClr>
            </a:pPr>
            <a:endParaRPr lang="en-US" altLang="en-US" sz="2000" b="1" dirty="0" smtClean="0"/>
          </a:p>
          <a:p>
            <a:pPr eaLnBrk="1" hangingPunct="1">
              <a:lnSpc>
                <a:spcPct val="80000"/>
              </a:lnSpc>
            </a:pPr>
            <a:r>
              <a:rPr lang="en-US" altLang="en-US" sz="2000" b="1" dirty="0" smtClean="0"/>
              <a:t>Consult</a:t>
            </a:r>
            <a:r>
              <a:rPr lang="en-US" altLang="en-US" sz="2000" dirty="0" smtClean="0"/>
              <a:t> </a:t>
            </a:r>
            <a:r>
              <a:rPr lang="en-US" altLang="en-US" sz="2000" b="1" dirty="0" smtClean="0">
                <a:solidFill>
                  <a:schemeClr val="accent1"/>
                </a:solidFill>
              </a:rPr>
              <a:t>style manual</a:t>
            </a:r>
            <a:r>
              <a:rPr lang="en-US" altLang="en-US" sz="2000" dirty="0" smtClean="0">
                <a:solidFill>
                  <a:schemeClr val="accent1"/>
                </a:solidFill>
              </a:rPr>
              <a:t> </a:t>
            </a:r>
            <a:r>
              <a:rPr lang="en-US" altLang="en-US" sz="2000" dirty="0" smtClean="0"/>
              <a:t>as guide to citing references.</a:t>
            </a:r>
          </a:p>
          <a:p>
            <a:pPr eaLnBrk="1" hangingPunct="1">
              <a:lnSpc>
                <a:spcPct val="80000"/>
              </a:lnSpc>
              <a:buClr>
                <a:schemeClr val="folHlink"/>
              </a:buClr>
            </a:pPr>
            <a:endParaRPr lang="en-US" altLang="en-US" sz="2000" dirty="0" smtClean="0"/>
          </a:p>
          <a:p>
            <a:pPr eaLnBrk="1" hangingPunct="1">
              <a:lnSpc>
                <a:spcPct val="80000"/>
              </a:lnSpc>
            </a:pPr>
            <a:r>
              <a:rPr lang="en-US" altLang="en-US" sz="2000" b="1" dirty="0" smtClean="0"/>
              <a:t>Consult</a:t>
            </a:r>
            <a:r>
              <a:rPr lang="en-US" altLang="en-US" sz="2000" dirty="0" smtClean="0"/>
              <a:t> </a:t>
            </a:r>
            <a:r>
              <a:rPr lang="en-US" altLang="en-US" sz="2000" b="1" dirty="0" smtClean="0"/>
              <a:t>course instructor</a:t>
            </a:r>
            <a:r>
              <a:rPr lang="en-US" altLang="en-US" sz="2000" dirty="0" smtClean="0"/>
              <a:t> for </a:t>
            </a:r>
            <a:r>
              <a:rPr lang="en-US" altLang="en-US" sz="2000" b="1" dirty="0" smtClean="0">
                <a:solidFill>
                  <a:schemeClr val="accent1"/>
                </a:solidFill>
              </a:rPr>
              <a:t>recommended style manual.</a:t>
            </a:r>
          </a:p>
          <a:p>
            <a:pPr eaLnBrk="1" hangingPunct="1">
              <a:lnSpc>
                <a:spcPct val="80000"/>
              </a:lnSpc>
              <a:buClr>
                <a:schemeClr val="folHlink"/>
              </a:buClr>
              <a:buFontTx/>
              <a:buNone/>
            </a:pPr>
            <a:endParaRPr lang="en-US" altLang="en-US" sz="2000" b="1" dirty="0" smtClean="0">
              <a:solidFill>
                <a:srgbClr val="CC3300"/>
              </a:solidFill>
            </a:endParaRPr>
          </a:p>
          <a:p>
            <a:pPr eaLnBrk="1" hangingPunct="1">
              <a:lnSpc>
                <a:spcPct val="80000"/>
              </a:lnSpc>
            </a:pPr>
            <a:r>
              <a:rPr lang="en-US" altLang="en-US" sz="2000" b="1" dirty="0" smtClean="0"/>
              <a:t>See </a:t>
            </a:r>
            <a:r>
              <a:rPr lang="en-US" altLang="en-US" sz="2000" b="1" i="1" dirty="0" smtClean="0">
                <a:solidFill>
                  <a:schemeClr val="accent1"/>
                </a:solidFill>
              </a:rPr>
              <a:t>Citation and Writing Style</a:t>
            </a:r>
            <a:r>
              <a:rPr lang="en-US" altLang="en-US" sz="2000" b="1" dirty="0" smtClean="0">
                <a:solidFill>
                  <a:schemeClr val="accent1"/>
                </a:solidFill>
              </a:rPr>
              <a:t> </a:t>
            </a:r>
            <a:r>
              <a:rPr lang="en-US" altLang="en-US" sz="2000" b="1" i="1" dirty="0" smtClean="0">
                <a:solidFill>
                  <a:schemeClr val="accent1"/>
                </a:solidFill>
              </a:rPr>
              <a:t>Guides</a:t>
            </a:r>
            <a:r>
              <a:rPr lang="en-US" altLang="en-US" sz="2000" b="1" dirty="0" smtClean="0">
                <a:solidFill>
                  <a:schemeClr val="accent1"/>
                </a:solidFill>
              </a:rPr>
              <a:t> </a:t>
            </a:r>
            <a:r>
              <a:rPr lang="en-US" altLang="en-US" sz="2000" b="1" dirty="0" smtClean="0"/>
              <a:t>on library’s Web page. </a:t>
            </a:r>
            <a:r>
              <a:rPr lang="en-US" altLang="en-US" sz="2000" b="1" smtClean="0">
                <a:hlinkClick r:id="rId3" action="ppaction://hlinkfile"/>
              </a:rPr>
              <a:t>Citation and Writing Style.docx</a:t>
            </a:r>
            <a:endParaRPr lang="en-US" altLang="en-US" sz="2000" b="1" dirty="0" smtClean="0"/>
          </a:p>
          <a:p>
            <a:pPr eaLnBrk="1" hangingPunct="1">
              <a:lnSpc>
                <a:spcPct val="80000"/>
              </a:lnSpc>
            </a:pPr>
            <a:endParaRPr lang="en-US" altLang="en-US" sz="2000" b="1" dirty="0" smtClean="0"/>
          </a:p>
          <a:p>
            <a:pPr eaLnBrk="1" hangingPunct="1">
              <a:lnSpc>
                <a:spcPct val="80000"/>
              </a:lnSpc>
              <a:buClr>
                <a:schemeClr val="folHlink"/>
              </a:buClr>
              <a:buFontTx/>
              <a:buNone/>
            </a:pPr>
            <a:endParaRPr lang="en-US" altLang="en-US" sz="2000" b="1" dirty="0" smtClean="0">
              <a:solidFill>
                <a:srgbClr val="CC3300"/>
              </a:solidFill>
            </a:endParaRPr>
          </a:p>
          <a:p>
            <a:pPr eaLnBrk="1" hangingPunct="1">
              <a:lnSpc>
                <a:spcPct val="80000"/>
              </a:lnSpc>
              <a:buFontTx/>
              <a:buNone/>
            </a:pPr>
            <a:endParaRPr lang="en-US" altLang="en-US" sz="2400" dirty="0" smtClean="0"/>
          </a:p>
          <a:p>
            <a:pPr eaLnBrk="1" hangingPunct="1">
              <a:lnSpc>
                <a:spcPct val="80000"/>
              </a:lnSpc>
              <a:buFontTx/>
              <a:buNone/>
            </a:pPr>
            <a:endParaRPr lang="en-US" altLang="en-US"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ction="ppaction://hlinkpres?slideindex=1&amp;slidetitle="/>
              </a:rPr>
              <a:t>Orientation 2017 edited.pptx</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 OBSERVE</a:t>
            </a:r>
            <a:endParaRPr lang="en-US" dirty="0"/>
          </a:p>
        </p:txBody>
      </p:sp>
      <p:sp>
        <p:nvSpPr>
          <p:cNvPr id="3" name="Content Placeholder 2"/>
          <p:cNvSpPr>
            <a:spLocks noGrp="1"/>
          </p:cNvSpPr>
          <p:nvPr>
            <p:ph idx="1"/>
          </p:nvPr>
        </p:nvSpPr>
        <p:spPr>
          <a:xfrm>
            <a:off x="457200" y="1719262"/>
            <a:ext cx="8229600" cy="4806082"/>
          </a:xfrm>
        </p:spPr>
        <p:txBody>
          <a:bodyPr/>
          <a:lstStyle/>
          <a:p>
            <a:pPr>
              <a:buNone/>
            </a:pPr>
            <a:r>
              <a:rPr lang="en-US" dirty="0" smtClean="0"/>
              <a:t>WHILE </a:t>
            </a:r>
            <a:r>
              <a:rPr lang="en-US" sz="2000" dirty="0" smtClean="0"/>
              <a:t> </a:t>
            </a:r>
            <a:r>
              <a:rPr lang="en-US" sz="2800" dirty="0" smtClean="0"/>
              <a:t>you come to the </a:t>
            </a:r>
            <a:r>
              <a:rPr lang="en-US" sz="2800" dirty="0" err="1" smtClean="0"/>
              <a:t>libray</a:t>
            </a:r>
            <a:r>
              <a:rPr lang="en-US" sz="2800" dirty="0" smtClean="0"/>
              <a:t> always come with ID Card AND </a:t>
            </a:r>
          </a:p>
          <a:p>
            <a:pPr>
              <a:buNone/>
            </a:pPr>
            <a:r>
              <a:rPr lang="en-US" sz="2400" b="1" dirty="0" smtClean="0">
                <a:solidFill>
                  <a:srgbClr val="C00000"/>
                </a:solidFill>
              </a:rPr>
              <a:t>SWIPE YOUR ID CARD AT THE GATE TO RECORD YOUR ENTRY </a:t>
            </a:r>
          </a:p>
          <a:p>
            <a:pPr>
              <a:buNone/>
            </a:pPr>
            <a:r>
              <a:rPr lang="en-US" sz="2400" dirty="0" smtClean="0"/>
              <a:t> LEAVE YOUR ID Card in the counter before you move further inside the library</a:t>
            </a:r>
          </a:p>
          <a:p>
            <a:pPr>
              <a:buNone/>
            </a:pPr>
            <a:r>
              <a:rPr lang="en-US" dirty="0" smtClean="0"/>
              <a:t>Library has got one entry and one exit.  You are to enter through one entry door and exit through the exit door.</a:t>
            </a:r>
          </a:p>
          <a:p>
            <a:pPr>
              <a:buNone/>
            </a:pPr>
            <a:r>
              <a:rPr lang="en-US" sz="2000" b="1" dirty="0" smtClean="0">
                <a:solidFill>
                  <a:srgbClr val="C00000"/>
                </a:solidFill>
              </a:rPr>
              <a:t>AND WHILE YOU EXIT, THERE IS ANOTHER COMPUTER WHERE YOU ARE TO SWIPE YOUR ID TO RECORD YOUR EXIT</a:t>
            </a:r>
            <a:endParaRPr lang="en-US" sz="2000" b="1"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43800" cy="1295400"/>
          </a:xfrm>
        </p:spPr>
        <p:txBody>
          <a:bodyPr/>
          <a:lstStyle/>
          <a:p>
            <a:r>
              <a:rPr lang="en-US" dirty="0" smtClean="0"/>
              <a:t>To observe (continued..)</a:t>
            </a:r>
            <a:endParaRPr lang="en-US" dirty="0"/>
          </a:p>
        </p:txBody>
      </p:sp>
      <p:sp>
        <p:nvSpPr>
          <p:cNvPr id="3" name="Content Placeholder 2"/>
          <p:cNvSpPr>
            <a:spLocks noGrp="1"/>
          </p:cNvSpPr>
          <p:nvPr>
            <p:ph idx="1"/>
          </p:nvPr>
        </p:nvSpPr>
        <p:spPr/>
        <p:txBody>
          <a:bodyPr/>
          <a:lstStyle/>
          <a:p>
            <a:pPr>
              <a:buNone/>
            </a:pPr>
            <a:r>
              <a:rPr lang="en-US" dirty="0" smtClean="0"/>
              <a:t>You will be given three library cards.  You can take at </a:t>
            </a:r>
            <a:r>
              <a:rPr lang="en-US" dirty="0" smtClean="0">
                <a:solidFill>
                  <a:srgbClr val="C00000"/>
                </a:solidFill>
              </a:rPr>
              <a:t>a time 3 books </a:t>
            </a:r>
            <a:r>
              <a:rPr lang="en-US" dirty="0" smtClean="0"/>
              <a:t>on loan using these cards.  You are not supposed to exchange cards with your friends.  </a:t>
            </a:r>
          </a:p>
          <a:p>
            <a:pPr>
              <a:buNone/>
            </a:pPr>
            <a:r>
              <a:rPr lang="en-US" dirty="0" smtClean="0"/>
              <a:t>Books are given on loan for </a:t>
            </a:r>
            <a:r>
              <a:rPr lang="en-US" dirty="0" smtClean="0">
                <a:solidFill>
                  <a:srgbClr val="C00000"/>
                </a:solidFill>
              </a:rPr>
              <a:t>14 days</a:t>
            </a:r>
            <a:r>
              <a:rPr lang="en-US" dirty="0" smtClean="0"/>
              <a:t>.  You are to return the book to the library </a:t>
            </a:r>
            <a:r>
              <a:rPr lang="en-US" dirty="0" smtClean="0">
                <a:solidFill>
                  <a:srgbClr val="C00000"/>
                </a:solidFill>
              </a:rPr>
              <a:t>on or before 14</a:t>
            </a:r>
            <a:r>
              <a:rPr lang="en-US" baseline="30000" dirty="0" smtClean="0">
                <a:solidFill>
                  <a:srgbClr val="C00000"/>
                </a:solidFill>
              </a:rPr>
              <a:t>th</a:t>
            </a:r>
            <a:r>
              <a:rPr lang="en-US" dirty="0" smtClean="0">
                <a:solidFill>
                  <a:srgbClr val="C00000"/>
                </a:solidFill>
              </a:rPr>
              <a:t> day.  </a:t>
            </a:r>
            <a:r>
              <a:rPr lang="en-US" dirty="0" smtClean="0"/>
              <a:t>If the days are exceeded, you will be charged </a:t>
            </a:r>
            <a:r>
              <a:rPr lang="en-US" dirty="0" smtClean="0">
                <a:solidFill>
                  <a:srgbClr val="C00000"/>
                </a:solidFill>
              </a:rPr>
              <a:t>₹1/day/book</a:t>
            </a:r>
            <a:r>
              <a:rPr lang="en-US" dirty="0" smtClean="0"/>
              <a: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observe (continued..)</a:t>
            </a:r>
            <a:endParaRPr lang="en-US" dirty="0"/>
          </a:p>
        </p:txBody>
      </p:sp>
      <p:sp>
        <p:nvSpPr>
          <p:cNvPr id="3" name="Content Placeholder 2"/>
          <p:cNvSpPr>
            <a:spLocks noGrp="1"/>
          </p:cNvSpPr>
          <p:nvPr>
            <p:ph idx="1"/>
          </p:nvPr>
        </p:nvSpPr>
        <p:spPr/>
        <p:txBody>
          <a:bodyPr/>
          <a:lstStyle/>
          <a:p>
            <a:pPr>
              <a:buNone/>
            </a:pPr>
            <a:r>
              <a:rPr lang="en-US" dirty="0" smtClean="0"/>
              <a:t>Remember that closed circuit cameras are always watching over you in the library</a:t>
            </a:r>
          </a:p>
          <a:p>
            <a:pPr>
              <a:buNone/>
            </a:pPr>
            <a:r>
              <a:rPr lang="en-US" dirty="0" smtClean="0"/>
              <a:t>You are to leave all your books and baggage in the property counter. </a:t>
            </a:r>
          </a:p>
          <a:p>
            <a:pPr>
              <a:buNone/>
            </a:pPr>
            <a:r>
              <a:rPr lang="en-US" dirty="0" smtClean="0"/>
              <a:t> You can take inside the library one or two loose sheet and pen to take down notes if you need.   </a:t>
            </a:r>
          </a:p>
          <a:p>
            <a:pPr>
              <a:buNone/>
            </a:pPr>
            <a:r>
              <a:rPr lang="en-US" dirty="0" smtClean="0"/>
              <a:t>You can take books outside the library only after it is entered in the issue return counter.</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Observe (continued…)</a:t>
            </a:r>
            <a:endParaRPr lang="en-US" dirty="0"/>
          </a:p>
        </p:txBody>
      </p:sp>
      <p:sp>
        <p:nvSpPr>
          <p:cNvPr id="3" name="Content Placeholder 2"/>
          <p:cNvSpPr>
            <a:spLocks noGrp="1"/>
          </p:cNvSpPr>
          <p:nvPr>
            <p:ph idx="1"/>
          </p:nvPr>
        </p:nvSpPr>
        <p:spPr>
          <a:xfrm>
            <a:off x="251520" y="1719263"/>
            <a:ext cx="8640960" cy="4411662"/>
          </a:xfrm>
        </p:spPr>
        <p:txBody>
          <a:bodyPr/>
          <a:lstStyle/>
          <a:p>
            <a:pPr>
              <a:buNone/>
            </a:pPr>
            <a:r>
              <a:rPr lang="en-US" sz="2800" dirty="0" smtClean="0"/>
              <a:t>Loss of books from your part is liable to be penalized.  Either you will have to replace the book or you will have to pay 5 times/3times/2times the price of the book according to the date of publication of the lost book.   This is done according to the Govt. Order.  </a:t>
            </a:r>
          </a:p>
          <a:p>
            <a:pPr>
              <a:buNone/>
            </a:pPr>
            <a:r>
              <a:rPr lang="en-US" sz="2800" dirty="0" smtClean="0"/>
              <a:t>Remember, if you help your friend by lending your book card to take book for her and the book is lost from her, it is you who is liable to make the penalty to the library.  Same is the case with overdue charges, i.e. fine for exceeding the loan period.</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2400" dirty="0" smtClean="0">
                <a:solidFill>
                  <a:srgbClr val="00B0F0"/>
                </a:solidFill>
              </a:rPr>
              <a:t>Google can Bring You Back 1,00,000 Answers, A Librarian can Bring You Back the Right One</a:t>
            </a:r>
            <a:endParaRPr lang="en-US" sz="24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556792"/>
            <a:ext cx="8964488" cy="4392488"/>
          </a:xfrm>
        </p:spPr>
      </p:pic>
      <p:sp>
        <p:nvSpPr>
          <p:cNvPr id="5" name="Rectangle 4"/>
          <p:cNvSpPr/>
          <p:nvPr/>
        </p:nvSpPr>
        <p:spPr>
          <a:xfrm>
            <a:off x="395536" y="5934670"/>
            <a:ext cx="8280920" cy="646331"/>
          </a:xfrm>
          <a:prstGeom prst="rect">
            <a:avLst/>
          </a:prstGeom>
        </p:spPr>
        <p:txBody>
          <a:bodyPr wrap="square">
            <a:spAutoFit/>
          </a:bodyPr>
          <a:lstStyle/>
          <a:p>
            <a:pPr algn="ctr"/>
            <a:r>
              <a:rPr lang="en-US" b="1" dirty="0" smtClean="0">
                <a:solidFill>
                  <a:srgbClr val="0070C0"/>
                </a:solidFill>
              </a:rPr>
              <a:t>IN THE HIGHEST CIVILIZATION, THE BOOK IS THE HIGHEST DELIGHT (Ralph Waldo Emerson</a:t>
            </a:r>
            <a:r>
              <a:rPr lang="en-US" dirty="0" smtClean="0">
                <a:solidFill>
                  <a:srgbClr val="0070C0"/>
                </a:solidFill>
              </a:rPr>
              <a:t>)</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Observe (continued…)</a:t>
            </a:r>
            <a:endParaRPr lang="en-US" dirty="0"/>
          </a:p>
        </p:txBody>
      </p:sp>
      <p:sp>
        <p:nvSpPr>
          <p:cNvPr id="3" name="Content Placeholder 2"/>
          <p:cNvSpPr>
            <a:spLocks noGrp="1"/>
          </p:cNvSpPr>
          <p:nvPr>
            <p:ph idx="1"/>
          </p:nvPr>
        </p:nvSpPr>
        <p:spPr/>
        <p:txBody>
          <a:bodyPr/>
          <a:lstStyle/>
          <a:p>
            <a:r>
              <a:rPr lang="en-US" dirty="0" smtClean="0"/>
              <a:t>Reference Books (“REFERENCE” seal affixed) are not for lending.  You can refer it in the library and can take photocopy if it is needed following the prescribed procedures.</a:t>
            </a:r>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Observe (continued…)</a:t>
            </a:r>
            <a:endParaRPr lang="en-US" dirty="0"/>
          </a:p>
        </p:txBody>
      </p:sp>
      <p:sp>
        <p:nvSpPr>
          <p:cNvPr id="3" name="Content Placeholder 2"/>
          <p:cNvSpPr>
            <a:spLocks noGrp="1"/>
          </p:cNvSpPr>
          <p:nvPr>
            <p:ph idx="1"/>
          </p:nvPr>
        </p:nvSpPr>
        <p:spPr/>
        <p:txBody>
          <a:bodyPr/>
          <a:lstStyle/>
          <a:p>
            <a:r>
              <a:rPr lang="en-US" dirty="0" smtClean="0"/>
              <a:t>Remember, books are not to be misplaced in the stack according to your wish and will and due to your carelessness also.  Once you take book outside the shelf, you just leave the book on the table.  It will be replaced in the shelf by the library staff.  So don’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765300" y="522288"/>
            <a:ext cx="6769100" cy="960437"/>
          </a:xfrm>
        </p:spPr>
        <p:txBody>
          <a:bodyPr/>
          <a:lstStyle/>
          <a:p>
            <a:pPr eaLnBrk="1" hangingPunct="1"/>
            <a:r>
              <a:rPr lang="en-US" altLang="en-US" b="1" smtClean="0">
                <a:solidFill>
                  <a:schemeClr val="accent2"/>
                </a:solidFill>
              </a:rPr>
              <a:t>SUMMARY</a:t>
            </a:r>
          </a:p>
        </p:txBody>
      </p:sp>
      <p:sp>
        <p:nvSpPr>
          <p:cNvPr id="49155" name="Rectangle 3"/>
          <p:cNvSpPr>
            <a:spLocks noGrp="1" noChangeArrowheads="1"/>
          </p:cNvSpPr>
          <p:nvPr>
            <p:ph idx="4294967295"/>
          </p:nvPr>
        </p:nvSpPr>
        <p:spPr>
          <a:xfrm>
            <a:off x="457200" y="1981200"/>
            <a:ext cx="8229600" cy="4038600"/>
          </a:xfrm>
          <a:prstGeom prst="rect">
            <a:avLst/>
          </a:prstGeom>
        </p:spPr>
        <p:txBody>
          <a:bodyPr/>
          <a:lstStyle/>
          <a:p>
            <a:pPr eaLnBrk="1" hangingPunct="1">
              <a:lnSpc>
                <a:spcPct val="90000"/>
              </a:lnSpc>
              <a:buClr>
                <a:schemeClr val="folHlink"/>
              </a:buClr>
              <a:buFontTx/>
              <a:buNone/>
            </a:pPr>
            <a:endParaRPr lang="en-US" altLang="en-US" sz="2400" b="1" smtClean="0">
              <a:solidFill>
                <a:srgbClr val="CC3300"/>
              </a:solidFill>
            </a:endParaRPr>
          </a:p>
          <a:p>
            <a:pPr eaLnBrk="1" hangingPunct="1">
              <a:lnSpc>
                <a:spcPct val="90000"/>
              </a:lnSpc>
              <a:buClr>
                <a:schemeClr val="tx1"/>
              </a:buClr>
            </a:pPr>
            <a:r>
              <a:rPr lang="en-US" altLang="en-US" sz="2400" b="1" smtClean="0">
                <a:solidFill>
                  <a:schemeClr val="accent1"/>
                </a:solidFill>
              </a:rPr>
              <a:t>Electronic Resources</a:t>
            </a:r>
            <a:r>
              <a:rPr lang="en-US" altLang="en-US" sz="2400" b="1" smtClean="0"/>
              <a:t> used to find journals, magazines newspapers, and E-books.</a:t>
            </a:r>
          </a:p>
          <a:p>
            <a:pPr eaLnBrk="1" hangingPunct="1">
              <a:lnSpc>
                <a:spcPct val="90000"/>
              </a:lnSpc>
              <a:buClr>
                <a:schemeClr val="folHlink"/>
              </a:buClr>
              <a:buFont typeface="Arial" charset="0"/>
              <a:buNone/>
            </a:pPr>
            <a:endParaRPr lang="en-US" altLang="en-US" sz="2400" b="1" smtClean="0"/>
          </a:p>
          <a:p>
            <a:pPr eaLnBrk="1" hangingPunct="1">
              <a:lnSpc>
                <a:spcPct val="90000"/>
              </a:lnSpc>
              <a:buClr>
                <a:schemeClr val="tx1"/>
              </a:buClr>
            </a:pPr>
            <a:r>
              <a:rPr lang="en-US" altLang="en-US" sz="2400" b="1" smtClean="0">
                <a:solidFill>
                  <a:schemeClr val="accent1"/>
                </a:solidFill>
              </a:rPr>
              <a:t>Style manuals </a:t>
            </a:r>
            <a:r>
              <a:rPr lang="en-US" altLang="en-US" sz="2400" b="1" smtClean="0"/>
              <a:t>can provide guidance on avoiding </a:t>
            </a:r>
            <a:r>
              <a:rPr lang="en-US" altLang="en-US" sz="2400" b="1" smtClean="0">
                <a:solidFill>
                  <a:schemeClr val="accent1"/>
                </a:solidFill>
              </a:rPr>
              <a:t>plagiarism</a:t>
            </a:r>
            <a:r>
              <a:rPr lang="en-US" altLang="en-US" sz="2400" b="1" smtClean="0"/>
              <a:t> and on </a:t>
            </a:r>
            <a:r>
              <a:rPr lang="en-US" altLang="en-US" sz="2400" b="1" smtClean="0">
                <a:solidFill>
                  <a:schemeClr val="accent1"/>
                </a:solidFill>
              </a:rPr>
              <a:t>citing references.</a:t>
            </a:r>
          </a:p>
          <a:p>
            <a:pPr eaLnBrk="1" hangingPunct="1">
              <a:lnSpc>
                <a:spcPct val="90000"/>
              </a:lnSpc>
              <a:buClr>
                <a:schemeClr val="tx1"/>
              </a:buClr>
              <a:buFont typeface="Arial" charset="0"/>
              <a:buNone/>
            </a:pPr>
            <a:endParaRPr lang="en-US" altLang="en-US" sz="2400" b="1" smtClean="0">
              <a:solidFill>
                <a:schemeClr val="accent1"/>
              </a:solidFill>
            </a:endParaRPr>
          </a:p>
          <a:p>
            <a:pPr eaLnBrk="1" hangingPunct="1">
              <a:lnSpc>
                <a:spcPct val="90000"/>
              </a:lnSpc>
              <a:buClr>
                <a:schemeClr val="tx1"/>
              </a:buClr>
            </a:pPr>
            <a:r>
              <a:rPr lang="en-US" altLang="en-US" sz="2400" b="1" smtClean="0"/>
              <a:t>Course instructor should be consulted for recommended </a:t>
            </a:r>
            <a:r>
              <a:rPr lang="en-US" altLang="en-US" sz="2400" b="1" smtClean="0">
                <a:solidFill>
                  <a:schemeClr val="accent1"/>
                </a:solidFill>
              </a:rPr>
              <a:t>style manual. </a:t>
            </a:r>
          </a:p>
          <a:p>
            <a:pPr eaLnBrk="1" hangingPunct="1">
              <a:lnSpc>
                <a:spcPct val="90000"/>
              </a:lnSpc>
              <a:buClr>
                <a:schemeClr val="tx1"/>
              </a:buClr>
            </a:pPr>
            <a:endParaRPr lang="en-US" altLang="en-US" sz="2400" b="1" smtClean="0">
              <a:solidFill>
                <a:schemeClr val="accent1"/>
              </a:solidFill>
            </a:endParaRPr>
          </a:p>
          <a:p>
            <a:pPr eaLnBrk="1" hangingPunct="1">
              <a:lnSpc>
                <a:spcPct val="90000"/>
              </a:lnSpc>
            </a:pPr>
            <a:endParaRPr lang="en-US" altLang="en-US" sz="2400" b="1" smtClean="0">
              <a:solidFill>
                <a:srgbClr val="CC33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765300" y="522288"/>
            <a:ext cx="6769100" cy="960437"/>
          </a:xfrm>
        </p:spPr>
        <p:txBody>
          <a:bodyPr rtlCol="0">
            <a:normAutofit fontScale="90000"/>
          </a:bodyPr>
          <a:lstStyle/>
          <a:p>
            <a:pPr eaLnBrk="1" fontAlgn="auto" hangingPunct="1">
              <a:spcAft>
                <a:spcPts val="0"/>
              </a:spcAft>
              <a:defRPr/>
            </a:pPr>
            <a:r>
              <a:rPr lang="en-US" sz="3200" b="1" dirty="0">
                <a:solidFill>
                  <a:schemeClr val="accent2"/>
                </a:solidFill>
              </a:rPr>
              <a:t>THINGS TO DO TO COMPLETE </a:t>
            </a:r>
            <a:r>
              <a:rPr lang="en-US" sz="3200" b="1" dirty="0" smtClean="0">
                <a:solidFill>
                  <a:schemeClr val="accent2"/>
                </a:solidFill>
              </a:rPr>
              <a:t/>
            </a:r>
            <a:br>
              <a:rPr lang="en-US" sz="3200" b="1" dirty="0" smtClean="0">
                <a:solidFill>
                  <a:schemeClr val="accent2"/>
                </a:solidFill>
              </a:rPr>
            </a:br>
            <a:r>
              <a:rPr lang="en-US" sz="3200" dirty="0" smtClean="0">
                <a:solidFill>
                  <a:schemeClr val="accent2"/>
                </a:solidFill>
              </a:rPr>
              <a:t>LIBRARY ORIENTATION</a:t>
            </a:r>
            <a:endParaRPr lang="en-US" sz="3200" b="1" dirty="0">
              <a:solidFill>
                <a:schemeClr val="accent2"/>
              </a:solidFill>
            </a:endParaRPr>
          </a:p>
        </p:txBody>
      </p:sp>
      <p:sp>
        <p:nvSpPr>
          <p:cNvPr id="5" name="Rectangle 3"/>
          <p:cNvSpPr>
            <a:spLocks noGrp="1" noChangeArrowheads="1"/>
          </p:cNvSpPr>
          <p:nvPr>
            <p:ph idx="4294967295"/>
          </p:nvPr>
        </p:nvSpPr>
        <p:spPr>
          <a:xfrm>
            <a:off x="457200" y="1828800"/>
            <a:ext cx="8229600" cy="4038600"/>
          </a:xfrm>
          <a:prstGeom prst="rect">
            <a:avLst/>
          </a:prstGeom>
        </p:spPr>
        <p:txBody>
          <a:bodyPr rtlCol="0">
            <a:normAutofit/>
          </a:bodyPr>
          <a:lstStyle/>
          <a:p>
            <a:pPr marL="514350" lvl="1" indent="-514350" eaLnBrk="1" fontAlgn="auto" hangingPunct="1">
              <a:spcAft>
                <a:spcPts val="0"/>
              </a:spcAft>
              <a:buClr>
                <a:schemeClr val="tx1"/>
              </a:buClr>
              <a:buFont typeface="+mj-lt"/>
              <a:buAutoNum type="arabicPeriod"/>
              <a:defRPr/>
            </a:pPr>
            <a:r>
              <a:rPr kumimoji="1" lang="en-US" sz="2811" b="1" dirty="0">
                <a:solidFill>
                  <a:srgbClr val="4F81BD"/>
                </a:solidFill>
              </a:rPr>
              <a:t>Go to </a:t>
            </a:r>
            <a:r>
              <a:rPr kumimoji="1" lang="en-US" sz="2811" b="1" dirty="0" smtClean="0">
                <a:solidFill>
                  <a:srgbClr val="4F81BD"/>
                </a:solidFill>
              </a:rPr>
              <a:t>library homepage </a:t>
            </a:r>
            <a:r>
              <a:rPr kumimoji="1" lang="en-US" sz="2811" b="1" dirty="0" smtClean="0">
                <a:solidFill>
                  <a:srgbClr val="4F81BD"/>
                </a:solidFill>
                <a:hlinkClick r:id="rId3"/>
              </a:rPr>
              <a:t>http://www.library.stmaryscollegethrissur.edu.in/</a:t>
            </a:r>
            <a:endParaRPr kumimoji="1" lang="en-US" sz="2378" b="1" dirty="0" smtClean="0"/>
          </a:p>
          <a:p>
            <a:pPr marL="0" lvl="1" indent="0" eaLnBrk="1" fontAlgn="auto" hangingPunct="1">
              <a:spcAft>
                <a:spcPts val="0"/>
              </a:spcAft>
              <a:buClr>
                <a:schemeClr val="tx1"/>
              </a:buClr>
              <a:buFont typeface="Arial" panose="020B0604020202020204" pitchFamily="34" charset="0"/>
              <a:buNone/>
              <a:defRPr/>
            </a:pPr>
            <a:endParaRPr kumimoji="1" lang="en-US" sz="2378" b="1" dirty="0" smtClean="0"/>
          </a:p>
          <a:p>
            <a:pPr marL="514350" lvl="1" indent="-514350" eaLnBrk="1" fontAlgn="auto" hangingPunct="1">
              <a:spcAft>
                <a:spcPts val="0"/>
              </a:spcAft>
              <a:buClr>
                <a:schemeClr val="tx1"/>
              </a:buClr>
              <a:buFont typeface="Arial" panose="020B0604020202020204" pitchFamily="34" charset="0"/>
              <a:buNone/>
              <a:defRPr/>
            </a:pPr>
            <a:r>
              <a:rPr kumimoji="1" lang="en-US" sz="2378" b="1" dirty="0" smtClean="0"/>
              <a:t>	</a:t>
            </a:r>
            <a:r>
              <a:rPr kumimoji="1" lang="en-US" b="1" dirty="0" smtClean="0">
                <a:solidFill>
                  <a:schemeClr val="accent1"/>
                </a:solidFill>
              </a:rPr>
              <a:t>Review Library </a:t>
            </a:r>
            <a:r>
              <a:rPr lang="en-US" sz="2400" b="1" dirty="0" smtClean="0">
                <a:solidFill>
                  <a:schemeClr val="accent5">
                    <a:lumMod val="75000"/>
                  </a:schemeClr>
                </a:solidFill>
              </a:rPr>
              <a:t>Orientation</a:t>
            </a:r>
            <a:r>
              <a:rPr lang="en-US" sz="2400" b="1" dirty="0" smtClean="0"/>
              <a:t> </a:t>
            </a:r>
          </a:p>
          <a:p>
            <a:pPr marL="514350" lvl="1" indent="-514350" eaLnBrk="1" fontAlgn="auto" hangingPunct="1">
              <a:spcAft>
                <a:spcPts val="0"/>
              </a:spcAft>
              <a:buClr>
                <a:schemeClr val="tx1"/>
              </a:buClr>
              <a:buFont typeface="Arial" panose="020B0604020202020204" pitchFamily="34" charset="0"/>
              <a:buNone/>
              <a:defRPr/>
            </a:pPr>
            <a:endParaRPr kumimoji="1" lang="en-US" dirty="0" smtClean="0"/>
          </a:p>
          <a:p>
            <a:pPr marL="514350" lvl="1" indent="-514350" eaLnBrk="1" fontAlgn="auto" hangingPunct="1">
              <a:spcAft>
                <a:spcPts val="0"/>
              </a:spcAft>
              <a:buClr>
                <a:schemeClr val="tx1"/>
              </a:buClr>
              <a:buFont typeface="+mj-lt"/>
              <a:buAutoNum type="arabicPeriod" startAt="2"/>
              <a:defRPr/>
            </a:pPr>
            <a:r>
              <a:rPr kumimoji="1" lang="en-US" b="1" dirty="0" smtClean="0">
                <a:solidFill>
                  <a:srgbClr val="4F81BD"/>
                </a:solidFill>
              </a:rPr>
              <a:t>Print and Complete the Library Treasure Hunt</a:t>
            </a:r>
            <a:r>
              <a:rPr kumimoji="1" lang="en-US" b="1" dirty="0" smtClean="0">
                <a:solidFill>
                  <a:schemeClr val="accent1"/>
                </a:solidFill>
              </a:rPr>
              <a:t/>
            </a:r>
            <a:br>
              <a:rPr kumimoji="1" lang="en-US" b="1" dirty="0" smtClean="0">
                <a:solidFill>
                  <a:schemeClr val="accent1"/>
                </a:solidFill>
              </a:rPr>
            </a:br>
            <a:r>
              <a:rPr kumimoji="1" lang="en-US" sz="2400" b="1" dirty="0" smtClean="0"/>
              <a:t>Submit completed </a:t>
            </a:r>
            <a:r>
              <a:rPr kumimoji="1" lang="en-US" sz="2400" b="1" dirty="0"/>
              <a:t>assignment </a:t>
            </a:r>
            <a:r>
              <a:rPr kumimoji="1" lang="en-US" sz="2400" b="1" dirty="0" smtClean="0"/>
              <a:t>to the Library by </a:t>
            </a:r>
            <a:r>
              <a:rPr kumimoji="1" lang="en-US" sz="2400" b="1" u="sng" dirty="0" smtClean="0">
                <a:solidFill>
                  <a:srgbClr val="C00000"/>
                </a:solidFill>
              </a:rPr>
              <a:t>July </a:t>
            </a:r>
            <a:r>
              <a:rPr kumimoji="1" lang="en-US" sz="2400" b="1" u="sng" smtClean="0">
                <a:solidFill>
                  <a:srgbClr val="C00000"/>
                </a:solidFill>
              </a:rPr>
              <a:t>31</a:t>
            </a:r>
            <a:r>
              <a:rPr kumimoji="1" lang="en-US" sz="2400" b="1" u="sng" baseline="30000" smtClean="0">
                <a:solidFill>
                  <a:srgbClr val="C00000"/>
                </a:solidFill>
              </a:rPr>
              <a:t>st</a:t>
            </a:r>
            <a:r>
              <a:rPr kumimoji="1" lang="en-US" sz="2400" b="1" u="sng" smtClean="0">
                <a:solidFill>
                  <a:srgbClr val="C00000"/>
                </a:solidFill>
              </a:rPr>
              <a:t> 2019</a:t>
            </a:r>
            <a:endParaRPr kumimoji="1" lang="en-US" b="1" u="sng" dirty="0" smtClean="0">
              <a:solidFill>
                <a:srgbClr val="C00000"/>
              </a:solidFill>
            </a:endParaRPr>
          </a:p>
          <a:p>
            <a:pPr marL="514350" lvl="1" indent="-514350" eaLnBrk="1" fontAlgn="auto" hangingPunct="1">
              <a:spcAft>
                <a:spcPts val="0"/>
              </a:spcAft>
              <a:buClr>
                <a:schemeClr val="tx1"/>
              </a:buClr>
              <a:buFont typeface="+mj-lt"/>
              <a:buAutoNum type="arabicPeriod" startAt="2"/>
              <a:defRPr/>
            </a:pPr>
            <a:endParaRPr kumimoji="1" lang="en-US" sz="2400" b="1" dirty="0" smtClean="0">
              <a:solidFill>
                <a:schemeClr val="accent1"/>
              </a:solidFill>
            </a:endParaRPr>
          </a:p>
          <a:p>
            <a:pPr marL="514350" lvl="1" indent="-514350" eaLnBrk="1" fontAlgn="auto" hangingPunct="1">
              <a:spcAft>
                <a:spcPts val="0"/>
              </a:spcAft>
              <a:buClr>
                <a:schemeClr val="tx1"/>
              </a:buClr>
              <a:buFont typeface="+mj-lt"/>
              <a:buAutoNum type="arabicPeriod" startAt="2"/>
              <a:defRPr/>
            </a:pPr>
            <a:endParaRPr kumimoji="1" lang="en-US" sz="2400" dirty="0">
              <a:solidFill>
                <a:schemeClr val="accent1"/>
              </a:solidFill>
            </a:endParaRPr>
          </a:p>
          <a:p>
            <a:pPr marL="514350" lvl="1" indent="-514350" eaLnBrk="1" fontAlgn="auto" hangingPunct="1">
              <a:spcAft>
                <a:spcPts val="0"/>
              </a:spcAft>
              <a:buClr>
                <a:schemeClr val="tx1"/>
              </a:buClr>
              <a:buFont typeface="+mj-lt"/>
              <a:buAutoNum type="arabicPeriod" startAt="2"/>
              <a:defRPr/>
            </a:pPr>
            <a:endParaRPr kumimoji="1" lang="en-US" b="1" dirty="0">
              <a:solidFill>
                <a:schemeClr val="accent1"/>
              </a:solidFill>
            </a:endParaRPr>
          </a:p>
          <a:p>
            <a:pPr marL="609600" indent="-609600" eaLnBrk="1" fontAlgn="auto" hangingPunct="1">
              <a:spcAft>
                <a:spcPts val="0"/>
              </a:spcAft>
              <a:buClr>
                <a:schemeClr val="tx1"/>
              </a:buClr>
              <a:buFontTx/>
              <a:buNone/>
              <a:defRPr/>
            </a:pPr>
            <a:endParaRPr kumimoji="1" lang="en-US" sz="2800" b="1" dirty="0">
              <a:solidFill>
                <a:schemeClr val="folHlink"/>
              </a:solidFill>
            </a:endParaRPr>
          </a:p>
          <a:p>
            <a:pPr marL="990600" lvl="1" indent="-533400" eaLnBrk="1" fontAlgn="auto" hangingPunct="1">
              <a:spcAft>
                <a:spcPts val="0"/>
              </a:spcAft>
              <a:buClr>
                <a:schemeClr val="tx1"/>
              </a:buClr>
              <a:buFont typeface="Arial" panose="020B0604020202020204" pitchFamily="34" charset="0"/>
              <a:buNone/>
              <a:defRPr/>
            </a:pPr>
            <a:endParaRPr kumimoji="1" lang="en-US" b="1" dirty="0" smtClean="0">
              <a:solidFill>
                <a:schemeClr val="accent1"/>
              </a:solidFill>
            </a:endParaRPr>
          </a:p>
          <a:p>
            <a:pPr marL="1752600" lvl="3" indent="-381000" eaLnBrk="1" fontAlgn="auto" hangingPunct="1">
              <a:spcAft>
                <a:spcPts val="0"/>
              </a:spcAft>
              <a:buClr>
                <a:schemeClr val="folHlink"/>
              </a:buClr>
              <a:buFontTx/>
              <a:buNone/>
              <a:defRPr/>
            </a:pPr>
            <a:endParaRPr kumimoji="1" lang="en-US" dirty="0">
              <a:solidFill>
                <a:schemeClr val="folHlink"/>
              </a:solidFill>
            </a:endParaRPr>
          </a:p>
          <a:p>
            <a:pPr marL="1371600" lvl="2" indent="-457200" eaLnBrk="1" fontAlgn="auto" hangingPunct="1">
              <a:spcAft>
                <a:spcPts val="0"/>
              </a:spcAft>
              <a:buClr>
                <a:schemeClr val="folHlink"/>
              </a:buClr>
              <a:buFontTx/>
              <a:buNone/>
              <a:defRPr/>
            </a:pPr>
            <a:endParaRPr kumimoji="1" lang="en-US" sz="2000" b="1" dirty="0"/>
          </a:p>
          <a:p>
            <a:pPr marL="609600" indent="-609600" eaLnBrk="1" fontAlgn="auto" hangingPunct="1">
              <a:spcAft>
                <a:spcPts val="0"/>
              </a:spcAft>
              <a:buFont typeface="Arial" panose="020B0604020202020204" pitchFamily="34" charset="0"/>
              <a:buChar char="•"/>
              <a:defRPr/>
            </a:pPr>
            <a:endParaRPr lang="en-US" sz="2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PRIZES</a:t>
            </a:r>
            <a:endParaRPr lang="en-US" dirty="0"/>
          </a:p>
        </p:txBody>
      </p:sp>
      <p:sp>
        <p:nvSpPr>
          <p:cNvPr id="3" name="Content Placeholder 2"/>
          <p:cNvSpPr>
            <a:spLocks noGrp="1"/>
          </p:cNvSpPr>
          <p:nvPr>
            <p:ph idx="1"/>
          </p:nvPr>
        </p:nvSpPr>
        <p:spPr/>
        <p:txBody>
          <a:bodyPr/>
          <a:lstStyle/>
          <a:p>
            <a:pPr>
              <a:buNone/>
            </a:pPr>
            <a:r>
              <a:rPr lang="en-US" dirty="0" smtClean="0"/>
              <a:t>The Best user will be selected at the end of the year based on </a:t>
            </a:r>
          </a:p>
          <a:p>
            <a:pPr marL="514350" indent="-514350">
              <a:buFont typeface="+mj-lt"/>
              <a:buAutoNum type="arabicPeriod"/>
            </a:pPr>
            <a:r>
              <a:rPr lang="en-US" dirty="0" smtClean="0"/>
              <a:t>Number of visits to the library and amount of time spent in the library.</a:t>
            </a:r>
          </a:p>
          <a:p>
            <a:pPr marL="514350" indent="-514350">
              <a:buFont typeface="+mj-lt"/>
              <a:buAutoNum type="arabicPeriod"/>
            </a:pPr>
            <a:r>
              <a:rPr lang="en-US" dirty="0" smtClean="0"/>
              <a:t>The number of books that the user has borrowed from the library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765300" y="522288"/>
            <a:ext cx="6769100" cy="960437"/>
          </a:xfrm>
        </p:spPr>
        <p:txBody>
          <a:bodyPr/>
          <a:lstStyle/>
          <a:p>
            <a:pPr eaLnBrk="1" hangingPunct="1"/>
            <a:r>
              <a:rPr lang="en-US" altLang="en-US" b="1" smtClean="0">
                <a:solidFill>
                  <a:schemeClr val="accent2"/>
                </a:solidFill>
              </a:rPr>
              <a:t>Questions</a:t>
            </a:r>
          </a:p>
        </p:txBody>
      </p:sp>
      <p:pic>
        <p:nvPicPr>
          <p:cNvPr id="55299" name="Picture 2" descr="C:\Documents and Settings\adaniel5\Local Settings\Temporary Internet Files\Content.IE5\FEOJLT41\MC900441428[1].png"/>
          <p:cNvPicPr>
            <a:picLocks noGrp="1" noChangeAspect="1" noChangeArrowheads="1"/>
          </p:cNvPicPr>
          <p:nvPr>
            <p:ph idx="4294967295"/>
          </p:nvPr>
        </p:nvPicPr>
        <p:blipFill>
          <a:blip r:embed="rId3" cstate="print"/>
          <a:srcRect/>
          <a:stretch>
            <a:fillRect/>
          </a:stretch>
        </p:blipFill>
        <p:spPr>
          <a:xfrm>
            <a:off x="1143000" y="2590800"/>
            <a:ext cx="2247900" cy="2247900"/>
          </a:xfrm>
          <a:prstGeom prst="rect">
            <a:avLst/>
          </a:prstGeom>
        </p:spPr>
      </p:pic>
      <p:pic>
        <p:nvPicPr>
          <p:cNvPr id="55300" name="Picture 2" descr="C:\Documents and Settings\adaniel5\Local Settings\Temporary Internet Files\Content.IE5\FEOJLT41\MC900441428[1].png"/>
          <p:cNvPicPr>
            <a:picLocks noChangeAspect="1" noChangeArrowheads="1"/>
          </p:cNvPicPr>
          <p:nvPr/>
        </p:nvPicPr>
        <p:blipFill>
          <a:blip r:embed="rId3" cstate="print"/>
          <a:srcRect/>
          <a:stretch>
            <a:fillRect/>
          </a:stretch>
        </p:blipFill>
        <p:spPr bwMode="auto">
          <a:xfrm>
            <a:off x="3810000" y="2590800"/>
            <a:ext cx="2247900" cy="2247900"/>
          </a:xfrm>
          <a:prstGeom prst="rect">
            <a:avLst/>
          </a:prstGeom>
          <a:noFill/>
          <a:ln w="9525">
            <a:noFill/>
            <a:miter lim="800000"/>
            <a:headEnd/>
            <a:tailEnd/>
          </a:ln>
        </p:spPr>
      </p:pic>
      <p:pic>
        <p:nvPicPr>
          <p:cNvPr id="55301" name="Picture 2" descr="C:\Documents and Settings\adaniel5\Local Settings\Temporary Internet Files\Content.IE5\FEOJLT41\MC900441428[1].png"/>
          <p:cNvPicPr>
            <a:picLocks noChangeAspect="1" noChangeArrowheads="1"/>
          </p:cNvPicPr>
          <p:nvPr/>
        </p:nvPicPr>
        <p:blipFill>
          <a:blip r:embed="rId3" cstate="print"/>
          <a:srcRect/>
          <a:stretch>
            <a:fillRect/>
          </a:stretch>
        </p:blipFill>
        <p:spPr bwMode="auto">
          <a:xfrm>
            <a:off x="6477000" y="2590800"/>
            <a:ext cx="2247900"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kumimoji="1" lang="en-US" altLang="en-US" sz="3600" dirty="0" smtClean="0">
                <a:solidFill>
                  <a:srgbClr val="FF0000"/>
                </a:solidFill>
              </a:rPr>
              <a:t>WHAT WE ARE COVERING</a:t>
            </a:r>
            <a:endParaRPr lang="en-US" sz="3600" dirty="0">
              <a:solidFill>
                <a:srgbClr val="FF0000"/>
              </a:solidFill>
            </a:endParaRPr>
          </a:p>
        </p:txBody>
      </p:sp>
      <p:sp>
        <p:nvSpPr>
          <p:cNvPr id="30723" name="Rectangle 3"/>
          <p:cNvSpPr>
            <a:spLocks noGrp="1" noChangeArrowheads="1"/>
          </p:cNvSpPr>
          <p:nvPr>
            <p:ph idx="1"/>
          </p:nvPr>
        </p:nvSpPr>
        <p:spPr>
          <a:xfrm>
            <a:off x="251520" y="1719263"/>
            <a:ext cx="8640960" cy="5138737"/>
          </a:xfrm>
        </p:spPr>
        <p:txBody>
          <a:bodyPr/>
          <a:lstStyle/>
          <a:p>
            <a:pPr>
              <a:lnSpc>
                <a:spcPct val="90000"/>
              </a:lnSpc>
              <a:buFont typeface="Arial" panose="020B0604020202020204" pitchFamily="34" charset="0"/>
              <a:buChar char="•"/>
              <a:defRPr/>
            </a:pPr>
            <a:r>
              <a:rPr kumimoji="1" lang="en-US" sz="2800" b="1" dirty="0" smtClean="0"/>
              <a:t>Introduce fresher </a:t>
            </a:r>
            <a:r>
              <a:rPr kumimoji="1" lang="en-US" sz="2800" b="1" dirty="0" smtClean="0"/>
              <a:t>students </a:t>
            </a:r>
            <a:r>
              <a:rPr kumimoji="1" lang="en-US" sz="2800" b="1" dirty="0" smtClean="0"/>
              <a:t>to:</a:t>
            </a:r>
          </a:p>
          <a:p>
            <a:pPr lvl="1">
              <a:buClr>
                <a:schemeClr val="tx1"/>
              </a:buClr>
              <a:buFont typeface="Arial" panose="020B0604020202020204" pitchFamily="34" charset="0"/>
              <a:buChar char="–"/>
              <a:defRPr/>
            </a:pPr>
            <a:r>
              <a:rPr kumimoji="1" lang="en-US" sz="2400" b="1" dirty="0" smtClean="0">
                <a:solidFill>
                  <a:schemeClr val="accent1"/>
                </a:solidFill>
              </a:rPr>
              <a:t> Customer oriented services, resources, </a:t>
            </a:r>
            <a:r>
              <a:rPr kumimoji="1" lang="en-US" sz="2400" b="1" dirty="0" smtClean="0"/>
              <a:t>and </a:t>
            </a:r>
            <a:r>
              <a:rPr kumimoji="1" lang="en-US" sz="2400" b="1" dirty="0" smtClean="0">
                <a:solidFill>
                  <a:schemeClr val="accent1"/>
                </a:solidFill>
              </a:rPr>
              <a:t>operations</a:t>
            </a:r>
            <a:r>
              <a:rPr kumimoji="1" lang="en-US" sz="2400" dirty="0" smtClean="0"/>
              <a:t> of </a:t>
            </a:r>
            <a:r>
              <a:rPr kumimoji="1" lang="en-US" sz="2400" dirty="0" err="1" smtClean="0"/>
              <a:t>S</a:t>
            </a:r>
            <a:r>
              <a:rPr kumimoji="1" lang="en-US" sz="2400" b="1" dirty="0" err="1" smtClean="0"/>
              <a:t>t.Mary’s</a:t>
            </a:r>
            <a:r>
              <a:rPr kumimoji="1" lang="en-US" sz="2400" b="1" dirty="0" smtClean="0"/>
              <a:t> </a:t>
            </a:r>
            <a:r>
              <a:rPr kumimoji="1" lang="en-US" sz="2400" b="1" dirty="0" err="1" smtClean="0"/>
              <a:t>College,Thrissur</a:t>
            </a:r>
            <a:endParaRPr kumimoji="1" lang="en-US" sz="2400" b="1" dirty="0" smtClean="0"/>
          </a:p>
          <a:p>
            <a:pPr lvl="1">
              <a:lnSpc>
                <a:spcPct val="150000"/>
              </a:lnSpc>
              <a:buClr>
                <a:schemeClr val="tx1"/>
              </a:buClr>
              <a:buFont typeface="Arial" panose="020B0604020202020204" pitchFamily="34" charset="0"/>
              <a:buChar char="–"/>
              <a:defRPr/>
            </a:pPr>
            <a:r>
              <a:rPr kumimoji="1" lang="en-US" sz="2400" b="1" dirty="0" smtClean="0"/>
              <a:t> St.Mary’s College Library </a:t>
            </a:r>
            <a:r>
              <a:rPr kumimoji="1" lang="en-US" sz="2400" b="1" dirty="0" smtClean="0">
                <a:solidFill>
                  <a:schemeClr val="tx2">
                    <a:lumMod val="60000"/>
                    <a:lumOff val="40000"/>
                  </a:schemeClr>
                </a:solidFill>
              </a:rPr>
              <a:t>Website</a:t>
            </a:r>
          </a:p>
          <a:p>
            <a:pPr lvl="1">
              <a:buClr>
                <a:schemeClr val="tx1"/>
              </a:buClr>
              <a:buFont typeface="Arial" panose="020B0604020202020204" pitchFamily="34" charset="0"/>
              <a:buChar char="–"/>
              <a:defRPr/>
            </a:pPr>
            <a:r>
              <a:rPr kumimoji="1" lang="en-US" sz="2400" b="1" dirty="0" smtClean="0"/>
              <a:t> Resources for finding </a:t>
            </a:r>
            <a:r>
              <a:rPr kumimoji="1" lang="en-US" sz="2400" b="1" dirty="0" smtClean="0">
                <a:solidFill>
                  <a:schemeClr val="tx2">
                    <a:lumMod val="60000"/>
                    <a:lumOff val="40000"/>
                  </a:schemeClr>
                </a:solidFill>
              </a:rPr>
              <a:t>books</a:t>
            </a:r>
            <a:r>
              <a:rPr kumimoji="1" lang="en-US" sz="2400" b="1" dirty="0" smtClean="0"/>
              <a:t>, </a:t>
            </a:r>
            <a:r>
              <a:rPr kumimoji="1" lang="en-US" sz="2400" b="1" dirty="0" smtClean="0">
                <a:solidFill>
                  <a:schemeClr val="tx2">
                    <a:lumMod val="60000"/>
                    <a:lumOff val="40000"/>
                  </a:schemeClr>
                </a:solidFill>
              </a:rPr>
              <a:t>e-books</a:t>
            </a:r>
            <a:r>
              <a:rPr kumimoji="1" lang="en-US" sz="2400" b="1" dirty="0" smtClean="0"/>
              <a:t>, and </a:t>
            </a:r>
            <a:r>
              <a:rPr kumimoji="1" lang="en-US" sz="2400" b="1" dirty="0" smtClean="0">
                <a:solidFill>
                  <a:schemeClr val="tx2">
                    <a:lumMod val="60000"/>
                    <a:lumOff val="40000"/>
                  </a:schemeClr>
                </a:solidFill>
              </a:rPr>
              <a:t>journal articles</a:t>
            </a:r>
            <a:r>
              <a:rPr kumimoji="1" lang="en-US" sz="2400" b="1" dirty="0" smtClean="0"/>
              <a:t>.</a:t>
            </a:r>
          </a:p>
          <a:p>
            <a:pPr lvl="1">
              <a:lnSpc>
                <a:spcPct val="150000"/>
              </a:lnSpc>
              <a:buClr>
                <a:schemeClr val="tx1"/>
              </a:buClr>
              <a:buFont typeface="Arial" panose="020B0604020202020204" pitchFamily="34" charset="0"/>
              <a:buChar char="–"/>
              <a:defRPr/>
            </a:pPr>
            <a:r>
              <a:rPr kumimoji="1" lang="en-US" sz="2400" b="1" dirty="0" smtClean="0"/>
              <a:t> Bibliographic Citation</a:t>
            </a:r>
          </a:p>
          <a:p>
            <a:pPr lvl="1">
              <a:lnSpc>
                <a:spcPct val="150000"/>
              </a:lnSpc>
              <a:buClr>
                <a:schemeClr val="tx1"/>
              </a:buClr>
              <a:buFont typeface="Arial" panose="020B0604020202020204" pitchFamily="34" charset="0"/>
              <a:buChar char="–"/>
              <a:defRPr/>
            </a:pPr>
            <a:r>
              <a:rPr kumimoji="1" lang="en-US" sz="2400" b="1" dirty="0" smtClean="0"/>
              <a:t> Avoiding Plagiarism </a:t>
            </a:r>
          </a:p>
          <a:p>
            <a:pPr lvl="1">
              <a:buClr>
                <a:schemeClr val="tx1"/>
              </a:buClr>
              <a:buFont typeface="Arial" panose="020B0604020202020204" pitchFamily="34" charset="0"/>
              <a:buChar char="–"/>
              <a:defRPr/>
            </a:pPr>
            <a:r>
              <a:rPr kumimoji="1" lang="en-US" sz="2400" b="1" dirty="0" smtClean="0">
                <a:solidFill>
                  <a:schemeClr val="accent1"/>
                </a:solidFill>
              </a:rPr>
              <a:t>Strategies to complete</a:t>
            </a:r>
            <a:r>
              <a:rPr kumimoji="1" lang="en-US" sz="2400" dirty="0" smtClean="0">
                <a:solidFill>
                  <a:schemeClr val="accent1"/>
                </a:solidFill>
              </a:rPr>
              <a:t> </a:t>
            </a:r>
            <a:r>
              <a:rPr kumimoji="1" lang="en-US" sz="2400" b="1" dirty="0" smtClean="0"/>
              <a:t>the</a:t>
            </a:r>
            <a:r>
              <a:rPr kumimoji="1" lang="en-US" sz="2400" dirty="0" smtClean="0"/>
              <a:t> </a:t>
            </a:r>
            <a:r>
              <a:rPr kumimoji="1" lang="en-US" sz="2400" b="1" dirty="0" smtClean="0"/>
              <a:t>Library’s component of</a:t>
            </a:r>
            <a:r>
              <a:rPr kumimoji="1" lang="en-US" sz="2400" dirty="0" smtClean="0"/>
              <a:t> </a:t>
            </a:r>
            <a:r>
              <a:rPr kumimoji="1" lang="en-US" sz="2400" b="1" dirty="0" smtClean="0">
                <a:solidFill>
                  <a:schemeClr val="accent1"/>
                </a:solidFill>
              </a:rPr>
              <a:t>SMC 2018</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checkerboard(across)">
                                      <p:cBhvr>
                                        <p:cTn id="7" dur="20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diamond(in)">
                                      <p:cBhvr>
                                        <p:cTn id="12" dur="2000"/>
                                        <p:tgtEl>
                                          <p:spTgt spid="307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diamond(in)">
                                      <p:cBhvr>
                                        <p:cTn id="17" dur="2000"/>
                                        <p:tgtEl>
                                          <p:spTgt spid="307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0723">
                                            <p:txEl>
                                              <p:pRg st="2" end="2"/>
                                            </p:txEl>
                                          </p:spTgt>
                                        </p:tgtEl>
                                        <p:attrNameLst>
                                          <p:attrName>style.visibility</p:attrName>
                                        </p:attrNameLst>
                                      </p:cBhvr>
                                      <p:to>
                                        <p:strVal val="visible"/>
                                      </p:to>
                                    </p:set>
                                    <p:animEffect transition="in" filter="checkerboard(across)">
                                      <p:cBhvr>
                                        <p:cTn id="22" dur="500"/>
                                        <p:tgtEl>
                                          <p:spTgt spid="307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0723">
                                            <p:txEl>
                                              <p:pRg st="3" end="3"/>
                                            </p:txEl>
                                          </p:spTgt>
                                        </p:tgtEl>
                                        <p:attrNameLst>
                                          <p:attrName>style.visibility</p:attrName>
                                        </p:attrNameLst>
                                      </p:cBhvr>
                                      <p:to>
                                        <p:strVal val="visible"/>
                                      </p:to>
                                    </p:set>
                                    <p:animEffect transition="in" filter="checkerboard(across)">
                                      <p:cBhvr>
                                        <p:cTn id="27" dur="500"/>
                                        <p:tgtEl>
                                          <p:spTgt spid="307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0723">
                                            <p:txEl>
                                              <p:pRg st="4" end="4"/>
                                            </p:txEl>
                                          </p:spTgt>
                                        </p:tgtEl>
                                        <p:attrNameLst>
                                          <p:attrName>style.visibility</p:attrName>
                                        </p:attrNameLst>
                                      </p:cBhvr>
                                      <p:to>
                                        <p:strVal val="visible"/>
                                      </p:to>
                                    </p:set>
                                    <p:animEffect transition="in" filter="checkerboard(across)">
                                      <p:cBhvr>
                                        <p:cTn id="32" dur="500"/>
                                        <p:tgtEl>
                                          <p:spTgt spid="307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Effect transition="in" filter="checkerboard(across)">
                                      <p:cBhvr>
                                        <p:cTn id="37" dur="500"/>
                                        <p:tgtEl>
                                          <p:spTgt spid="3072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0723">
                                            <p:txEl>
                                              <p:pRg st="6" end="6"/>
                                            </p:txEl>
                                          </p:spTgt>
                                        </p:tgtEl>
                                        <p:attrNameLst>
                                          <p:attrName>style.visibility</p:attrName>
                                        </p:attrNameLst>
                                      </p:cBhvr>
                                      <p:to>
                                        <p:strVal val="visible"/>
                                      </p:to>
                                    </p:set>
                                    <p:animEffect transition="in" filter="checkerboard(across)">
                                      <p:cBhvr>
                                        <p:cTn id="42" dur="5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Why you should use library?</a:t>
            </a:r>
            <a:endParaRPr lang="en-US" dirty="0"/>
          </a:p>
        </p:txBody>
      </p:sp>
      <p:sp>
        <p:nvSpPr>
          <p:cNvPr id="20483" name="Rectangle 3"/>
          <p:cNvSpPr>
            <a:spLocks noGrp="1" noChangeArrowheads="1"/>
          </p:cNvSpPr>
          <p:nvPr>
            <p:ph idx="1"/>
          </p:nvPr>
        </p:nvSpPr>
        <p:spPr/>
        <p:txBody>
          <a:bodyPr/>
          <a:lstStyle/>
          <a:p>
            <a:pPr>
              <a:buNone/>
            </a:pPr>
            <a:r>
              <a:rPr lang="en-US" altLang="en-US" sz="3200" b="1" dirty="0" smtClean="0">
                <a:latin typeface="Calibri" pitchFamily="34" charset="0"/>
              </a:rPr>
              <a:t>Students who use the library have a higher cumulative GPA than students who do not. (</a:t>
            </a:r>
            <a:r>
              <a:rPr lang="en-US" altLang="en-US" sz="3200" b="1" dirty="0" err="1" smtClean="0">
                <a:latin typeface="Calibri" pitchFamily="34" charset="0"/>
              </a:rPr>
              <a:t>Soria</a:t>
            </a:r>
            <a:r>
              <a:rPr lang="en-US" altLang="en-US" sz="3200" b="1" dirty="0" smtClean="0">
                <a:latin typeface="Calibri" pitchFamily="34" charset="0"/>
              </a:rPr>
              <a:t>, et. al.)</a:t>
            </a:r>
            <a:r>
              <a:rPr lang="en-US" altLang="en-US" sz="3200" dirty="0" smtClean="0">
                <a:latin typeface="Calibri" pitchFamily="34" charset="0"/>
              </a:rPr>
              <a:t> </a:t>
            </a:r>
          </a:p>
          <a:p>
            <a:pPr>
              <a:buNone/>
            </a:pPr>
            <a:endParaRPr lang="en-US" dirty="0"/>
          </a:p>
        </p:txBody>
      </p:sp>
      <p:sp>
        <p:nvSpPr>
          <p:cNvPr id="5" name="TextBox 4"/>
          <p:cNvSpPr txBox="1"/>
          <p:nvPr/>
        </p:nvSpPr>
        <p:spPr>
          <a:xfrm>
            <a:off x="683568" y="3212976"/>
            <a:ext cx="2664296" cy="707886"/>
          </a:xfrm>
          <a:prstGeom prst="rect">
            <a:avLst/>
          </a:prstGeom>
          <a:noFill/>
        </p:spPr>
        <p:txBody>
          <a:bodyPr wrap="square" rtlCol="0">
            <a:spAutoFit/>
          </a:bodyPr>
          <a:lstStyle/>
          <a:p>
            <a:pPr>
              <a:buNone/>
            </a:pPr>
            <a:r>
              <a:rPr lang="en-US" altLang="en-US" sz="2000" dirty="0" smtClean="0">
                <a:latin typeface="Calibri" pitchFamily="34" charset="0"/>
              </a:rPr>
              <a:t>Users of Library Services Average GPA</a:t>
            </a:r>
          </a:p>
        </p:txBody>
      </p:sp>
      <p:sp>
        <p:nvSpPr>
          <p:cNvPr id="6" name="TextBox 5"/>
          <p:cNvSpPr txBox="1"/>
          <p:nvPr/>
        </p:nvSpPr>
        <p:spPr>
          <a:xfrm>
            <a:off x="5652120" y="3212976"/>
            <a:ext cx="2520280" cy="984885"/>
          </a:xfrm>
          <a:prstGeom prst="rect">
            <a:avLst/>
          </a:prstGeom>
          <a:noFill/>
        </p:spPr>
        <p:txBody>
          <a:bodyPr wrap="square" rtlCol="0">
            <a:spAutoFit/>
          </a:bodyPr>
          <a:lstStyle/>
          <a:p>
            <a:r>
              <a:rPr lang="en-US" altLang="en-US" sz="2000" dirty="0" smtClean="0">
                <a:latin typeface="Calibri" pitchFamily="34" charset="0"/>
              </a:rPr>
              <a:t>Non-users of Library Services Average GPA</a:t>
            </a:r>
          </a:p>
          <a:p>
            <a:endParaRPr lang="en-US" dirty="0"/>
          </a:p>
        </p:txBody>
      </p:sp>
      <p:sp>
        <p:nvSpPr>
          <p:cNvPr id="7" name="TextBox 6"/>
          <p:cNvSpPr txBox="1"/>
          <p:nvPr/>
        </p:nvSpPr>
        <p:spPr>
          <a:xfrm>
            <a:off x="1331640" y="4581128"/>
            <a:ext cx="1152128" cy="646331"/>
          </a:xfrm>
          <a:prstGeom prst="rect">
            <a:avLst/>
          </a:prstGeom>
          <a:noFill/>
        </p:spPr>
        <p:txBody>
          <a:bodyPr wrap="square" rtlCol="0">
            <a:spAutoFit/>
          </a:bodyPr>
          <a:lstStyle/>
          <a:p>
            <a:r>
              <a:rPr lang="en-US" altLang="en-US" dirty="0" smtClean="0">
                <a:latin typeface="Calibri" pitchFamily="34" charset="0"/>
              </a:rPr>
              <a:t>3.18</a:t>
            </a:r>
          </a:p>
          <a:p>
            <a:endParaRPr lang="en-US" dirty="0"/>
          </a:p>
        </p:txBody>
      </p:sp>
      <p:sp>
        <p:nvSpPr>
          <p:cNvPr id="8" name="Down Arrow 7"/>
          <p:cNvSpPr/>
          <p:nvPr/>
        </p:nvSpPr>
        <p:spPr bwMode="auto">
          <a:xfrm>
            <a:off x="1403648" y="4005064"/>
            <a:ext cx="484632" cy="57606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Down Arrow 8"/>
          <p:cNvSpPr/>
          <p:nvPr/>
        </p:nvSpPr>
        <p:spPr bwMode="auto">
          <a:xfrm>
            <a:off x="6444208" y="4005064"/>
            <a:ext cx="412624" cy="57606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6300192" y="4581128"/>
            <a:ext cx="1440160" cy="646331"/>
          </a:xfrm>
          <a:prstGeom prst="rect">
            <a:avLst/>
          </a:prstGeom>
          <a:noFill/>
        </p:spPr>
        <p:txBody>
          <a:bodyPr wrap="square" rtlCol="0">
            <a:spAutoFit/>
          </a:bodyPr>
          <a:lstStyle/>
          <a:p>
            <a:r>
              <a:rPr lang="en-US" altLang="en-US" dirty="0" smtClean="0">
                <a:latin typeface="Calibri" pitchFamily="34" charset="0"/>
              </a:rPr>
              <a:t>2.98</a:t>
            </a:r>
          </a:p>
          <a:p>
            <a:endParaRPr lang="en-US" dirty="0"/>
          </a:p>
        </p:txBody>
      </p:sp>
      <p:sp>
        <p:nvSpPr>
          <p:cNvPr id="11" name="Rectangle 10"/>
          <p:cNvSpPr/>
          <p:nvPr/>
        </p:nvSpPr>
        <p:spPr>
          <a:xfrm>
            <a:off x="323528" y="4941168"/>
            <a:ext cx="8568952" cy="923330"/>
          </a:xfrm>
          <a:prstGeom prst="rect">
            <a:avLst/>
          </a:prstGeom>
        </p:spPr>
        <p:txBody>
          <a:bodyPr wrap="square">
            <a:spAutoFit/>
          </a:bodyPr>
          <a:lstStyle/>
          <a:p>
            <a:r>
              <a:rPr lang="en-US" altLang="en-US" dirty="0" smtClean="0">
                <a:latin typeface="Calibri" pitchFamily="34" charset="0"/>
              </a:rPr>
              <a:t>Soria, Krista M., et. al., “Library Use and Undergraduate Student Outcomes: New Evidence for Students’ Success and Retention” </a:t>
            </a:r>
            <a:r>
              <a:rPr lang="en-US" altLang="en-US" i="1" dirty="0" smtClean="0">
                <a:latin typeface="Calibri" pitchFamily="34" charset="0"/>
              </a:rPr>
              <a:t>Libraries and the Academy, </a:t>
            </a:r>
            <a:r>
              <a:rPr lang="en-US" altLang="en-US" dirty="0" smtClean="0">
                <a:latin typeface="Calibri" pitchFamily="34" charset="0"/>
              </a:rPr>
              <a:t>Vol. 13, No. 2 (2013), pp. 147-164. Johns Hopkins University Press, Baltimore, MD.</a:t>
            </a:r>
            <a:endParaRPr lang="en-US" altLang="en-US"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Effect transition="in" filter="diamond(in)">
                                      <p:cBhvr>
                                        <p:cTn id="13" dur="2000"/>
                                        <p:tgtEl>
                                          <p:spTgt spid="2048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amond(in)">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4000" dirty="0" smtClean="0">
                <a:latin typeface="Algerian" panose="04020705040A02060702" pitchFamily="82" charset="0"/>
              </a:rPr>
              <a:t>A BRIEF HISTORY</a:t>
            </a:r>
            <a:endParaRPr lang="en-US" dirty="0"/>
          </a:p>
        </p:txBody>
      </p:sp>
      <p:sp>
        <p:nvSpPr>
          <p:cNvPr id="6" name="Rectangle 5"/>
          <p:cNvSpPr/>
          <p:nvPr/>
        </p:nvSpPr>
        <p:spPr>
          <a:xfrm>
            <a:off x="323528" y="1772816"/>
            <a:ext cx="8568952" cy="4247317"/>
          </a:xfrm>
          <a:prstGeom prst="rect">
            <a:avLst/>
          </a:prstGeom>
        </p:spPr>
        <p:txBody>
          <a:bodyPr wrap="square">
            <a:spAutoFit/>
          </a:bodyPr>
          <a:lstStyle/>
          <a:p>
            <a:pPr lvl="0">
              <a:buFont typeface="Arial" pitchFamily="34" charset="0"/>
              <a:buChar char="•"/>
            </a:pPr>
            <a:r>
              <a:rPr lang="en-US" altLang="en-US" sz="2100" dirty="0" smtClean="0">
                <a:latin typeface="Baskerville Old Face" panose="02020602080505020303" pitchFamily="18" charset="0"/>
              </a:rPr>
              <a:t>A hundred and forty-one years back, in 1873, to be precise, a small Public Library started functioning where our College Library Functions today</a:t>
            </a:r>
          </a:p>
          <a:p>
            <a:pPr lvl="0"/>
            <a:endParaRPr lang="en-US" sz="2100" dirty="0" smtClean="0">
              <a:latin typeface="Baskerville Old Face" panose="02020602080505020303" pitchFamily="18" charset="0"/>
            </a:endParaRPr>
          </a:p>
          <a:p>
            <a:pPr lvl="0">
              <a:buFont typeface="Arial" pitchFamily="34" charset="0"/>
              <a:buChar char="•"/>
            </a:pPr>
            <a:r>
              <a:rPr lang="en-US" sz="2100" dirty="0" err="1" smtClean="0">
                <a:latin typeface="Baskerville Old Face" panose="02020602080505020303" pitchFamily="18" charset="0"/>
              </a:rPr>
              <a:t>Trichur</a:t>
            </a:r>
            <a:r>
              <a:rPr lang="en-US" sz="2100" dirty="0" smtClean="0">
                <a:latin typeface="Baskerville Old Face" panose="02020602080505020303" pitchFamily="18" charset="0"/>
              </a:rPr>
              <a:t> is acclaimed as the cultural capital of Kerala for reasons unknown. The presence of the three academics and the famous </a:t>
            </a:r>
            <a:r>
              <a:rPr lang="en-US" sz="2100" dirty="0" err="1" smtClean="0">
                <a:latin typeface="Baskerville Old Face" panose="02020602080505020303" pitchFamily="18" charset="0"/>
              </a:rPr>
              <a:t>Pooram</a:t>
            </a:r>
            <a:r>
              <a:rPr lang="en-US" sz="2100" dirty="0" smtClean="0">
                <a:latin typeface="Baskerville Old Face" panose="02020602080505020303" pitchFamily="18" charset="0"/>
              </a:rPr>
              <a:t> festival may account for it partly. But it was this Library that has contributed a great deal to the intellectual and mental developments of the townsfolk to make the generations truly cultured. </a:t>
            </a:r>
          </a:p>
          <a:p>
            <a:pPr lvl="0"/>
            <a:endParaRPr lang="en-US" sz="2100" dirty="0" smtClean="0">
              <a:latin typeface="Baskerville Old Face" panose="02020602080505020303" pitchFamily="18" charset="0"/>
            </a:endParaRPr>
          </a:p>
          <a:p>
            <a:pPr lvl="0">
              <a:buFont typeface="Arial" pitchFamily="34" charset="0"/>
              <a:buChar char="•"/>
            </a:pPr>
            <a:r>
              <a:rPr lang="en-US" sz="2100" dirty="0" smtClean="0">
                <a:latin typeface="Baskerville Old Face" panose="02020602080505020303" pitchFamily="18" charset="0"/>
              </a:rPr>
              <a:t>In the year 1938 public library got shifted to the newly built Town Hall.  It was in the year 1946, St.Mary’s college established and this beautiful college library was inaugurated in December 1986.</a:t>
            </a:r>
          </a:p>
          <a:p>
            <a:pPr lvl="0"/>
            <a:endParaRPr lang="en-US" altLang="en-US" dirty="0">
              <a:latin typeface="Baskerville Old Face" panose="020206020805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strips(downLeft)">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strips(downLeft)">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strips(downLeft)">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4000" dirty="0" smtClean="0">
                <a:latin typeface="Algerian" panose="04020705040A02060702" pitchFamily="82" charset="0"/>
              </a:rPr>
              <a:t>Mission Statement</a:t>
            </a:r>
            <a:endParaRPr lang="en-US" dirty="0"/>
          </a:p>
        </p:txBody>
      </p:sp>
      <p:sp>
        <p:nvSpPr>
          <p:cNvPr id="38915" name="Rectangle 3"/>
          <p:cNvSpPr>
            <a:spLocks noGrp="1" noChangeArrowheads="1"/>
          </p:cNvSpPr>
          <p:nvPr>
            <p:ph idx="1"/>
          </p:nvPr>
        </p:nvSpPr>
        <p:spPr/>
        <p:txBody>
          <a:bodyPr/>
          <a:lstStyle/>
          <a:p>
            <a:pPr marL="285750" indent="-285750">
              <a:buNone/>
            </a:pPr>
            <a:r>
              <a:rPr lang="en-US" sz="2800" dirty="0" smtClean="0"/>
              <a:t>Library Exists</a:t>
            </a:r>
          </a:p>
          <a:p>
            <a:pPr marL="285750" indent="-285750">
              <a:buFont typeface="Wingdings" panose="05000000000000000000" pitchFamily="2" charset="2"/>
              <a:buChar char="v"/>
            </a:pPr>
            <a:endParaRPr lang="en-US" sz="2800" dirty="0" smtClean="0"/>
          </a:p>
          <a:p>
            <a:pPr marL="285750" indent="-285750">
              <a:buFont typeface="Wingdings" panose="05000000000000000000" pitchFamily="2" charset="2"/>
              <a:buChar char="v"/>
            </a:pPr>
            <a:r>
              <a:rPr lang="en-US" sz="2800" dirty="0" smtClean="0"/>
              <a:t>To Provide with the Resources and Facilities necessary to Support and enhance the academic and extra curricular Programmes of the College</a:t>
            </a:r>
          </a:p>
          <a:p>
            <a:endParaRPr lang="en-US" sz="2800" dirty="0" smtClean="0"/>
          </a:p>
          <a:p>
            <a:pPr marL="285750" indent="-285750">
              <a:buFont typeface="Wingdings" panose="05000000000000000000" pitchFamily="2" charset="2"/>
              <a:buChar char="v"/>
            </a:pPr>
            <a:r>
              <a:rPr lang="en-US" sz="2800" dirty="0" smtClean="0"/>
              <a:t>To serve the Students, Faculty, and Alumnae with Efficiency, Competency and Amiability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ox(in)">
                                      <p:cBhvr>
                                        <p:cTn id="7" dur="20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wheel(4)">
                                      <p:cBhvr>
                                        <p:cTn id="12" dur="2000"/>
                                        <p:tgtEl>
                                          <p:spTgt spid="389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wheel(4)">
                                      <p:cBhvr>
                                        <p:cTn id="17" dur="20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38915">
                                            <p:txEl>
                                              <p:pRg st="4" end="4"/>
                                            </p:txEl>
                                          </p:spTgt>
                                        </p:tgtEl>
                                        <p:attrNameLst>
                                          <p:attrName>style.visibility</p:attrName>
                                        </p:attrNameLst>
                                      </p:cBhvr>
                                      <p:to>
                                        <p:strVal val="visible"/>
                                      </p:to>
                                    </p:set>
                                    <p:animEffect transition="in" filter="wheel(4)">
                                      <p:cBhvr>
                                        <p:cTn id="22" dur="20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4000" dirty="0" smtClean="0">
                <a:latin typeface="Algerian" panose="04020705040A02060702" pitchFamily="82" charset="0"/>
              </a:rPr>
              <a:t>vision Statement</a:t>
            </a:r>
            <a:endParaRPr lang="en-US" dirty="0"/>
          </a:p>
        </p:txBody>
      </p:sp>
      <p:sp>
        <p:nvSpPr>
          <p:cNvPr id="38915" name="Rectangle 3"/>
          <p:cNvSpPr>
            <a:spLocks noGrp="1" noChangeArrowheads="1"/>
          </p:cNvSpPr>
          <p:nvPr>
            <p:ph idx="1"/>
          </p:nvPr>
        </p:nvSpPr>
        <p:spPr>
          <a:xfrm>
            <a:off x="431032" y="1628800"/>
            <a:ext cx="8712968" cy="4411662"/>
          </a:xfrm>
        </p:spPr>
        <p:txBody>
          <a:bodyPr/>
          <a:lstStyle/>
          <a:p>
            <a:pPr algn="just">
              <a:buFont typeface="Wingdings" panose="05000000000000000000" pitchFamily="2" charset="2"/>
              <a:buChar char="Ø"/>
            </a:pPr>
            <a:r>
              <a:rPr lang="en-US" sz="2800" dirty="0" smtClean="0"/>
              <a:t>To Support and Enrich the Curriculum in all subject areas</a:t>
            </a:r>
          </a:p>
          <a:p>
            <a:pPr algn="just">
              <a:buFont typeface="Wingdings" panose="05000000000000000000" pitchFamily="2" charset="2"/>
              <a:buChar char="Ø"/>
            </a:pPr>
            <a:r>
              <a:rPr lang="en-US" sz="2800" dirty="0" smtClean="0"/>
              <a:t>To </a:t>
            </a:r>
            <a:r>
              <a:rPr lang="en-US" sz="2800" dirty="0" smtClean="0"/>
              <a:t>Support Personal Development Through Access to a Wide Range of Materials and Media</a:t>
            </a:r>
          </a:p>
          <a:p>
            <a:pPr algn="just">
              <a:buFont typeface="Wingdings" panose="05000000000000000000" pitchFamily="2" charset="2"/>
              <a:buChar char="Ø"/>
            </a:pPr>
            <a:endParaRPr lang="en-US" sz="2800" dirty="0" smtClean="0"/>
          </a:p>
          <a:p>
            <a:pPr algn="just">
              <a:buFont typeface="Wingdings" panose="05000000000000000000" pitchFamily="2" charset="2"/>
              <a:buChar char="Ø"/>
            </a:pPr>
            <a:r>
              <a:rPr lang="en-US" sz="2800" dirty="0" smtClean="0"/>
              <a:t>To Promote the Development of Study and Research Skills as a Basis for Lifelong </a:t>
            </a:r>
            <a:r>
              <a:rPr lang="en-US" sz="2800" dirty="0" smtClean="0"/>
              <a:t>Learning</a:t>
            </a:r>
          </a:p>
          <a:p>
            <a:pPr algn="just">
              <a:buFont typeface="Wingdings" panose="05000000000000000000" pitchFamily="2" charset="2"/>
              <a:buChar char="Ø"/>
            </a:pPr>
            <a:r>
              <a:rPr lang="en-US" sz="2800" dirty="0" smtClean="0"/>
              <a:t>To </a:t>
            </a:r>
            <a:r>
              <a:rPr lang="en-US" sz="2800" dirty="0" smtClean="0"/>
              <a:t>Respond to the varied Individual Information Needs of Students, Faculty, and the Staff</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edge">
                                      <p:cBhvr>
                                        <p:cTn id="7" dur="20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wipe(down)">
                                      <p:cBhvr>
                                        <p:cTn id="12" dur="2000"/>
                                        <p:tgtEl>
                                          <p:spTgt spid="389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animEffect transition="in" filter="wedge">
                                      <p:cBhvr>
                                        <p:cTn id="17" dur="2000"/>
                                        <p:tgtEl>
                                          <p:spTgt spid="389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wedge">
                                      <p:cBhvr>
                                        <p:cTn id="22" dur="20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wedge">
                                      <p:cBhvr>
                                        <p:cTn id="27" dur="20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7544" y="0"/>
            <a:ext cx="7543800" cy="1295400"/>
          </a:xfrm>
        </p:spPr>
        <p:txBody>
          <a:bodyPr/>
          <a:lstStyle/>
          <a:p>
            <a:r>
              <a:rPr kumimoji="1" lang="en-US" altLang="en-US" sz="4000" dirty="0" smtClean="0">
                <a:solidFill>
                  <a:schemeClr val="accent2"/>
                </a:solidFill>
              </a:rPr>
              <a:t>CUSTOMER SERVICES AND OPERATIONS</a:t>
            </a:r>
            <a:endParaRPr lang="en-US" dirty="0"/>
          </a:p>
        </p:txBody>
      </p:sp>
      <p:sp>
        <p:nvSpPr>
          <p:cNvPr id="38915" name="Rectangle 3"/>
          <p:cNvSpPr>
            <a:spLocks noGrp="1" noChangeArrowheads="1"/>
          </p:cNvSpPr>
          <p:nvPr>
            <p:ph idx="1"/>
          </p:nvPr>
        </p:nvSpPr>
        <p:spPr>
          <a:xfrm>
            <a:off x="323528" y="1719262"/>
            <a:ext cx="8568952" cy="4806081"/>
          </a:xfrm>
        </p:spPr>
        <p:txBody>
          <a:bodyPr/>
          <a:lstStyle/>
          <a:p>
            <a:pPr>
              <a:lnSpc>
                <a:spcPct val="80000"/>
              </a:lnSpc>
            </a:pPr>
            <a:r>
              <a:rPr lang="en-US" altLang="en-US" sz="1800" b="1" dirty="0" smtClean="0"/>
              <a:t>Primary customer service areas include</a:t>
            </a:r>
            <a:r>
              <a:rPr lang="en-US" altLang="en-US" sz="1800" dirty="0" smtClean="0"/>
              <a:t>:</a:t>
            </a:r>
          </a:p>
          <a:p>
            <a:pPr>
              <a:lnSpc>
                <a:spcPct val="80000"/>
              </a:lnSpc>
              <a:buClr>
                <a:schemeClr val="folHlink"/>
              </a:buClr>
              <a:buNone/>
            </a:pPr>
            <a:endParaRPr lang="en-US" altLang="en-US" sz="1800" dirty="0" smtClean="0"/>
          </a:p>
          <a:p>
            <a:pPr lvl="1">
              <a:lnSpc>
                <a:spcPct val="80000"/>
              </a:lnSpc>
              <a:buClr>
                <a:schemeClr val="tx1"/>
              </a:buClr>
            </a:pPr>
            <a:r>
              <a:rPr lang="en-US" altLang="en-US" sz="1800" b="1" dirty="0" smtClean="0">
                <a:solidFill>
                  <a:schemeClr val="accent1"/>
                </a:solidFill>
              </a:rPr>
              <a:t>Reference and Information Services </a:t>
            </a:r>
          </a:p>
          <a:p>
            <a:pPr lvl="1">
              <a:lnSpc>
                <a:spcPct val="80000"/>
              </a:lnSpc>
              <a:buClr>
                <a:schemeClr val="folHlink"/>
              </a:buClr>
              <a:buNone/>
            </a:pPr>
            <a:r>
              <a:rPr lang="en-US" altLang="en-US" sz="1800" b="1" dirty="0" smtClean="0">
                <a:solidFill>
                  <a:schemeClr val="accent1"/>
                </a:solidFill>
              </a:rPr>
              <a:t>      </a:t>
            </a:r>
            <a:r>
              <a:rPr lang="en-US" altLang="en-US" sz="1800" b="1" dirty="0" smtClean="0">
                <a:solidFill>
                  <a:srgbClr val="FF0000"/>
                </a:solidFill>
                <a:hlinkClick r:id="rId2" action="ppaction://hlinkfile"/>
              </a:rPr>
              <a:t>Library Online resources.docx</a:t>
            </a:r>
            <a:endParaRPr lang="en-US" altLang="en-US" sz="1800" b="1" dirty="0" smtClean="0">
              <a:solidFill>
                <a:srgbClr val="FF0000"/>
              </a:solidFill>
            </a:endParaRPr>
          </a:p>
          <a:p>
            <a:pPr lvl="1">
              <a:lnSpc>
                <a:spcPct val="80000"/>
              </a:lnSpc>
              <a:buClr>
                <a:schemeClr val="tx1"/>
              </a:buClr>
            </a:pPr>
            <a:r>
              <a:rPr lang="en-US" altLang="en-US" sz="1800" b="1" dirty="0" smtClean="0">
                <a:solidFill>
                  <a:schemeClr val="accent1"/>
                </a:solidFill>
              </a:rPr>
              <a:t>Circulation Services</a:t>
            </a:r>
          </a:p>
          <a:p>
            <a:pPr lvl="1">
              <a:lnSpc>
                <a:spcPct val="80000"/>
              </a:lnSpc>
              <a:buClr>
                <a:schemeClr val="tx1"/>
              </a:buClr>
              <a:buNone/>
            </a:pPr>
            <a:endParaRPr lang="en-US" altLang="en-US" sz="1800" b="1" dirty="0" smtClean="0">
              <a:solidFill>
                <a:schemeClr val="accent1"/>
              </a:solidFill>
            </a:endParaRPr>
          </a:p>
          <a:p>
            <a:pPr lvl="1">
              <a:lnSpc>
                <a:spcPct val="80000"/>
              </a:lnSpc>
              <a:buClr>
                <a:schemeClr val="tx1"/>
              </a:buClr>
              <a:buFont typeface="Wingdings" pitchFamily="2" charset="2"/>
              <a:buChar char="q"/>
            </a:pPr>
            <a:r>
              <a:rPr lang="en-US" altLang="en-US" sz="1800" b="1" dirty="0" smtClean="0">
                <a:solidFill>
                  <a:schemeClr val="accent1"/>
                </a:solidFill>
              </a:rPr>
              <a:t> Every UG Student is allowed to take out three books at a time for a period of 14 days.  And is allowed to renew once.  That is also for a period of 14 days</a:t>
            </a:r>
          </a:p>
          <a:p>
            <a:pPr lvl="1">
              <a:lnSpc>
                <a:spcPct val="80000"/>
              </a:lnSpc>
              <a:buClr>
                <a:schemeClr val="tx1"/>
              </a:buClr>
              <a:buNone/>
            </a:pPr>
            <a:endParaRPr lang="en-US" altLang="en-US" sz="1800" b="1" dirty="0" smtClean="0">
              <a:solidFill>
                <a:schemeClr val="accent1"/>
              </a:solidFill>
            </a:endParaRPr>
          </a:p>
          <a:p>
            <a:pPr lvl="1">
              <a:lnSpc>
                <a:spcPct val="80000"/>
              </a:lnSpc>
              <a:buClr>
                <a:schemeClr val="tx1"/>
              </a:buClr>
              <a:buFont typeface="Wingdings" pitchFamily="2" charset="2"/>
              <a:buChar char="q"/>
            </a:pPr>
            <a:r>
              <a:rPr lang="en-US" altLang="en-US" sz="1800" b="1" dirty="0" smtClean="0">
                <a:solidFill>
                  <a:schemeClr val="accent1"/>
                </a:solidFill>
              </a:rPr>
              <a:t> Every PG Student is allowed to take out ten Books at a time for a period of 14 days. And is allowed to renew once.  That is also for a period of 14 days  </a:t>
            </a:r>
          </a:p>
          <a:p>
            <a:pPr lvl="2">
              <a:lnSpc>
                <a:spcPct val="80000"/>
              </a:lnSpc>
              <a:buClr>
                <a:schemeClr val="tx1"/>
              </a:buClr>
              <a:buNone/>
            </a:pPr>
            <a:endParaRPr lang="en-US" altLang="en-US" sz="1800" b="1" dirty="0" smtClean="0">
              <a:solidFill>
                <a:schemeClr val="accent1"/>
              </a:solidFill>
            </a:endParaRPr>
          </a:p>
          <a:p>
            <a:pPr lvl="1">
              <a:lnSpc>
                <a:spcPct val="80000"/>
              </a:lnSpc>
              <a:buClr>
                <a:schemeClr val="tx1"/>
              </a:buClr>
            </a:pPr>
            <a:r>
              <a:rPr lang="en-US" altLang="en-US" sz="1800" b="1" dirty="0" smtClean="0"/>
              <a:t>	</a:t>
            </a:r>
            <a:r>
              <a:rPr lang="en-US" altLang="en-US" sz="1800" b="1" dirty="0" smtClean="0">
                <a:solidFill>
                  <a:schemeClr val="accent1"/>
                </a:solidFill>
              </a:rPr>
              <a:t>St.Mary’s College Historical Collection &amp; Archives</a:t>
            </a:r>
          </a:p>
          <a:p>
            <a:pPr>
              <a:lnSpc>
                <a:spcPct val="80000"/>
              </a:lnSpc>
              <a:buClr>
                <a:schemeClr val="folHlink"/>
              </a:buClr>
              <a:buNone/>
            </a:pPr>
            <a:r>
              <a:rPr lang="en-US" altLang="en-US" sz="1800" b="1" dirty="0" smtClean="0">
                <a:solidFill>
                  <a:schemeClr val="folHlink"/>
                </a:solidFill>
              </a:rPr>
              <a:t>		</a:t>
            </a:r>
            <a:r>
              <a:rPr lang="en-US" sz="1800" u="sng" dirty="0"/>
              <a:t>http://111.92.84.71:8080/jspui/</a:t>
            </a:r>
            <a:endParaRPr lang="en-US" altLang="en-US" sz="1800" b="1" dirty="0" smtClean="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2000" fill="hold"/>
                                        <p:tgtEl>
                                          <p:spTgt spid="38914"/>
                                        </p:tgtEl>
                                        <p:attrNameLst>
                                          <p:attrName>ppt_x</p:attrName>
                                        </p:attrNameLst>
                                      </p:cBhvr>
                                      <p:tavLst>
                                        <p:tav tm="0">
                                          <p:val>
                                            <p:strVal val="#ppt_x"/>
                                          </p:val>
                                        </p:tav>
                                        <p:tav tm="100000">
                                          <p:val>
                                            <p:strVal val="#ppt_x"/>
                                          </p:val>
                                        </p:tav>
                                      </p:tavLst>
                                    </p:anim>
                                    <p:anim calcmode="lin" valueType="num">
                                      <p:cBhvr additive="base">
                                        <p:cTn id="8" dur="2000" fill="hold"/>
                                        <p:tgtEl>
                                          <p:spTgt spid="3891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 calcmode="lin" valueType="num">
                                      <p:cBhvr additive="base">
                                        <p:cTn id="12"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 calcmode="lin" valueType="num">
                                      <p:cBhvr additive="base">
                                        <p:cTn id="17"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 calcmode="lin" valueType="num">
                                      <p:cBhvr additive="base">
                                        <p:cTn id="22"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8915">
                                            <p:txEl>
                                              <p:pRg st="4" end="4"/>
                                            </p:txEl>
                                          </p:spTgt>
                                        </p:tgtEl>
                                        <p:attrNameLst>
                                          <p:attrName>style.visibility</p:attrName>
                                        </p:attrNameLst>
                                      </p:cBhvr>
                                      <p:to>
                                        <p:strVal val="visible"/>
                                      </p:to>
                                    </p:set>
                                    <p:anim calcmode="lin" valueType="num">
                                      <p:cBhvr additive="base">
                                        <p:cTn id="28"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8915">
                                            <p:txEl>
                                              <p:pRg st="6" end="6"/>
                                            </p:txEl>
                                          </p:spTgt>
                                        </p:tgtEl>
                                        <p:attrNameLst>
                                          <p:attrName>style.visibility</p:attrName>
                                        </p:attrNameLst>
                                      </p:cBhvr>
                                      <p:to>
                                        <p:strVal val="visible"/>
                                      </p:to>
                                    </p:set>
                                    <p:anim calcmode="lin" valueType="num">
                                      <p:cBhvr additive="base">
                                        <p:cTn id="34" dur="5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89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8915">
                                            <p:txEl>
                                              <p:pRg st="8" end="8"/>
                                            </p:txEl>
                                          </p:spTgt>
                                        </p:tgtEl>
                                        <p:attrNameLst>
                                          <p:attrName>style.visibility</p:attrName>
                                        </p:attrNameLst>
                                      </p:cBhvr>
                                      <p:to>
                                        <p:strVal val="visible"/>
                                      </p:to>
                                    </p:set>
                                    <p:anim calcmode="lin" valueType="num">
                                      <p:cBhvr additive="base">
                                        <p:cTn id="40" dur="500" fill="hold"/>
                                        <p:tgtEl>
                                          <p:spTgt spid="38915">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89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8915">
                                            <p:txEl>
                                              <p:pRg st="10" end="10"/>
                                            </p:txEl>
                                          </p:spTgt>
                                        </p:tgtEl>
                                        <p:attrNameLst>
                                          <p:attrName>style.visibility</p:attrName>
                                        </p:attrNameLst>
                                      </p:cBhvr>
                                      <p:to>
                                        <p:strVal val="visible"/>
                                      </p:to>
                                    </p:set>
                                    <p:anim calcmode="lin" valueType="num">
                                      <p:cBhvr additive="base">
                                        <p:cTn id="46" dur="500" fill="hold"/>
                                        <p:tgtEl>
                                          <p:spTgt spid="38915">
                                            <p:txEl>
                                              <p:pRg st="10" end="1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89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8915">
                                            <p:txEl>
                                              <p:pRg st="11" end="11"/>
                                            </p:txEl>
                                          </p:spTgt>
                                        </p:tgtEl>
                                        <p:attrNameLst>
                                          <p:attrName>style.visibility</p:attrName>
                                        </p:attrNameLst>
                                      </p:cBhvr>
                                      <p:to>
                                        <p:strVal val="visible"/>
                                      </p:to>
                                    </p:set>
                                    <p:anim calcmode="lin" valueType="num">
                                      <p:cBhvr additive="base">
                                        <p:cTn id="52" dur="500" fill="hold"/>
                                        <p:tgtEl>
                                          <p:spTgt spid="38915">
                                            <p:txEl>
                                              <p:pRg st="11" end="1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891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pture.PNG"/>
          <p:cNvPicPr>
            <a:picLocks noChangeAspect="1"/>
          </p:cNvPicPr>
          <p:nvPr/>
        </p:nvPicPr>
        <p:blipFill>
          <a:blip r:embed="rId2" cstate="print"/>
          <a:stretch>
            <a:fillRect/>
          </a:stretch>
        </p:blipFill>
        <p:spPr>
          <a:xfrm>
            <a:off x="323528" y="1556792"/>
            <a:ext cx="8496944" cy="5140990"/>
          </a:xfrm>
          <a:prstGeom prst="rect">
            <a:avLst/>
          </a:prstGeom>
        </p:spPr>
      </p:pic>
      <p:sp>
        <p:nvSpPr>
          <p:cNvPr id="7" name="TextBox 6"/>
          <p:cNvSpPr txBox="1"/>
          <p:nvPr/>
        </p:nvSpPr>
        <p:spPr>
          <a:xfrm>
            <a:off x="971600" y="620688"/>
            <a:ext cx="6336704" cy="692497"/>
          </a:xfrm>
          <a:prstGeom prst="rect">
            <a:avLst/>
          </a:prstGeom>
          <a:noFill/>
        </p:spPr>
        <p:txBody>
          <a:bodyPr wrap="square" rtlCol="0">
            <a:spAutoFit/>
          </a:bodyPr>
          <a:lstStyle/>
          <a:p>
            <a:pPr algn="ctr"/>
            <a:r>
              <a:rPr lang="en-US" sz="3900" b="1" dirty="0" smtClean="0">
                <a:solidFill>
                  <a:srgbClr val="7030A0"/>
                </a:solidFill>
              </a:rPr>
              <a:t>LIBRARY OPAC </a:t>
            </a:r>
            <a:endParaRPr lang="en-US" sz="3900" b="1" dirty="0">
              <a:solidFill>
                <a:srgbClr val="7030A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f06088808">
  <a:themeElements>
    <a:clrScheme name="1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1_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1_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1_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1_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1_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1_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1_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1_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1_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1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436</TotalTime>
  <Words>1488</Words>
  <Application>Microsoft Office PowerPoint</Application>
  <PresentationFormat>On-screen Show (4:3)</PresentationFormat>
  <Paragraphs>155</Paragraphs>
  <Slides>25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Algerian</vt:lpstr>
      <vt:lpstr>Arial</vt:lpstr>
      <vt:lpstr>Baskerville Old Face</vt:lpstr>
      <vt:lpstr>Calibri</vt:lpstr>
      <vt:lpstr>Wingdings</vt:lpstr>
      <vt:lpstr>tf06088808</vt:lpstr>
      <vt:lpstr>LIBRARY ORIENTATION </vt:lpstr>
      <vt:lpstr>Google can Bring You Back 1,00,000 Answers, A Librarian can Bring You Back the Right One</vt:lpstr>
      <vt:lpstr>WHAT WE ARE COVERING</vt:lpstr>
      <vt:lpstr>Why you should use library?</vt:lpstr>
      <vt:lpstr>A BRIEF HISTORY</vt:lpstr>
      <vt:lpstr>Mission Statement</vt:lpstr>
      <vt:lpstr>vision Statement</vt:lpstr>
      <vt:lpstr>CUSTOMER SERVICES AND OPERATIONS</vt:lpstr>
      <vt:lpstr>PowerPoint Presentation</vt:lpstr>
      <vt:lpstr>OPAC SEARCH</vt:lpstr>
      <vt:lpstr>SEARCH RESULT</vt:lpstr>
      <vt:lpstr>SOME USEFUL LINKS IN OPAC</vt:lpstr>
      <vt:lpstr> SOMETHING ABOUT BIBLIOGRAPHIC CITATION</vt:lpstr>
      <vt:lpstr>AVOID PLAGIARISM</vt:lpstr>
      <vt:lpstr>PowerPoint Presentation</vt:lpstr>
      <vt:lpstr>TO OBSERVE</vt:lpstr>
      <vt:lpstr>To observe (continued..)</vt:lpstr>
      <vt:lpstr>To observe (continued..)</vt:lpstr>
      <vt:lpstr>To Observe (continued…)</vt:lpstr>
      <vt:lpstr>To Observe (continued…)</vt:lpstr>
      <vt:lpstr>To Observe (continued…)</vt:lpstr>
      <vt:lpstr>SUMMARY</vt:lpstr>
      <vt:lpstr>THINGS TO DO TO COMPLETE  LIBRARY ORIENTATION</vt:lpstr>
      <vt:lpstr>PRIZES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Training Presentation</dc:title>
  <dc:creator>librarian</dc:creator>
  <cp:lastModifiedBy>joel cmc</cp:lastModifiedBy>
  <cp:revision>44</cp:revision>
  <dcterms:created xsi:type="dcterms:W3CDTF">2018-07-12T10:11:36Z</dcterms:created>
  <dcterms:modified xsi:type="dcterms:W3CDTF">2019-06-13T09:39:28Z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TC060888081033</vt:lpwstr>
  </property>
</Properties>
</file>