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4" r:id="rId4"/>
    <p:sldId id="275" r:id="rId5"/>
    <p:sldId id="278" r:id="rId6"/>
    <p:sldId id="263" r:id="rId7"/>
    <p:sldId id="262" r:id="rId8"/>
    <p:sldId id="261" r:id="rId9"/>
    <p:sldId id="260" r:id="rId10"/>
    <p:sldId id="258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PTERIDOSPERMALES 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(SEED FERNS)</a:t>
            </a:r>
            <a:endParaRPr lang="en-IN" sz="3600" b="1" dirty="0">
              <a:solidFill>
                <a:srgbClr val="C00000"/>
              </a:solidFill>
              <a:latin typeface="Bookman Old Style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Aiswaria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Raj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Botany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853" y="770562"/>
            <a:ext cx="815768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Pollen grains-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monolete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medullosaceae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trilete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lyginopteridaceae</a:t>
            </a:r>
            <a:r>
              <a:rPr lang="en-US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Megaspore –thick wall</a:t>
            </a: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Leaf traces –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mesarch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may be double or multiple(</a:t>
            </a:r>
            <a:r>
              <a:rPr lang="en-US" sz="22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medullosaceae</a:t>
            </a:r>
            <a:r>
              <a:rPr lang="en-US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defTabSz="914400">
              <a:spcBef>
                <a:spcPct val="20000"/>
              </a:spcBef>
            </a:pPr>
            <a:endParaRPr lang="en-US" sz="2200" i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indent="-342900" defTabSz="914400">
              <a:spcBef>
                <a:spcPct val="20000"/>
              </a:spcBef>
            </a:pPr>
            <a:r>
              <a:rPr lang="en-US" sz="2200" b="1" u="sng" dirty="0" smtClean="0">
                <a:solidFill>
                  <a:srgbClr val="C00000"/>
                </a:solidFill>
                <a:latin typeface="Bookman Old Style" pitchFamily="18" charset="0"/>
              </a:rPr>
              <a:t>INTERRELATIONSHIPS</a:t>
            </a:r>
          </a:p>
          <a:p>
            <a:pPr marL="342900" indent="-342900" defTabSz="914400">
              <a:spcBef>
                <a:spcPct val="20000"/>
              </a:spcBef>
            </a:pPr>
            <a:endParaRPr lang="en-US" sz="2200" b="1" u="sng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Resemblances with </a:t>
            </a: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pteridophytes</a:t>
            </a:r>
            <a:endParaRPr lang="en-US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Leaves-large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pinnately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compound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Lateral veins-dichotomously branched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Stem-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protostele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polystelic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condition 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medullosaceae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855" y="1345915"/>
            <a:ext cx="7756988" cy="401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Xylem-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mesarch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rarely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exarch</a:t>
            </a: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Leaf traces -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mesarch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may be single or multiple, they arises by the tangential division of the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cauline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strand.</a:t>
            </a: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Microspores -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trilete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Leaves have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circinate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ptyxis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Spermatozoids -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mortile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multiflagellate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772" y="1500027"/>
            <a:ext cx="83323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Gametophytes –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endosporic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Presence of archegonia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Xylem vessels absent ,phloem lacks companion cells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Microsporangiate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synangia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born 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pinnulus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are quite reminiscent of the recent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marattiaceae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Megaspore-thick wall</a:t>
            </a:r>
          </a:p>
        </p:txBody>
      </p:sp>
    </p:spTree>
    <p:extLst>
      <p:ext uri="{BB962C8B-B14F-4D97-AF65-F5344CB8AC3E}">
        <p14:creationId xmlns:p14="http://schemas.microsoft.com/office/powerpoint/2010/main" xmlns="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9086" y="647273"/>
            <a:ext cx="71236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dirty="0" err="1" smtClean="0">
                <a:solidFill>
                  <a:srgbClr val="C00000"/>
                </a:solidFill>
                <a:latin typeface="Bookman Old Style" pitchFamily="18" charset="0"/>
              </a:rPr>
              <a:t>Resemblane</a:t>
            </a: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 with </a:t>
            </a:r>
            <a:r>
              <a:rPr lang="en-US" sz="2600" b="1" u="sng" dirty="0" err="1" smtClean="0">
                <a:solidFill>
                  <a:srgbClr val="C00000"/>
                </a:solidFill>
                <a:latin typeface="Bookman Old Style" pitchFamily="18" charset="0"/>
              </a:rPr>
              <a:t>cycadophytes</a:t>
            </a: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  <a:p>
            <a:endParaRPr lang="en-US" sz="2000" b="1" u="sng" dirty="0" smtClean="0"/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Stem- aerial ,erect,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pinnately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compound leaves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Leaf traces –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mesarch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arise mostly by the tangential division, they multiple 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medullosaceae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cycadales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Microspores-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monolete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medullosaceae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cycadales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Sporangia-indistinct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sori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posses indusial hair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Heterosporous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Gametophytes-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endospori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quite reduced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1703" y="169817"/>
            <a:ext cx="7014755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Male gametes –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multicilliate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Ovule-singe integument, three layers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Pollen chamber present ,archegonia present (female sex organ)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Double vascular system in seeds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medullosaceae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cycadales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Circinate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vernation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 leaves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Sporangia lacks annulus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Xylem and phloem are of similar nature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Megaspore- thick wall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2745150"/>
            <a:ext cx="2945580" cy="11211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9" name="Oval 8"/>
          <p:cNvSpPr/>
          <p:nvPr/>
        </p:nvSpPr>
        <p:spPr>
          <a:xfrm>
            <a:off x="2731214" y="329012"/>
            <a:ext cx="2138737" cy="76005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0" name="Oval 9"/>
          <p:cNvSpPr/>
          <p:nvPr/>
        </p:nvSpPr>
        <p:spPr>
          <a:xfrm>
            <a:off x="5423043" y="1726298"/>
            <a:ext cx="2231205" cy="84224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1" name="Oval 10"/>
          <p:cNvSpPr/>
          <p:nvPr/>
        </p:nvSpPr>
        <p:spPr>
          <a:xfrm>
            <a:off x="5986407" y="2741723"/>
            <a:ext cx="2407578" cy="92614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2" name="Oval 11"/>
          <p:cNvSpPr/>
          <p:nvPr/>
        </p:nvSpPr>
        <p:spPr>
          <a:xfrm>
            <a:off x="4649055" y="767374"/>
            <a:ext cx="2306549" cy="84566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4" name="Oval 13"/>
          <p:cNvSpPr/>
          <p:nvPr/>
        </p:nvSpPr>
        <p:spPr>
          <a:xfrm>
            <a:off x="5845996" y="3893906"/>
            <a:ext cx="2363056" cy="94522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5" name="Oval 14"/>
          <p:cNvSpPr/>
          <p:nvPr/>
        </p:nvSpPr>
        <p:spPr>
          <a:xfrm>
            <a:off x="4804880" y="4971218"/>
            <a:ext cx="2592513" cy="7720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7" name="TextBox 16"/>
          <p:cNvSpPr txBox="1"/>
          <p:nvPr/>
        </p:nvSpPr>
        <p:spPr>
          <a:xfrm>
            <a:off x="308225" y="3164440"/>
            <a:ext cx="233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PTERIDOSPERMALES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84297" y="606175"/>
            <a:ext cx="227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LYGINOPTERIDACEAE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49401" y="1047963"/>
            <a:ext cx="1941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MEDULLOSACEAE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58320" y="2003460"/>
            <a:ext cx="201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CALAMOPITYACEAE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105505" y="3049124"/>
            <a:ext cx="2213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/>
              <a:t>GLOSSOPTERIDACEAE</a:t>
            </a:r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6055167" y="4189556"/>
            <a:ext cx="1992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/>
              <a:t>PELTASPERMACEAE</a:t>
            </a:r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>
            <a:off x="4943333" y="5175876"/>
            <a:ext cx="2321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/>
              <a:t>CORYSTOSPERMACEAE</a:t>
            </a:r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2619910" y="5455578"/>
            <a:ext cx="2352782" cy="63699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26" name="Rectangle 25"/>
          <p:cNvSpPr/>
          <p:nvPr/>
        </p:nvSpPr>
        <p:spPr>
          <a:xfrm>
            <a:off x="2845942" y="5607390"/>
            <a:ext cx="1705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CAYTONIACEAE</a:t>
            </a:r>
            <a:endParaRPr lang="en-IN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342508" y="1130157"/>
            <a:ext cx="832207" cy="1489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876764" y="1438382"/>
            <a:ext cx="1777429" cy="1376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979506" y="2270590"/>
            <a:ext cx="2188395" cy="801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030876" y="3184989"/>
            <a:ext cx="2414427" cy="92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010328" y="3513762"/>
            <a:ext cx="2383605" cy="523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835667" y="3739793"/>
            <a:ext cx="2198670" cy="1273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12715" y="3840823"/>
            <a:ext cx="648984" cy="15325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6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65079" y="1191802"/>
            <a:ext cx="82193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  <a:p>
            <a:endParaRPr lang="en-US" sz="20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Vasishta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P.C,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Sinha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A. K., Anil Kumar, Gymnosperms, S.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Chand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Publications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43021" y="645470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GEOLOGICAL HORIZONS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Pteridospermales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-  characteristic gymnosperm plants that bore fern like foliage  and un-protected seeds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Large order includes tree like or reclining or sprawling plants.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Came in to existent during the upper Devonian and lived through carboniferous and Permian periods and  reached their climax in the Mesozoic era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group was discovered in 1877 by Grand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Eury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828800"/>
            <a:ext cx="84947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7546" y="1037690"/>
            <a:ext cx="74282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India -occur in  lower middle and upper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gondwana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systems that where formed in the Paleozoic and Mesozoic era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common genera and species includes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Gangamopteris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buriadica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srivasthavae,Glossopteris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HABIT  &amp;  MORPHOLOGY</a:t>
            </a:r>
          </a:p>
          <a:p>
            <a:endParaRPr lang="en-US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plants have erect, slender or weak stem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leaves are large,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pinnately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compound and frond like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leaves have resistant cuticle</a:t>
            </a:r>
          </a:p>
          <a:p>
            <a:pPr>
              <a:buFont typeface="Wingdings" pitchFamily="2" charset="2"/>
              <a:buChar char="v"/>
            </a:pPr>
            <a:endParaRPr lang="en-IN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b028_3.jpglygino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161" y="492066"/>
            <a:ext cx="3752986" cy="5382770"/>
          </a:xfrm>
          <a:prstGeom prst="rect">
            <a:avLst/>
          </a:prstGeom>
        </p:spPr>
      </p:pic>
      <p:pic>
        <p:nvPicPr>
          <p:cNvPr id="6" name="Picture 5" descr="Lagenostoma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32" y="857232"/>
            <a:ext cx="2242518" cy="2894014"/>
          </a:xfrm>
          <a:prstGeom prst="rect">
            <a:avLst/>
          </a:prstGeom>
        </p:spPr>
      </p:pic>
      <p:pic>
        <p:nvPicPr>
          <p:cNvPr id="7" name="Picture 6" descr="lyginopteri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26382" y="3866940"/>
            <a:ext cx="4500594" cy="241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rtistglossopter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436" y="659688"/>
            <a:ext cx="3407856" cy="5268586"/>
          </a:xfrm>
          <a:prstGeom prst="rect">
            <a:avLst/>
          </a:prstGeom>
        </p:spPr>
      </p:pic>
      <p:pic>
        <p:nvPicPr>
          <p:cNvPr id="10" name="Picture 9" descr="7227854938_e52a4866e1_z.jpgfossil si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59591" y="898328"/>
            <a:ext cx="4094322" cy="3028952"/>
          </a:xfrm>
          <a:prstGeom prst="rect">
            <a:avLst/>
          </a:prstGeom>
        </p:spPr>
      </p:pic>
      <p:pic>
        <p:nvPicPr>
          <p:cNvPr id="11" name="Picture 10" descr="download.jpg gloss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33434" y="4109190"/>
            <a:ext cx="4143404" cy="20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596" y="780836"/>
            <a:ext cx="772616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ANATOMY</a:t>
            </a:r>
          </a:p>
          <a:p>
            <a:pPr algn="ctr"/>
            <a:endParaRPr lang="en-US" sz="2200" b="1" u="sng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Primary xylem – solid or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medullated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protostele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usually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mesarch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rarely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exarch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in some forms it is reduced to circum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medullary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strand.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Polystelic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condition also present.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Secondary wood, phloem-smaller amounts 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Secondary wood-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manoxylic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Tracheids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secondary wood bear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multiseriate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boarded pits on their radial walls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854" y="934948"/>
            <a:ext cx="807548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REPRODUCTION</a:t>
            </a:r>
          </a:p>
          <a:p>
            <a:pPr algn="ctr">
              <a:buNone/>
            </a:pPr>
            <a:endParaRPr lang="en-US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Seeds - born directly on modified or unmodified foliate (not in corns or inflorescence)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Seeds resembles recent  cycads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Ovule lack annulus and are surrounded by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cupule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like structure 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Ovule- integuments (either free or fused with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nucellus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), distinct pollen chamber,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micropyle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Integuments are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vascularised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,in some ovules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nucellus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vascularised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968" y="965771"/>
            <a:ext cx="756177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Microsporangium- no annulus ,some times grouped in 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synangia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Microsporangium born on the ultimate branches of the frond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Microsporangia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may be free or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bisporangiate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Microspore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monolete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trilete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Ovules and seeds may be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cupulate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or non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cupulate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Glands may be present in cupules 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788" y="780836"/>
            <a:ext cx="7500135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Bell shaped sheath may be present,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nucellar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beak may be absent,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sclerotesta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may be present or distinguished </a:t>
            </a:r>
          </a:p>
          <a:p>
            <a:pPr lvl="0">
              <a:buFont typeface="Wingdings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Single or double vascular system present in seed</a:t>
            </a: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Decomposition lacunae present in seed coat</a:t>
            </a: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Pollen grain –lacked pollen grains, male gametes –motile and discharged  directly in to the pollen chamber .</a:t>
            </a: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Pollen grain germination-a number of peripheral cells enclosing a central cavity(</a:t>
            </a:r>
            <a:r>
              <a:rPr lang="en-US" sz="22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stephanospermum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akenoies,</a:t>
            </a:r>
            <a:r>
              <a:rPr lang="en-US" sz="22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physostoma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elegans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 typeface="Wingdings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703</Words>
  <Application>Microsoft Office PowerPoint</Application>
  <PresentationFormat>On-screen Show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110</cp:revision>
  <dcterms:created xsi:type="dcterms:W3CDTF">2018-12-04T06:33:32Z</dcterms:created>
  <dcterms:modified xsi:type="dcterms:W3CDTF">2019-06-20T05:38:31Z</dcterms:modified>
</cp:coreProperties>
</file>