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79" r:id="rId9"/>
    <p:sldId id="278" r:id="rId10"/>
    <p:sldId id="281" r:id="rId11"/>
    <p:sldId id="258" r:id="rId12"/>
    <p:sldId id="275" r:id="rId13"/>
    <p:sldId id="280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20/Jun/2019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59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86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0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11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6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0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74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20-06-2019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6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04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5872A-EBA1-4765-860B-C6F753BE861D}"/>
              </a:ext>
            </a:extLst>
          </p:cNvPr>
          <p:cNvSpPr txBox="1"/>
          <p:nvPr/>
        </p:nvSpPr>
        <p:spPr>
          <a:xfrm>
            <a:off x="339635" y="692702"/>
            <a:ext cx="832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  <a:t>BIOREACTORS &amp; LARGE SCALE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  <a:t>CELL PRODUCTION</a:t>
            </a:r>
            <a:endParaRPr lang="en-US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94F812-2F22-48FB-8E4A-2929987BAACA}"/>
              </a:ext>
            </a:extLst>
          </p:cNvPr>
          <p:cNvSpPr txBox="1"/>
          <p:nvPr/>
        </p:nvSpPr>
        <p:spPr>
          <a:xfrm>
            <a:off x="4145475" y="3314700"/>
            <a:ext cx="39075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Amritha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 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Botany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Mary’s College Thrissur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600" y="1346200"/>
            <a:ext cx="84947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CHARACTERISTIC FEATURES: </a:t>
            </a:r>
          </a:p>
          <a:p>
            <a:pPr lvl="1"/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Central shaft is provided with spinning filter which enables removal of used medium free of cell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Stirrer plate  coupled with central shaft provides continuous  stirring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Aeration done by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sparger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Separate ports for removal &amp; addition of medium 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308100"/>
            <a:ext cx="7226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ADVANTAGES</a:t>
            </a:r>
          </a:p>
          <a:p>
            <a:endParaRPr lang="en-US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Large scale production of secondary metabolites is possible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Over exploitation &amp; extinction of plant species can be reduced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can be used in cases where plant material is limited in supply  or plants are slow growing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Cultured cell produce higher biochemical level than differentiated plant  cells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Plant cell carry out many biotransformation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295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0707" y="1047930"/>
            <a:ext cx="790302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smtClean="0">
                <a:solidFill>
                  <a:srgbClr val="C00000"/>
                </a:solidFill>
                <a:latin typeface="Bookman Old Style" pitchFamily="18" charset="0"/>
              </a:rPr>
              <a:t>LIMITATIONS</a:t>
            </a:r>
          </a:p>
          <a:p>
            <a:endParaRPr lang="en-US" sz="2400" u="sng" dirty="0" smtClean="0">
              <a:solidFill>
                <a:schemeClr val="accent4">
                  <a:lumMod val="20000"/>
                  <a:lumOff val="80000"/>
                </a:schemeClr>
              </a:solidFill>
              <a:latin typeface="Constantia" pitchFamily="18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production cost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Cultured plant cells are incapable of producing valuable products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system are difficult to improve due to the lack of basic knowledge about biosynthetic pathway. This knowledge is essential for enhancing the production level to make the process economical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670679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    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137" y="705394"/>
            <a:ext cx="849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Oxygen plays a major role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Some culture requires CO2 in addition to O2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They improve cell growth &amp; metabolite synthesis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Level of these gases should be controlled in bioreactors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particular mathematical model is developed that allowed the concentrations to be controlled without changing total gas flow rate of agitation </a:t>
            </a:r>
          </a:p>
          <a:p>
            <a:pP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947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Bajaj  Y.P.S (Ed.). High Tech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Micropropagation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Springer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Dutta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G. S. and Ibaraki Y, (Ed.). Plant Tissue Culture Engineering. Springer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61089"/>
            <a:ext cx="23855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REFERENCE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879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200" y="1092200"/>
            <a:ext cx="84898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smtClean="0">
                <a:solidFill>
                  <a:srgbClr val="C00000"/>
                </a:solidFill>
                <a:latin typeface="Bookman Old Style" pitchFamily="18" charset="0"/>
              </a:rPr>
              <a:t>INTRODUCTION</a:t>
            </a:r>
          </a:p>
          <a:p>
            <a:endParaRPr lang="en-US" sz="3200" b="1" u="sng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en-US" sz="2400" dirty="0" smtClean="0"/>
              <a:t>“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Application of plant cells , tissues or organs for the production of secondary metabolites in large quantities” started in 1947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Its  usually done with the help of large Bioreactors 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u="sng" dirty="0" smtClean="0">
                <a:latin typeface="Times New Roman" pitchFamily="18" charset="0"/>
                <a:cs typeface="Times New Roman" pitchFamily="18" charset="0"/>
              </a:rPr>
              <a:t>Free – cell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 suspension culture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Cell suspension culture is the most convenient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mode of mass cultivation of cells &amp;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scale production of secondary compounds..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900" y="1320800"/>
            <a:ext cx="5613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smtClean="0">
                <a:solidFill>
                  <a:srgbClr val="C00000"/>
                </a:solidFill>
                <a:latin typeface="Bookman Old Style" pitchFamily="18" charset="0"/>
              </a:rPr>
              <a:t>BIOREACTORS</a:t>
            </a:r>
          </a:p>
          <a:p>
            <a:pPr lvl="5"/>
            <a:endParaRPr lang="en-US" sz="2200" u="sng" dirty="0" smtClean="0">
              <a:latin typeface="Constantia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Bioreactors is the specialized equipment to perform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cell suspension culture 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Size : 21 – 20000 l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Designed to grow high densities of plant cells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Bioreactors is a device in which the organisms are cultivated &amp; motivated to form the desired products 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346200"/>
            <a:ext cx="32258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39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-114300"/>
            <a:ext cx="72009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a controlled system which provide right environment like  </a:t>
            </a:r>
          </a:p>
          <a:p>
            <a:pPr>
              <a:buFont typeface="Wingdings" pitchFamily="2" charset="2"/>
              <a:buChar char="v"/>
            </a:pP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Aeration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Stirring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Contamination control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Replacement of used medium</a:t>
            </a:r>
          </a:p>
          <a:p>
            <a:pPr marL="1314450" lvl="2" indent="-400050">
              <a:buFont typeface="Wingdings" pitchFamily="2" charset="2"/>
              <a:buChar char="v"/>
            </a:pP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Fermentation technology used</a:t>
            </a:r>
          </a:p>
          <a:p>
            <a:pPr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Biofermentors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controlled system for cultivation of  prokaryotes, Where Bioreactors helps for the cultivation of eukaryotes</a:t>
            </a:r>
          </a:p>
          <a:p>
            <a:pPr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Traditional bioreactors was made up of wood or slate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Stainless steel bioreactors are used in recent years</a:t>
            </a:r>
          </a:p>
          <a:p>
            <a:pPr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 quality stainless steel won’t corrode or leak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Constantia" pitchFamily="18" charset="0"/>
            </a:endParaRPr>
          </a:p>
          <a:p>
            <a:pPr marL="1314450" lvl="2" indent="-400050"/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0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800" y="482600"/>
            <a:ext cx="849477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OPERATIONS INSIDE BIOREACTOR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 steps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Sterilisation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buFont typeface="Courier New" pitchFamily="49" charset="0"/>
              <a:buChar char="o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Insitu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sterilisation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Continuous heat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sterilisation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Inoculation &amp; Sampling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Aeration</a:t>
            </a:r>
          </a:p>
          <a:p>
            <a:pPr marL="1714500" lvl="3" indent="-342900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Air – lift system of aeration</a:t>
            </a:r>
          </a:p>
          <a:p>
            <a:pPr marL="1428750" lvl="2" indent="-514350">
              <a:buAutoNum type="arabicPeriod" startAt="4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Control System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Mixing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Nutrient concentration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Dissolved oxygen probes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Temperature &amp; Foaming</a:t>
            </a:r>
          </a:p>
          <a:p>
            <a:pPr marL="1428750" lvl="2" indent="-514350">
              <a:buAutoNum type="arabicPeriod" startAt="4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Cleaning</a:t>
            </a:r>
          </a:p>
          <a:p>
            <a:pPr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100" y="575969"/>
            <a:ext cx="804487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NUTRITIONAL  ASPECTS</a:t>
            </a:r>
          </a:p>
          <a:p>
            <a:endParaRPr lang="en-US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Media used in bioreactors should contain all elements.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It’s  of 2  types 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Synthetic media : All constituents in pure form in desired proportion, it’s not practical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Crude media : Media with naturally available sources suitable for fermentation</a:t>
            </a:r>
          </a:p>
          <a:p>
            <a:pPr lvl="1"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Carbon Sources: Molasses, methanol, ethanol, starch, dextrose, cellulose, malt extracts..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Nitrogen Sources:</a:t>
            </a:r>
          </a:p>
          <a:p>
            <a:pPr marL="2171700" lvl="4" indent="-342900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Inorganic : Ammonia, ammonia salts</a:t>
            </a:r>
          </a:p>
          <a:p>
            <a:pPr marL="2171700" lvl="4" indent="-342900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Organic : Urea, peptones, corn steep liquor</a:t>
            </a:r>
          </a:p>
          <a:p>
            <a:pPr marL="1257300" lvl="2" indent="-3429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Growth Factors: Yeast extracts </a:t>
            </a:r>
          </a:p>
          <a:p>
            <a:pPr marL="1257300" lvl="2" indent="-342900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700" y="1041400"/>
            <a:ext cx="84947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STERILISATION OF MEDIA &amp; GASES</a:t>
            </a:r>
          </a:p>
          <a:p>
            <a:endParaRPr lang="en-US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Sterilisation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essential for successful  fermentation </a:t>
            </a:r>
          </a:p>
          <a:p>
            <a:pPr lvl="2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Sterilisation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culture media : </a:t>
            </a:r>
          </a:p>
          <a:p>
            <a:pPr lvl="3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Heat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sterilisation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Batch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sterilisation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Physical methods</a:t>
            </a:r>
          </a:p>
          <a:p>
            <a:pPr lvl="3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sterilisation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Sterilisation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air: </a:t>
            </a:r>
          </a:p>
          <a:p>
            <a:pPr lvl="3"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Heat </a:t>
            </a:r>
          </a:p>
          <a:p>
            <a:pPr lvl="3">
              <a:buFont typeface="Courier New" pitchFamily="49" charset="0"/>
              <a:buChar char="o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Filteration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500" y="635000"/>
            <a:ext cx="84947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BIOREACTOR  USED WITH IMMOBILIZED CELLS</a:t>
            </a:r>
          </a:p>
          <a:p>
            <a:endParaRPr lang="en-US" sz="2200" b="1" u="sng" dirty="0" smtClean="0">
              <a:solidFill>
                <a:srgbClr val="E7196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Its used with immobilized cells entrapped in gels or foam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May be placed in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1.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Fluidised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bed 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Immobilised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cells are  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agitated either by flow of air or by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pumping the medium through 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bioreactor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2. Fixed bed 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Immobilised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cells are not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agitated but held stationary &amp;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perfused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with an aerated liquid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culture medium at a relatively slow rate</a:t>
            </a: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709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Bioreactor &amp; large scale cell production,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Amritha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M. 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749300"/>
            <a:ext cx="5308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Eg</a:t>
            </a:r>
            <a:r>
              <a:rPr lang="en-US" sz="26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: STIRRER BIOREACTORS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Also called as Continuous Bioreactors</a:t>
            </a:r>
          </a:p>
          <a:p>
            <a:pPr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Modified paddle type impeller or rotating drum is used</a:t>
            </a:r>
          </a:p>
          <a:p>
            <a:pPr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75 g/l dry weight</a:t>
            </a:r>
          </a:p>
          <a:p>
            <a:pPr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 yield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berberine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obtained from hollow paddle like stirrer</a:t>
            </a:r>
          </a:p>
          <a:p>
            <a:pPr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Continuous inflow of fresh &amp; outflow of used medium </a:t>
            </a:r>
          </a:p>
          <a:p>
            <a:pPr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04900"/>
            <a:ext cx="358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02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861</Words>
  <Application>Microsoft Office PowerPoint</Application>
  <PresentationFormat>On-screen Show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admission</cp:lastModifiedBy>
  <cp:revision>103</cp:revision>
  <dcterms:created xsi:type="dcterms:W3CDTF">2018-12-04T06:33:32Z</dcterms:created>
  <dcterms:modified xsi:type="dcterms:W3CDTF">2019-06-20T03:55:01Z</dcterms:modified>
</cp:coreProperties>
</file>