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3"/>
  </p:notesMasterIdLst>
  <p:sldIdLst>
    <p:sldId id="256" r:id="rId2"/>
    <p:sldId id="257" r:id="rId3"/>
    <p:sldId id="264" r:id="rId4"/>
    <p:sldId id="263" r:id="rId5"/>
    <p:sldId id="262" r:id="rId6"/>
    <p:sldId id="261" r:id="rId7"/>
    <p:sldId id="260" r:id="rId8"/>
    <p:sldId id="278" r:id="rId9"/>
    <p:sldId id="258" r:id="rId10"/>
    <p:sldId id="275" r:id="rId11"/>
    <p:sldId id="277" r:id="rId1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5000" autoAdjust="0"/>
    <p:restoredTop sz="94660"/>
  </p:normalViewPr>
  <p:slideViewPr>
    <p:cSldViewPr snapToGrid="0">
      <p:cViewPr varScale="1">
        <p:scale>
          <a:sx n="73" d="100"/>
          <a:sy n="73" d="100"/>
        </p:scale>
        <p:origin x="-1308" y="-102"/>
      </p:cViewPr>
      <p:guideLst>
        <p:guide orient="horz" pos="2160"/>
        <p:guide pos="288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893A24-685C-47EF-A629-502D73F5DEA8}" type="datetimeFigureOut">
              <a:rPr lang="en-US" smtClean="0"/>
              <a:pPr/>
              <a:t>20/Jun/2019</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B378182-CCB6-4453-B1D7-DD1C1BADD3AC}" type="slidenum">
              <a:rPr lang="en-US" smtClean="0"/>
              <a:pPr/>
              <a:t>‹#›</a:t>
            </a:fld>
            <a:endParaRPr lang="en-US"/>
          </a:p>
        </p:txBody>
      </p:sp>
    </p:spTree>
    <p:extLst>
      <p:ext uri="{BB962C8B-B14F-4D97-AF65-F5344CB8AC3E}">
        <p14:creationId xmlns:p14="http://schemas.microsoft.com/office/powerpoint/2010/main" xmlns="" val="192750507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a:prstGeom prst="rect">
            <a:avLst/>
          </a:prstGeo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a:prstGeom prst="rect">
            <a:avLst/>
          </a:prstGeo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628650" y="6356351"/>
            <a:ext cx="2057400" cy="365125"/>
          </a:xfrm>
          <a:prstGeom prst="rect">
            <a:avLst/>
          </a:prstGeom>
        </p:spPr>
        <p:txBody>
          <a:bodyPr/>
          <a:lstStyle/>
          <a:p>
            <a:fld id="{0C206341-FFC6-4CF9-9A08-215607BA46B8}" type="datetimeFigureOut">
              <a:rPr lang="en-IN" smtClean="0"/>
              <a:pPr/>
              <a:t>20-06-2019</a:t>
            </a:fld>
            <a:endParaRPr lang="en-IN"/>
          </a:p>
        </p:txBody>
      </p:sp>
      <p:sp>
        <p:nvSpPr>
          <p:cNvPr id="5" name="Footer Placeholder 4"/>
          <p:cNvSpPr>
            <a:spLocks noGrp="1"/>
          </p:cNvSpPr>
          <p:nvPr>
            <p:ph type="ftr" sz="quarter" idx="11"/>
          </p:nvPr>
        </p:nvSpPr>
        <p:spPr>
          <a:xfrm>
            <a:off x="3028950" y="6356351"/>
            <a:ext cx="3086100" cy="365125"/>
          </a:xfrm>
          <a:prstGeom prst="rect">
            <a:avLst/>
          </a:prstGeom>
        </p:spPr>
        <p:txBody>
          <a:bodyPr/>
          <a:lstStyle/>
          <a:p>
            <a:endParaRPr lang="en-IN"/>
          </a:p>
        </p:txBody>
      </p:sp>
      <p:sp>
        <p:nvSpPr>
          <p:cNvPr id="6" name="Slide Number Placeholder 5"/>
          <p:cNvSpPr>
            <a:spLocks noGrp="1"/>
          </p:cNvSpPr>
          <p:nvPr>
            <p:ph type="sldNum" sz="quarter" idx="12"/>
          </p:nvPr>
        </p:nvSpPr>
        <p:spPr>
          <a:xfrm>
            <a:off x="6457950" y="6356351"/>
            <a:ext cx="2057400" cy="365125"/>
          </a:xfrm>
          <a:prstGeom prst="rect">
            <a:avLst/>
          </a:prstGeom>
        </p:spPr>
        <p:txBody>
          <a:bodyPr/>
          <a:lstStyle/>
          <a:p>
            <a:fld id="{6439BF27-1058-48A2-98F7-AAFB7670CA6F}" type="slidenum">
              <a:rPr lang="en-IN" smtClean="0"/>
              <a:pPr/>
              <a:t>‹#›</a:t>
            </a:fld>
            <a:endParaRPr lang="en-IN"/>
          </a:p>
        </p:txBody>
      </p:sp>
    </p:spTree>
    <p:extLst>
      <p:ext uri="{BB962C8B-B14F-4D97-AF65-F5344CB8AC3E}">
        <p14:creationId xmlns:p14="http://schemas.microsoft.com/office/powerpoint/2010/main" xmlns="" val="39459504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7886700" cy="1325563"/>
          </a:xfrm>
          <a:prstGeom prst="rect">
            <a:avLst/>
          </a:prstGeo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628650" y="1825625"/>
            <a:ext cx="7886700" cy="4351338"/>
          </a:xfrm>
          <a:prstGeom prst="rect">
            <a:avLst/>
          </a:prstGeo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628650" y="6356351"/>
            <a:ext cx="2057400" cy="365125"/>
          </a:xfrm>
          <a:prstGeom prst="rect">
            <a:avLst/>
          </a:prstGeom>
        </p:spPr>
        <p:txBody>
          <a:bodyPr/>
          <a:lstStyle/>
          <a:p>
            <a:fld id="{0C206341-FFC6-4CF9-9A08-215607BA46B8}" type="datetimeFigureOut">
              <a:rPr lang="en-IN" smtClean="0"/>
              <a:pPr/>
              <a:t>20-06-2019</a:t>
            </a:fld>
            <a:endParaRPr lang="en-IN"/>
          </a:p>
        </p:txBody>
      </p:sp>
      <p:sp>
        <p:nvSpPr>
          <p:cNvPr id="5" name="Footer Placeholder 4"/>
          <p:cNvSpPr>
            <a:spLocks noGrp="1"/>
          </p:cNvSpPr>
          <p:nvPr>
            <p:ph type="ftr" sz="quarter" idx="11"/>
          </p:nvPr>
        </p:nvSpPr>
        <p:spPr>
          <a:xfrm>
            <a:off x="3028950" y="6356351"/>
            <a:ext cx="3086100" cy="365125"/>
          </a:xfrm>
          <a:prstGeom prst="rect">
            <a:avLst/>
          </a:prstGeom>
        </p:spPr>
        <p:txBody>
          <a:bodyPr/>
          <a:lstStyle/>
          <a:p>
            <a:endParaRPr lang="en-IN"/>
          </a:p>
        </p:txBody>
      </p:sp>
      <p:sp>
        <p:nvSpPr>
          <p:cNvPr id="6" name="Slide Number Placeholder 5"/>
          <p:cNvSpPr>
            <a:spLocks noGrp="1"/>
          </p:cNvSpPr>
          <p:nvPr>
            <p:ph type="sldNum" sz="quarter" idx="12"/>
          </p:nvPr>
        </p:nvSpPr>
        <p:spPr>
          <a:xfrm>
            <a:off x="6457950" y="6356351"/>
            <a:ext cx="2057400" cy="365125"/>
          </a:xfrm>
          <a:prstGeom prst="rect">
            <a:avLst/>
          </a:prstGeom>
        </p:spPr>
        <p:txBody>
          <a:bodyPr/>
          <a:lstStyle/>
          <a:p>
            <a:fld id="{6439BF27-1058-48A2-98F7-AAFB7670CA6F}" type="slidenum">
              <a:rPr lang="en-IN" smtClean="0"/>
              <a:pPr/>
              <a:t>‹#›</a:t>
            </a:fld>
            <a:endParaRPr lang="en-IN"/>
          </a:p>
        </p:txBody>
      </p:sp>
    </p:spTree>
    <p:extLst>
      <p:ext uri="{BB962C8B-B14F-4D97-AF65-F5344CB8AC3E}">
        <p14:creationId xmlns:p14="http://schemas.microsoft.com/office/powerpoint/2010/main" xmlns="" val="23086059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a:prstGeom prst="rect">
            <a:avLst/>
          </a:prstGeo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a:prstGeom prst="rect">
            <a:avLst/>
          </a:prstGeo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628650" y="6356351"/>
            <a:ext cx="2057400" cy="365125"/>
          </a:xfrm>
          <a:prstGeom prst="rect">
            <a:avLst/>
          </a:prstGeom>
        </p:spPr>
        <p:txBody>
          <a:bodyPr/>
          <a:lstStyle/>
          <a:p>
            <a:fld id="{0C206341-FFC6-4CF9-9A08-215607BA46B8}" type="datetimeFigureOut">
              <a:rPr lang="en-IN" smtClean="0"/>
              <a:pPr/>
              <a:t>20-06-2019</a:t>
            </a:fld>
            <a:endParaRPr lang="en-IN"/>
          </a:p>
        </p:txBody>
      </p:sp>
      <p:sp>
        <p:nvSpPr>
          <p:cNvPr id="5" name="Footer Placeholder 4"/>
          <p:cNvSpPr>
            <a:spLocks noGrp="1"/>
          </p:cNvSpPr>
          <p:nvPr>
            <p:ph type="ftr" sz="quarter" idx="11"/>
          </p:nvPr>
        </p:nvSpPr>
        <p:spPr>
          <a:xfrm>
            <a:off x="3028950" y="6356351"/>
            <a:ext cx="3086100" cy="365125"/>
          </a:xfrm>
          <a:prstGeom prst="rect">
            <a:avLst/>
          </a:prstGeom>
        </p:spPr>
        <p:txBody>
          <a:bodyPr/>
          <a:lstStyle/>
          <a:p>
            <a:endParaRPr lang="en-IN"/>
          </a:p>
        </p:txBody>
      </p:sp>
      <p:sp>
        <p:nvSpPr>
          <p:cNvPr id="6" name="Slide Number Placeholder 5"/>
          <p:cNvSpPr>
            <a:spLocks noGrp="1"/>
          </p:cNvSpPr>
          <p:nvPr>
            <p:ph type="sldNum" sz="quarter" idx="12"/>
          </p:nvPr>
        </p:nvSpPr>
        <p:spPr>
          <a:xfrm>
            <a:off x="6457950" y="6356351"/>
            <a:ext cx="2057400" cy="365125"/>
          </a:xfrm>
          <a:prstGeom prst="rect">
            <a:avLst/>
          </a:prstGeom>
        </p:spPr>
        <p:txBody>
          <a:bodyPr/>
          <a:lstStyle/>
          <a:p>
            <a:fld id="{6439BF27-1058-48A2-98F7-AAFB7670CA6F}" type="slidenum">
              <a:rPr lang="en-IN" smtClean="0"/>
              <a:pPr/>
              <a:t>‹#›</a:t>
            </a:fld>
            <a:endParaRPr lang="en-IN"/>
          </a:p>
        </p:txBody>
      </p:sp>
    </p:spTree>
    <p:extLst>
      <p:ext uri="{BB962C8B-B14F-4D97-AF65-F5344CB8AC3E}">
        <p14:creationId xmlns:p14="http://schemas.microsoft.com/office/powerpoint/2010/main" xmlns="" val="37990571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7886700" cy="1325563"/>
          </a:xfrm>
          <a:prstGeom prst="rect">
            <a:avLst/>
          </a:prstGeom>
        </p:spPr>
        <p:txBody>
          <a:bodyPr/>
          <a:lstStyle/>
          <a:p>
            <a:r>
              <a:rPr lang="en-US"/>
              <a:t>Click to edit Master title style</a:t>
            </a:r>
            <a:endParaRPr lang="en-US" dirty="0"/>
          </a:p>
        </p:txBody>
      </p:sp>
      <p:sp>
        <p:nvSpPr>
          <p:cNvPr id="3" name="Content Placeholder 2"/>
          <p:cNvSpPr>
            <a:spLocks noGrp="1"/>
          </p:cNvSpPr>
          <p:nvPr>
            <p:ph idx="1"/>
          </p:nvPr>
        </p:nvSpPr>
        <p:spPr>
          <a:xfrm>
            <a:off x="628650" y="1825625"/>
            <a:ext cx="7886700" cy="4351338"/>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628650" y="6356351"/>
            <a:ext cx="2057400" cy="365125"/>
          </a:xfrm>
          <a:prstGeom prst="rect">
            <a:avLst/>
          </a:prstGeom>
        </p:spPr>
        <p:txBody>
          <a:bodyPr/>
          <a:lstStyle/>
          <a:p>
            <a:fld id="{0C206341-FFC6-4CF9-9A08-215607BA46B8}" type="datetimeFigureOut">
              <a:rPr lang="en-IN" smtClean="0"/>
              <a:pPr/>
              <a:t>20-06-2019</a:t>
            </a:fld>
            <a:endParaRPr lang="en-IN"/>
          </a:p>
        </p:txBody>
      </p:sp>
      <p:sp>
        <p:nvSpPr>
          <p:cNvPr id="5" name="Footer Placeholder 4"/>
          <p:cNvSpPr>
            <a:spLocks noGrp="1"/>
          </p:cNvSpPr>
          <p:nvPr>
            <p:ph type="ftr" sz="quarter" idx="11"/>
          </p:nvPr>
        </p:nvSpPr>
        <p:spPr>
          <a:xfrm>
            <a:off x="3028950" y="6356351"/>
            <a:ext cx="3086100" cy="365125"/>
          </a:xfrm>
          <a:prstGeom prst="rect">
            <a:avLst/>
          </a:prstGeom>
        </p:spPr>
        <p:txBody>
          <a:bodyPr/>
          <a:lstStyle/>
          <a:p>
            <a:endParaRPr lang="en-IN"/>
          </a:p>
        </p:txBody>
      </p:sp>
      <p:sp>
        <p:nvSpPr>
          <p:cNvPr id="6" name="Slide Number Placeholder 5"/>
          <p:cNvSpPr>
            <a:spLocks noGrp="1"/>
          </p:cNvSpPr>
          <p:nvPr>
            <p:ph type="sldNum" sz="quarter" idx="12"/>
          </p:nvPr>
        </p:nvSpPr>
        <p:spPr>
          <a:xfrm>
            <a:off x="6457950" y="6356351"/>
            <a:ext cx="2057400" cy="365125"/>
          </a:xfrm>
          <a:prstGeom prst="rect">
            <a:avLst/>
          </a:prstGeom>
        </p:spPr>
        <p:txBody>
          <a:bodyPr/>
          <a:lstStyle/>
          <a:p>
            <a:fld id="{6439BF27-1058-48A2-98F7-AAFB7670CA6F}" type="slidenum">
              <a:rPr lang="en-IN" smtClean="0"/>
              <a:pPr/>
              <a:t>‹#›</a:t>
            </a:fld>
            <a:endParaRPr lang="en-IN"/>
          </a:p>
        </p:txBody>
      </p:sp>
    </p:spTree>
    <p:extLst>
      <p:ext uri="{BB962C8B-B14F-4D97-AF65-F5344CB8AC3E}">
        <p14:creationId xmlns:p14="http://schemas.microsoft.com/office/powerpoint/2010/main" xmlns="" val="6611945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a:prstGeom prst="rect">
            <a:avLst/>
          </a:prstGeo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a:prstGeom prst="rect">
            <a:avLst/>
          </a:prstGeo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a:xfrm>
            <a:off x="628650" y="6356351"/>
            <a:ext cx="2057400" cy="365125"/>
          </a:xfrm>
          <a:prstGeom prst="rect">
            <a:avLst/>
          </a:prstGeom>
        </p:spPr>
        <p:txBody>
          <a:bodyPr/>
          <a:lstStyle/>
          <a:p>
            <a:fld id="{0C206341-FFC6-4CF9-9A08-215607BA46B8}" type="datetimeFigureOut">
              <a:rPr lang="en-IN" smtClean="0"/>
              <a:pPr/>
              <a:t>20-06-2019</a:t>
            </a:fld>
            <a:endParaRPr lang="en-IN"/>
          </a:p>
        </p:txBody>
      </p:sp>
      <p:sp>
        <p:nvSpPr>
          <p:cNvPr id="5" name="Footer Placeholder 4"/>
          <p:cNvSpPr>
            <a:spLocks noGrp="1"/>
          </p:cNvSpPr>
          <p:nvPr>
            <p:ph type="ftr" sz="quarter" idx="11"/>
          </p:nvPr>
        </p:nvSpPr>
        <p:spPr>
          <a:xfrm>
            <a:off x="3028950" y="6356351"/>
            <a:ext cx="3086100" cy="365125"/>
          </a:xfrm>
          <a:prstGeom prst="rect">
            <a:avLst/>
          </a:prstGeom>
        </p:spPr>
        <p:txBody>
          <a:bodyPr/>
          <a:lstStyle/>
          <a:p>
            <a:endParaRPr lang="en-IN"/>
          </a:p>
        </p:txBody>
      </p:sp>
      <p:sp>
        <p:nvSpPr>
          <p:cNvPr id="6" name="Slide Number Placeholder 5"/>
          <p:cNvSpPr>
            <a:spLocks noGrp="1"/>
          </p:cNvSpPr>
          <p:nvPr>
            <p:ph type="sldNum" sz="quarter" idx="12"/>
          </p:nvPr>
        </p:nvSpPr>
        <p:spPr>
          <a:xfrm>
            <a:off x="6457950" y="6356351"/>
            <a:ext cx="2057400" cy="365125"/>
          </a:xfrm>
          <a:prstGeom prst="rect">
            <a:avLst/>
          </a:prstGeom>
        </p:spPr>
        <p:txBody>
          <a:bodyPr/>
          <a:lstStyle/>
          <a:p>
            <a:fld id="{6439BF27-1058-48A2-98F7-AAFB7670CA6F}" type="slidenum">
              <a:rPr lang="en-IN" smtClean="0"/>
              <a:pPr/>
              <a:t>‹#›</a:t>
            </a:fld>
            <a:endParaRPr lang="en-IN"/>
          </a:p>
        </p:txBody>
      </p:sp>
    </p:spTree>
    <p:extLst>
      <p:ext uri="{BB962C8B-B14F-4D97-AF65-F5344CB8AC3E}">
        <p14:creationId xmlns:p14="http://schemas.microsoft.com/office/powerpoint/2010/main" xmlns="" val="33486615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7886700" cy="1325563"/>
          </a:xfrm>
          <a:prstGeom prst="rect">
            <a:avLst/>
          </a:prstGeom>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a:xfrm>
            <a:off x="628650" y="6356351"/>
            <a:ext cx="2057400" cy="365125"/>
          </a:xfrm>
          <a:prstGeom prst="rect">
            <a:avLst/>
          </a:prstGeom>
        </p:spPr>
        <p:txBody>
          <a:bodyPr/>
          <a:lstStyle/>
          <a:p>
            <a:fld id="{0C206341-FFC6-4CF9-9A08-215607BA46B8}" type="datetimeFigureOut">
              <a:rPr lang="en-IN" smtClean="0"/>
              <a:pPr/>
              <a:t>20-06-2019</a:t>
            </a:fld>
            <a:endParaRPr lang="en-IN"/>
          </a:p>
        </p:txBody>
      </p:sp>
      <p:sp>
        <p:nvSpPr>
          <p:cNvPr id="6" name="Footer Placeholder 5"/>
          <p:cNvSpPr>
            <a:spLocks noGrp="1"/>
          </p:cNvSpPr>
          <p:nvPr>
            <p:ph type="ftr" sz="quarter" idx="11"/>
          </p:nvPr>
        </p:nvSpPr>
        <p:spPr>
          <a:xfrm>
            <a:off x="3028950" y="6356351"/>
            <a:ext cx="3086100" cy="365125"/>
          </a:xfrm>
          <a:prstGeom prst="rect">
            <a:avLst/>
          </a:prstGeom>
        </p:spPr>
        <p:txBody>
          <a:bodyPr/>
          <a:lstStyle/>
          <a:p>
            <a:endParaRPr lang="en-IN"/>
          </a:p>
        </p:txBody>
      </p:sp>
      <p:sp>
        <p:nvSpPr>
          <p:cNvPr id="7" name="Slide Number Placeholder 6"/>
          <p:cNvSpPr>
            <a:spLocks noGrp="1"/>
          </p:cNvSpPr>
          <p:nvPr>
            <p:ph type="sldNum" sz="quarter" idx="12"/>
          </p:nvPr>
        </p:nvSpPr>
        <p:spPr>
          <a:xfrm>
            <a:off x="6457950" y="6356351"/>
            <a:ext cx="2057400" cy="365125"/>
          </a:xfrm>
          <a:prstGeom prst="rect">
            <a:avLst/>
          </a:prstGeom>
        </p:spPr>
        <p:txBody>
          <a:bodyPr/>
          <a:lstStyle/>
          <a:p>
            <a:fld id="{6439BF27-1058-48A2-98F7-AAFB7670CA6F}" type="slidenum">
              <a:rPr lang="en-IN" smtClean="0"/>
              <a:pPr/>
              <a:t>‹#›</a:t>
            </a:fld>
            <a:endParaRPr lang="en-IN"/>
          </a:p>
        </p:txBody>
      </p:sp>
    </p:spTree>
    <p:extLst>
      <p:ext uri="{BB962C8B-B14F-4D97-AF65-F5344CB8AC3E}">
        <p14:creationId xmlns:p14="http://schemas.microsoft.com/office/powerpoint/2010/main" xmlns="" val="33483031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a:prstGeom prst="rect">
            <a:avLst/>
          </a:prstGeo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391" cy="3684588"/>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a:xfrm>
            <a:off x="628650" y="6356351"/>
            <a:ext cx="2057400" cy="365125"/>
          </a:xfrm>
          <a:prstGeom prst="rect">
            <a:avLst/>
          </a:prstGeom>
        </p:spPr>
        <p:txBody>
          <a:bodyPr/>
          <a:lstStyle/>
          <a:p>
            <a:fld id="{0C206341-FFC6-4CF9-9A08-215607BA46B8}" type="datetimeFigureOut">
              <a:rPr lang="en-IN" smtClean="0"/>
              <a:pPr/>
              <a:t>20-06-2019</a:t>
            </a:fld>
            <a:endParaRPr lang="en-IN"/>
          </a:p>
        </p:txBody>
      </p:sp>
      <p:sp>
        <p:nvSpPr>
          <p:cNvPr id="8" name="Footer Placeholder 7"/>
          <p:cNvSpPr>
            <a:spLocks noGrp="1"/>
          </p:cNvSpPr>
          <p:nvPr>
            <p:ph type="ftr" sz="quarter" idx="11"/>
          </p:nvPr>
        </p:nvSpPr>
        <p:spPr>
          <a:xfrm>
            <a:off x="3028950" y="6356351"/>
            <a:ext cx="3086100" cy="365125"/>
          </a:xfrm>
          <a:prstGeom prst="rect">
            <a:avLst/>
          </a:prstGeom>
        </p:spPr>
        <p:txBody>
          <a:bodyPr/>
          <a:lstStyle/>
          <a:p>
            <a:endParaRPr lang="en-IN"/>
          </a:p>
        </p:txBody>
      </p:sp>
      <p:sp>
        <p:nvSpPr>
          <p:cNvPr id="9" name="Slide Number Placeholder 8"/>
          <p:cNvSpPr>
            <a:spLocks noGrp="1"/>
          </p:cNvSpPr>
          <p:nvPr>
            <p:ph type="sldNum" sz="quarter" idx="12"/>
          </p:nvPr>
        </p:nvSpPr>
        <p:spPr>
          <a:xfrm>
            <a:off x="6457950" y="6356351"/>
            <a:ext cx="2057400" cy="365125"/>
          </a:xfrm>
          <a:prstGeom prst="rect">
            <a:avLst/>
          </a:prstGeom>
        </p:spPr>
        <p:txBody>
          <a:bodyPr/>
          <a:lstStyle/>
          <a:p>
            <a:fld id="{6439BF27-1058-48A2-98F7-AAFB7670CA6F}" type="slidenum">
              <a:rPr lang="en-IN" smtClean="0"/>
              <a:pPr/>
              <a:t>‹#›</a:t>
            </a:fld>
            <a:endParaRPr lang="en-IN"/>
          </a:p>
        </p:txBody>
      </p:sp>
    </p:spTree>
    <p:extLst>
      <p:ext uri="{BB962C8B-B14F-4D97-AF65-F5344CB8AC3E}">
        <p14:creationId xmlns:p14="http://schemas.microsoft.com/office/powerpoint/2010/main" xmlns="" val="13007606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7886700" cy="1325563"/>
          </a:xfrm>
          <a:prstGeom prst="rect">
            <a:avLst/>
          </a:prstGeom>
        </p:spPr>
        <p:txBody>
          <a:bodyPr/>
          <a:lstStyle/>
          <a:p>
            <a:r>
              <a:rPr lang="en-US"/>
              <a:t>Click to edit Master title style</a:t>
            </a:r>
            <a:endParaRPr lang="en-US" dirty="0"/>
          </a:p>
        </p:txBody>
      </p:sp>
      <p:sp>
        <p:nvSpPr>
          <p:cNvPr id="3" name="Date Placeholder 2"/>
          <p:cNvSpPr>
            <a:spLocks noGrp="1"/>
          </p:cNvSpPr>
          <p:nvPr>
            <p:ph type="dt" sz="half" idx="10"/>
          </p:nvPr>
        </p:nvSpPr>
        <p:spPr>
          <a:xfrm>
            <a:off x="628650" y="6356351"/>
            <a:ext cx="2057400" cy="365125"/>
          </a:xfrm>
          <a:prstGeom prst="rect">
            <a:avLst/>
          </a:prstGeom>
        </p:spPr>
        <p:txBody>
          <a:bodyPr/>
          <a:lstStyle/>
          <a:p>
            <a:fld id="{0C206341-FFC6-4CF9-9A08-215607BA46B8}" type="datetimeFigureOut">
              <a:rPr lang="en-IN" smtClean="0"/>
              <a:pPr/>
              <a:t>20-06-2019</a:t>
            </a:fld>
            <a:endParaRPr lang="en-IN"/>
          </a:p>
        </p:txBody>
      </p:sp>
      <p:sp>
        <p:nvSpPr>
          <p:cNvPr id="4" name="Footer Placeholder 3"/>
          <p:cNvSpPr>
            <a:spLocks noGrp="1"/>
          </p:cNvSpPr>
          <p:nvPr>
            <p:ph type="ftr" sz="quarter" idx="11"/>
          </p:nvPr>
        </p:nvSpPr>
        <p:spPr>
          <a:xfrm>
            <a:off x="3028950" y="6356351"/>
            <a:ext cx="3086100" cy="365125"/>
          </a:xfrm>
          <a:prstGeom prst="rect">
            <a:avLst/>
          </a:prstGeom>
        </p:spPr>
        <p:txBody>
          <a:bodyPr/>
          <a:lstStyle/>
          <a:p>
            <a:endParaRPr lang="en-IN"/>
          </a:p>
        </p:txBody>
      </p:sp>
      <p:sp>
        <p:nvSpPr>
          <p:cNvPr id="5" name="Slide Number Placeholder 4"/>
          <p:cNvSpPr>
            <a:spLocks noGrp="1"/>
          </p:cNvSpPr>
          <p:nvPr>
            <p:ph type="sldNum" sz="quarter" idx="12"/>
          </p:nvPr>
        </p:nvSpPr>
        <p:spPr>
          <a:xfrm>
            <a:off x="6457950" y="6356351"/>
            <a:ext cx="2057400" cy="365125"/>
          </a:xfrm>
          <a:prstGeom prst="rect">
            <a:avLst/>
          </a:prstGeom>
        </p:spPr>
        <p:txBody>
          <a:bodyPr/>
          <a:lstStyle/>
          <a:p>
            <a:fld id="{6439BF27-1058-48A2-98F7-AAFB7670CA6F}" type="slidenum">
              <a:rPr lang="en-IN" smtClean="0"/>
              <a:pPr/>
              <a:t>‹#›</a:t>
            </a:fld>
            <a:endParaRPr lang="en-IN"/>
          </a:p>
        </p:txBody>
      </p:sp>
    </p:spTree>
    <p:extLst>
      <p:ext uri="{BB962C8B-B14F-4D97-AF65-F5344CB8AC3E}">
        <p14:creationId xmlns:p14="http://schemas.microsoft.com/office/powerpoint/2010/main" xmlns="" val="21574995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28650" y="6356351"/>
            <a:ext cx="2057400" cy="365125"/>
          </a:xfrm>
          <a:prstGeom prst="rect">
            <a:avLst/>
          </a:prstGeom>
        </p:spPr>
        <p:txBody>
          <a:bodyPr/>
          <a:lstStyle/>
          <a:p>
            <a:fld id="{0C206341-FFC6-4CF9-9A08-215607BA46B8}" type="datetimeFigureOut">
              <a:rPr lang="en-IN" smtClean="0"/>
              <a:pPr/>
              <a:t>20-06-2019</a:t>
            </a:fld>
            <a:endParaRPr lang="en-IN"/>
          </a:p>
        </p:txBody>
      </p:sp>
      <p:sp>
        <p:nvSpPr>
          <p:cNvPr id="3" name="Footer Placeholder 2"/>
          <p:cNvSpPr>
            <a:spLocks noGrp="1"/>
          </p:cNvSpPr>
          <p:nvPr>
            <p:ph type="ftr" sz="quarter" idx="11"/>
          </p:nvPr>
        </p:nvSpPr>
        <p:spPr>
          <a:xfrm>
            <a:off x="3028950" y="6356351"/>
            <a:ext cx="3086100" cy="365125"/>
          </a:xfrm>
          <a:prstGeom prst="rect">
            <a:avLst/>
          </a:prstGeom>
        </p:spPr>
        <p:txBody>
          <a:bodyPr/>
          <a:lstStyle/>
          <a:p>
            <a:endParaRPr lang="en-IN"/>
          </a:p>
        </p:txBody>
      </p:sp>
      <p:sp>
        <p:nvSpPr>
          <p:cNvPr id="4" name="Slide Number Placeholder 3"/>
          <p:cNvSpPr>
            <a:spLocks noGrp="1"/>
          </p:cNvSpPr>
          <p:nvPr>
            <p:ph type="sldNum" sz="quarter" idx="12"/>
          </p:nvPr>
        </p:nvSpPr>
        <p:spPr>
          <a:xfrm>
            <a:off x="6457950" y="6356351"/>
            <a:ext cx="2057400" cy="365125"/>
          </a:xfrm>
          <a:prstGeom prst="rect">
            <a:avLst/>
          </a:prstGeom>
        </p:spPr>
        <p:txBody>
          <a:bodyPr/>
          <a:lstStyle/>
          <a:p>
            <a:fld id="{6439BF27-1058-48A2-98F7-AAFB7670CA6F}" type="slidenum">
              <a:rPr lang="en-IN" smtClean="0"/>
              <a:pPr/>
              <a:t>‹#›</a:t>
            </a:fld>
            <a:endParaRPr lang="en-IN"/>
          </a:p>
        </p:txBody>
      </p:sp>
    </p:spTree>
    <p:extLst>
      <p:ext uri="{BB962C8B-B14F-4D97-AF65-F5344CB8AC3E}">
        <p14:creationId xmlns:p14="http://schemas.microsoft.com/office/powerpoint/2010/main" xmlns="" val="1259602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a:prstGeom prst="rect">
            <a:avLst/>
          </a:prstGeo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628650" y="6356351"/>
            <a:ext cx="2057400" cy="365125"/>
          </a:xfrm>
          <a:prstGeom prst="rect">
            <a:avLst/>
          </a:prstGeom>
        </p:spPr>
        <p:txBody>
          <a:bodyPr/>
          <a:lstStyle/>
          <a:p>
            <a:fld id="{0C206341-FFC6-4CF9-9A08-215607BA46B8}" type="datetimeFigureOut">
              <a:rPr lang="en-IN" smtClean="0"/>
              <a:pPr/>
              <a:t>20-06-2019</a:t>
            </a:fld>
            <a:endParaRPr lang="en-IN"/>
          </a:p>
        </p:txBody>
      </p:sp>
      <p:sp>
        <p:nvSpPr>
          <p:cNvPr id="6" name="Footer Placeholder 5"/>
          <p:cNvSpPr>
            <a:spLocks noGrp="1"/>
          </p:cNvSpPr>
          <p:nvPr>
            <p:ph type="ftr" sz="quarter" idx="11"/>
          </p:nvPr>
        </p:nvSpPr>
        <p:spPr>
          <a:xfrm>
            <a:off x="3028950" y="6356351"/>
            <a:ext cx="3086100" cy="365125"/>
          </a:xfrm>
          <a:prstGeom prst="rect">
            <a:avLst/>
          </a:prstGeom>
        </p:spPr>
        <p:txBody>
          <a:bodyPr/>
          <a:lstStyle/>
          <a:p>
            <a:endParaRPr lang="en-IN"/>
          </a:p>
        </p:txBody>
      </p:sp>
      <p:sp>
        <p:nvSpPr>
          <p:cNvPr id="7" name="Slide Number Placeholder 6"/>
          <p:cNvSpPr>
            <a:spLocks noGrp="1"/>
          </p:cNvSpPr>
          <p:nvPr>
            <p:ph type="sldNum" sz="quarter" idx="12"/>
          </p:nvPr>
        </p:nvSpPr>
        <p:spPr>
          <a:xfrm>
            <a:off x="6457950" y="6356351"/>
            <a:ext cx="2057400" cy="365125"/>
          </a:xfrm>
          <a:prstGeom prst="rect">
            <a:avLst/>
          </a:prstGeom>
        </p:spPr>
        <p:txBody>
          <a:bodyPr/>
          <a:lstStyle/>
          <a:p>
            <a:fld id="{6439BF27-1058-48A2-98F7-AAFB7670CA6F}" type="slidenum">
              <a:rPr lang="en-IN" smtClean="0"/>
              <a:pPr/>
              <a:t>‹#›</a:t>
            </a:fld>
            <a:endParaRPr lang="en-IN"/>
          </a:p>
        </p:txBody>
      </p:sp>
    </p:spTree>
    <p:extLst>
      <p:ext uri="{BB962C8B-B14F-4D97-AF65-F5344CB8AC3E}">
        <p14:creationId xmlns:p14="http://schemas.microsoft.com/office/powerpoint/2010/main" xmlns="" val="26581238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a:prstGeom prst="rect">
            <a:avLst/>
          </a:prstGeo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a:prstGeom prst="rect">
            <a:avLst/>
          </a:prstGeo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628650" y="6356351"/>
            <a:ext cx="2057400" cy="365125"/>
          </a:xfrm>
          <a:prstGeom prst="rect">
            <a:avLst/>
          </a:prstGeom>
        </p:spPr>
        <p:txBody>
          <a:bodyPr/>
          <a:lstStyle/>
          <a:p>
            <a:fld id="{0C206341-FFC6-4CF9-9A08-215607BA46B8}" type="datetimeFigureOut">
              <a:rPr lang="en-IN" smtClean="0"/>
              <a:pPr/>
              <a:t>20-06-2019</a:t>
            </a:fld>
            <a:endParaRPr lang="en-IN"/>
          </a:p>
        </p:txBody>
      </p:sp>
      <p:sp>
        <p:nvSpPr>
          <p:cNvPr id="6" name="Footer Placeholder 5"/>
          <p:cNvSpPr>
            <a:spLocks noGrp="1"/>
          </p:cNvSpPr>
          <p:nvPr>
            <p:ph type="ftr" sz="quarter" idx="11"/>
          </p:nvPr>
        </p:nvSpPr>
        <p:spPr>
          <a:xfrm>
            <a:off x="3028950" y="6356351"/>
            <a:ext cx="3086100" cy="365125"/>
          </a:xfrm>
          <a:prstGeom prst="rect">
            <a:avLst/>
          </a:prstGeom>
        </p:spPr>
        <p:txBody>
          <a:bodyPr/>
          <a:lstStyle/>
          <a:p>
            <a:endParaRPr lang="en-IN"/>
          </a:p>
        </p:txBody>
      </p:sp>
      <p:sp>
        <p:nvSpPr>
          <p:cNvPr id="7" name="Slide Number Placeholder 6"/>
          <p:cNvSpPr>
            <a:spLocks noGrp="1"/>
          </p:cNvSpPr>
          <p:nvPr>
            <p:ph type="sldNum" sz="quarter" idx="12"/>
          </p:nvPr>
        </p:nvSpPr>
        <p:spPr>
          <a:xfrm>
            <a:off x="6457950" y="6356351"/>
            <a:ext cx="2057400" cy="365125"/>
          </a:xfrm>
          <a:prstGeom prst="rect">
            <a:avLst/>
          </a:prstGeom>
        </p:spPr>
        <p:txBody>
          <a:bodyPr/>
          <a:lstStyle/>
          <a:p>
            <a:fld id="{6439BF27-1058-48A2-98F7-AAFB7670CA6F}" type="slidenum">
              <a:rPr lang="en-IN" smtClean="0"/>
              <a:pPr/>
              <a:t>‹#›</a:t>
            </a:fld>
            <a:endParaRPr lang="en-IN"/>
          </a:p>
        </p:txBody>
      </p:sp>
    </p:spTree>
    <p:extLst>
      <p:ext uri="{BB962C8B-B14F-4D97-AF65-F5344CB8AC3E}">
        <p14:creationId xmlns:p14="http://schemas.microsoft.com/office/powerpoint/2010/main" xmlns="" val="3016828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xmlns="" val="155040037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image" Target="../media/image4.gif"/></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r="-2000"/>
          </a:stretch>
        </a:blipFill>
        <a:effectLst/>
      </p:bgPr>
    </p:bg>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xmlns="" id="{DAA5872A-EBA1-4765-860B-C6F753BE861D}"/>
              </a:ext>
            </a:extLst>
          </p:cNvPr>
          <p:cNvSpPr txBox="1"/>
          <p:nvPr/>
        </p:nvSpPr>
        <p:spPr>
          <a:xfrm>
            <a:off x="178905" y="692702"/>
            <a:ext cx="8584096" cy="1200329"/>
          </a:xfrm>
          <a:prstGeom prst="rect">
            <a:avLst/>
          </a:prstGeom>
          <a:noFill/>
        </p:spPr>
        <p:txBody>
          <a:bodyPr wrap="square" rtlCol="0">
            <a:spAutoFit/>
          </a:bodyPr>
          <a:lstStyle/>
          <a:p>
            <a:pPr algn="ctr"/>
            <a:r>
              <a:rPr lang="en-US" sz="3600" b="1" dirty="0" smtClean="0">
                <a:solidFill>
                  <a:srgbClr val="C00000"/>
                </a:solidFill>
                <a:latin typeface="Bookman Old Style" panose="02050604050505020204" pitchFamily="18" charset="0"/>
              </a:rPr>
              <a:t>Introduction to Classical</a:t>
            </a:r>
          </a:p>
          <a:p>
            <a:pPr algn="ctr"/>
            <a:r>
              <a:rPr lang="en-US" sz="3600" b="1" smtClean="0">
                <a:solidFill>
                  <a:srgbClr val="C00000"/>
                </a:solidFill>
                <a:latin typeface="Bookman Old Style" panose="02050604050505020204" pitchFamily="18" charset="0"/>
                <a:cs typeface="Arial" panose="020B0604020202020204" pitchFamily="34" charset="0"/>
              </a:rPr>
              <a:t>Genetics</a:t>
            </a:r>
            <a:endParaRPr lang="en-IN" sz="3600" b="1" dirty="0">
              <a:solidFill>
                <a:srgbClr val="C00000"/>
              </a:solidFill>
              <a:latin typeface="Bookman Old Style" panose="02050604050505020204" pitchFamily="18" charset="0"/>
              <a:cs typeface="Arial" panose="020B0604020202020204" pitchFamily="34" charset="0"/>
            </a:endParaRPr>
          </a:p>
        </p:txBody>
      </p:sp>
      <p:sp>
        <p:nvSpPr>
          <p:cNvPr id="6" name="TextBox 5">
            <a:extLst>
              <a:ext uri="{FF2B5EF4-FFF2-40B4-BE49-F238E27FC236}">
                <a16:creationId xmlns:a16="http://schemas.microsoft.com/office/drawing/2014/main" xmlns="" id="{2B94F812-2F22-48FB-8E4A-2929987BAACA}"/>
              </a:ext>
            </a:extLst>
          </p:cNvPr>
          <p:cNvSpPr txBox="1"/>
          <p:nvPr/>
        </p:nvSpPr>
        <p:spPr>
          <a:xfrm>
            <a:off x="4145475" y="3314700"/>
            <a:ext cx="3907567" cy="1785104"/>
          </a:xfrm>
          <a:prstGeom prst="rect">
            <a:avLst/>
          </a:prstGeom>
          <a:noFill/>
        </p:spPr>
        <p:txBody>
          <a:bodyPr wrap="square" rtlCol="0">
            <a:spAutoFit/>
          </a:bodyPr>
          <a:lstStyle/>
          <a:p>
            <a:r>
              <a:rPr lang="en-US" sz="2200" dirty="0" err="1" smtClean="0">
                <a:latin typeface="Times New Roman" panose="02020603050405020304" pitchFamily="18" charset="0"/>
                <a:cs typeface="Times New Roman" panose="02020603050405020304" pitchFamily="18" charset="0"/>
              </a:rPr>
              <a:t>Amritha</a:t>
            </a:r>
            <a:r>
              <a:rPr lang="en-US" sz="2200" dirty="0" smtClean="0">
                <a:latin typeface="Times New Roman" panose="02020603050405020304" pitchFamily="18" charset="0"/>
                <a:cs typeface="Times New Roman" panose="02020603050405020304" pitchFamily="18" charset="0"/>
              </a:rPr>
              <a:t> M. S</a:t>
            </a:r>
          </a:p>
          <a:p>
            <a:r>
              <a:rPr lang="en-US" sz="2200" dirty="0" smtClean="0">
                <a:latin typeface="Times New Roman" panose="02020603050405020304" pitchFamily="18" charset="0"/>
                <a:cs typeface="Times New Roman" panose="02020603050405020304" pitchFamily="18" charset="0"/>
              </a:rPr>
              <a:t>Assistant </a:t>
            </a:r>
            <a:r>
              <a:rPr lang="en-US" sz="2200" dirty="0" smtClean="0">
                <a:latin typeface="Times New Roman" panose="02020603050405020304" pitchFamily="18" charset="0"/>
                <a:cs typeface="Times New Roman" panose="02020603050405020304" pitchFamily="18" charset="0"/>
              </a:rPr>
              <a:t>Professor</a:t>
            </a:r>
            <a:endParaRPr lang="en-US" sz="2200" dirty="0" smtClean="0">
              <a:latin typeface="Times New Roman" panose="02020603050405020304" pitchFamily="18" charset="0"/>
              <a:cs typeface="Times New Roman" panose="02020603050405020304" pitchFamily="18" charset="0"/>
            </a:endParaRPr>
          </a:p>
          <a:p>
            <a:r>
              <a:rPr lang="en-US" sz="2200" dirty="0" smtClean="0">
                <a:latin typeface="Times New Roman" panose="02020603050405020304" pitchFamily="18" charset="0"/>
                <a:cs typeface="Times New Roman" panose="02020603050405020304" pitchFamily="18" charset="0"/>
              </a:rPr>
              <a:t>Department of Botany</a:t>
            </a:r>
          </a:p>
          <a:p>
            <a:r>
              <a:rPr lang="en-US" sz="2200" dirty="0" smtClean="0">
                <a:latin typeface="Times New Roman" panose="02020603050405020304" pitchFamily="18" charset="0"/>
                <a:cs typeface="Times New Roman" panose="02020603050405020304" pitchFamily="18" charset="0"/>
              </a:rPr>
              <a:t>St. Mary’s College Thrissur </a:t>
            </a:r>
          </a:p>
          <a:p>
            <a:r>
              <a:rPr lang="en-US" sz="2200" dirty="0" smtClean="0">
                <a:latin typeface="Times New Roman" panose="02020603050405020304" pitchFamily="18" charset="0"/>
                <a:cs typeface="Times New Roman" panose="02020603050405020304" pitchFamily="18" charset="0"/>
              </a:rPr>
              <a:t> </a:t>
            </a:r>
            <a:endParaRPr lang="en-US" sz="2200" dirty="0">
              <a:latin typeface="Times New Roman" pitchFamily="18" charset="0"/>
              <a:cs typeface="Times New Roman" pitchFamily="18" charset="0"/>
            </a:endParaRPr>
          </a:p>
        </p:txBody>
      </p:sp>
    </p:spTree>
    <p:extLst>
      <p:ext uri="{BB962C8B-B14F-4D97-AF65-F5344CB8AC3E}">
        <p14:creationId xmlns:p14="http://schemas.microsoft.com/office/powerpoint/2010/main" xmlns="" val="135771270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xmlns="" id="{7A72F5BB-01CE-4E1F-B528-9003564E9862}"/>
              </a:ext>
            </a:extLst>
          </p:cNvPr>
          <p:cNvSpPr txBox="1"/>
          <p:nvPr/>
        </p:nvSpPr>
        <p:spPr>
          <a:xfrm>
            <a:off x="151074" y="6380543"/>
            <a:ext cx="6571992" cy="338554"/>
          </a:xfrm>
          <a:prstGeom prst="rect">
            <a:avLst/>
          </a:prstGeom>
          <a:noFill/>
        </p:spPr>
        <p:txBody>
          <a:bodyPr wrap="none" rtlCol="0">
            <a:spAutoFit/>
          </a:bodyPr>
          <a:lstStyle/>
          <a:p>
            <a:r>
              <a:rPr lang="en-US" sz="1600" b="1" i="1" dirty="0" smtClean="0">
                <a:effectLst>
                  <a:outerShdw blurRad="38100" dist="38100" dir="2700000" algn="tl">
                    <a:srgbClr val="000000">
                      <a:alpha val="43137"/>
                    </a:srgbClr>
                  </a:outerShdw>
                </a:effectLst>
                <a:latin typeface="Constantia" panose="02030602050306030303" pitchFamily="18" charset="0"/>
                <a:cs typeface="Times New Roman" panose="02020603050405020304" pitchFamily="18" charset="0"/>
              </a:rPr>
              <a:t>Introduction to Classical Genetics, </a:t>
            </a:r>
            <a:r>
              <a:rPr lang="en-US" sz="1600" b="1" i="1" dirty="0" err="1" smtClean="0">
                <a:effectLst>
                  <a:outerShdw blurRad="38100" dist="38100" dir="2700000" algn="tl">
                    <a:srgbClr val="000000">
                      <a:alpha val="43137"/>
                    </a:srgbClr>
                  </a:outerShdw>
                </a:effectLst>
                <a:latin typeface="Constantia" panose="02030602050306030303" pitchFamily="18" charset="0"/>
                <a:cs typeface="Times New Roman" panose="02020603050405020304" pitchFamily="18" charset="0"/>
              </a:rPr>
              <a:t>Amritha</a:t>
            </a:r>
            <a:r>
              <a:rPr lang="en-US" sz="1600" b="1" i="1" dirty="0" smtClean="0">
                <a:effectLst>
                  <a:outerShdw blurRad="38100" dist="38100" dir="2700000" algn="tl">
                    <a:srgbClr val="000000">
                      <a:alpha val="43137"/>
                    </a:srgbClr>
                  </a:outerShdw>
                </a:effectLst>
                <a:latin typeface="Constantia" panose="02030602050306030303" pitchFamily="18" charset="0"/>
                <a:cs typeface="Times New Roman" panose="02020603050405020304" pitchFamily="18" charset="0"/>
              </a:rPr>
              <a:t> M. S, </a:t>
            </a:r>
            <a:r>
              <a:rPr lang="en-US" sz="1600" b="1" i="1" dirty="0" err="1" smtClean="0">
                <a:effectLst>
                  <a:outerShdw blurRad="38100" dist="38100" dir="2700000" algn="tl">
                    <a:srgbClr val="000000">
                      <a:alpha val="43137"/>
                    </a:srgbClr>
                  </a:outerShdw>
                </a:effectLst>
                <a:latin typeface="Constantia" panose="02030602050306030303" pitchFamily="18" charset="0"/>
                <a:cs typeface="Times New Roman" panose="02020603050405020304" pitchFamily="18" charset="0"/>
              </a:rPr>
              <a:t>St.Mary’s</a:t>
            </a:r>
            <a:r>
              <a:rPr lang="en-US" sz="1600" b="1" i="1" dirty="0" smtClean="0">
                <a:effectLst>
                  <a:outerShdw blurRad="38100" dist="38100" dir="2700000" algn="tl">
                    <a:srgbClr val="000000">
                      <a:alpha val="43137"/>
                    </a:srgbClr>
                  </a:outerShdw>
                </a:effectLst>
                <a:latin typeface="Constantia" panose="02030602050306030303" pitchFamily="18" charset="0"/>
                <a:cs typeface="Times New Roman" panose="02020603050405020304" pitchFamily="18" charset="0"/>
              </a:rPr>
              <a:t> College</a:t>
            </a:r>
            <a:endParaRPr lang="en-IN" sz="1600" b="1" i="1" dirty="0">
              <a:effectLst>
                <a:outerShdw blurRad="38100" dist="38100" dir="2700000" algn="tl">
                  <a:srgbClr val="000000">
                    <a:alpha val="43137"/>
                  </a:srgbClr>
                </a:outerShdw>
              </a:effectLst>
              <a:latin typeface="Constantia" panose="02030602050306030303" pitchFamily="18" charset="0"/>
              <a:cs typeface="Times New Roman" panose="02020603050405020304" pitchFamily="18" charset="0"/>
            </a:endParaRPr>
          </a:p>
        </p:txBody>
      </p:sp>
      <p:pic>
        <p:nvPicPr>
          <p:cNvPr id="5" name="Picture 4" descr="College logo_Updated.png"/>
          <p:cNvPicPr>
            <a:picLocks noChangeAspect="1"/>
          </p:cNvPicPr>
          <p:nvPr/>
        </p:nvPicPr>
        <p:blipFill>
          <a:blip r:embed="rId2" cstate="print"/>
          <a:stretch>
            <a:fillRect/>
          </a:stretch>
        </p:blipFill>
        <p:spPr>
          <a:xfrm>
            <a:off x="8184594" y="0"/>
            <a:ext cx="991088" cy="1115290"/>
          </a:xfrm>
          <a:prstGeom prst="rect">
            <a:avLst/>
          </a:prstGeom>
        </p:spPr>
      </p:pic>
      <p:sp>
        <p:nvSpPr>
          <p:cNvPr id="2" name="Rectangle 1"/>
          <p:cNvSpPr/>
          <p:nvPr/>
        </p:nvSpPr>
        <p:spPr>
          <a:xfrm>
            <a:off x="457200" y="1600200"/>
            <a:ext cx="8153400" cy="3139321"/>
          </a:xfrm>
          <a:prstGeom prst="rect">
            <a:avLst/>
          </a:prstGeom>
        </p:spPr>
        <p:txBody>
          <a:bodyPr wrap="square">
            <a:spAutoFit/>
          </a:bodyPr>
          <a:lstStyle/>
          <a:p>
            <a:pPr algn="just">
              <a:buFont typeface="Wingdings" pitchFamily="2" charset="2"/>
              <a:buChar char="v"/>
            </a:pPr>
            <a:r>
              <a:rPr lang="en-US" sz="2200" b="1" u="sng" dirty="0" smtClean="0">
                <a:solidFill>
                  <a:srgbClr val="C00000"/>
                </a:solidFill>
                <a:latin typeface="Times New Roman" pitchFamily="18" charset="0"/>
                <a:cs typeface="Times New Roman" pitchFamily="18" charset="0"/>
              </a:rPr>
              <a:t>Law of Segregation</a:t>
            </a:r>
          </a:p>
          <a:p>
            <a:pPr algn="just">
              <a:buFont typeface="Wingdings" pitchFamily="2" charset="2"/>
              <a:buChar char="v"/>
            </a:pPr>
            <a:endParaRPr lang="en-US" sz="2200" dirty="0" smtClean="0">
              <a:latin typeface="Times New Roman" pitchFamily="18" charset="0"/>
              <a:cs typeface="Times New Roman" pitchFamily="18" charset="0"/>
            </a:endParaRPr>
          </a:p>
          <a:p>
            <a:pPr marL="457200" indent="-457200" algn="just">
              <a:buFont typeface="+mj-lt"/>
              <a:buAutoNum type="arabicPeriod"/>
            </a:pPr>
            <a:r>
              <a:rPr lang="en-US" sz="2200" dirty="0" smtClean="0">
                <a:latin typeface="Times New Roman" pitchFamily="18" charset="0"/>
                <a:cs typeface="Times New Roman" pitchFamily="18" charset="0"/>
              </a:rPr>
              <a:t>The alleles do not show any blending and that both the characters are recovered as such in the F2 generation though one of these is not seen at the F1 stage. </a:t>
            </a:r>
          </a:p>
          <a:p>
            <a:pPr marL="457200" indent="-457200" algn="just">
              <a:buFont typeface="+mj-lt"/>
              <a:buAutoNum type="arabicPeriod"/>
            </a:pPr>
            <a:endParaRPr lang="en-US" sz="2200" dirty="0" smtClean="0">
              <a:latin typeface="Times New Roman" pitchFamily="18" charset="0"/>
              <a:cs typeface="Times New Roman" pitchFamily="18" charset="0"/>
            </a:endParaRPr>
          </a:p>
          <a:p>
            <a:pPr marL="457200" indent="-457200" algn="just">
              <a:buFont typeface="+mj-lt"/>
              <a:buAutoNum type="arabicPeriod"/>
            </a:pPr>
            <a:r>
              <a:rPr lang="en-US" sz="2200" dirty="0" smtClean="0">
                <a:latin typeface="Times New Roman" pitchFamily="18" charset="0"/>
                <a:cs typeface="Times New Roman" pitchFamily="18" charset="0"/>
              </a:rPr>
              <a:t>Parents contain two alleles during gamete formation, the factors or alleles of a pair segregate from each other such that a gamete receives only one of the two factors</a:t>
            </a:r>
            <a:endParaRPr lang="en-US" sz="2200" dirty="0">
              <a:latin typeface="Times New Roman" pitchFamily="18" charset="0"/>
              <a:cs typeface="Times New Roman" pitchFamily="18" charset="0"/>
            </a:endParaRPr>
          </a:p>
        </p:txBody>
      </p:sp>
      <p:sp>
        <p:nvSpPr>
          <p:cNvPr id="6" name="Rectangle 5"/>
          <p:cNvSpPr/>
          <p:nvPr/>
        </p:nvSpPr>
        <p:spPr>
          <a:xfrm>
            <a:off x="254000" y="670679"/>
            <a:ext cx="5181600" cy="646331"/>
          </a:xfrm>
          <a:prstGeom prst="rect">
            <a:avLst/>
          </a:prstGeom>
        </p:spPr>
        <p:txBody>
          <a:bodyPr wrap="square">
            <a:spAutoFit/>
          </a:bodyPr>
          <a:lstStyle/>
          <a:p>
            <a:r>
              <a:rPr lang="en-US" sz="3600" dirty="0" smtClean="0">
                <a:latin typeface="Bookman Old Style" pitchFamily="18" charset="0"/>
              </a:rPr>
              <a:t>    </a:t>
            </a:r>
            <a:endParaRPr lang="en-US" sz="3600" b="1" dirty="0">
              <a:solidFill>
                <a:srgbClr val="C00000"/>
              </a:solidFill>
              <a:latin typeface="Bookman Old Style" panose="02050604050505020204" pitchFamily="18" charset="0"/>
            </a:endParaRPr>
          </a:p>
        </p:txBody>
      </p:sp>
    </p:spTree>
    <p:extLst>
      <p:ext uri="{BB962C8B-B14F-4D97-AF65-F5344CB8AC3E}">
        <p14:creationId xmlns:p14="http://schemas.microsoft.com/office/powerpoint/2010/main" xmlns="" val="81190821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xmlns="" id="{7A72F5BB-01CE-4E1F-B528-9003564E9862}"/>
              </a:ext>
            </a:extLst>
          </p:cNvPr>
          <p:cNvSpPr txBox="1"/>
          <p:nvPr/>
        </p:nvSpPr>
        <p:spPr>
          <a:xfrm>
            <a:off x="151074" y="6380543"/>
            <a:ext cx="6571992" cy="338554"/>
          </a:xfrm>
          <a:prstGeom prst="rect">
            <a:avLst/>
          </a:prstGeom>
          <a:noFill/>
        </p:spPr>
        <p:txBody>
          <a:bodyPr wrap="none" rtlCol="0">
            <a:spAutoFit/>
          </a:bodyPr>
          <a:lstStyle/>
          <a:p>
            <a:r>
              <a:rPr lang="en-US" sz="1600" b="1" i="1" dirty="0" smtClean="0">
                <a:effectLst>
                  <a:outerShdw blurRad="38100" dist="38100" dir="2700000" algn="tl">
                    <a:srgbClr val="000000">
                      <a:alpha val="43137"/>
                    </a:srgbClr>
                  </a:outerShdw>
                </a:effectLst>
                <a:latin typeface="Constantia" panose="02030602050306030303" pitchFamily="18" charset="0"/>
                <a:cs typeface="Times New Roman" panose="02020603050405020304" pitchFamily="18" charset="0"/>
              </a:rPr>
              <a:t>Introduction to Classical Genetics, </a:t>
            </a:r>
            <a:r>
              <a:rPr lang="en-US" sz="1600" b="1" i="1" dirty="0" err="1" smtClean="0">
                <a:effectLst>
                  <a:outerShdw blurRad="38100" dist="38100" dir="2700000" algn="tl">
                    <a:srgbClr val="000000">
                      <a:alpha val="43137"/>
                    </a:srgbClr>
                  </a:outerShdw>
                </a:effectLst>
                <a:latin typeface="Constantia" panose="02030602050306030303" pitchFamily="18" charset="0"/>
                <a:cs typeface="Times New Roman" panose="02020603050405020304" pitchFamily="18" charset="0"/>
              </a:rPr>
              <a:t>Amritha</a:t>
            </a:r>
            <a:r>
              <a:rPr lang="en-US" sz="1600" b="1" i="1" dirty="0" smtClean="0">
                <a:effectLst>
                  <a:outerShdw blurRad="38100" dist="38100" dir="2700000" algn="tl">
                    <a:srgbClr val="000000">
                      <a:alpha val="43137"/>
                    </a:srgbClr>
                  </a:outerShdw>
                </a:effectLst>
                <a:latin typeface="Constantia" panose="02030602050306030303" pitchFamily="18" charset="0"/>
                <a:cs typeface="Times New Roman" panose="02020603050405020304" pitchFamily="18" charset="0"/>
              </a:rPr>
              <a:t> M. S, </a:t>
            </a:r>
            <a:r>
              <a:rPr lang="en-US" sz="1600" b="1" i="1" dirty="0" err="1" smtClean="0">
                <a:effectLst>
                  <a:outerShdw blurRad="38100" dist="38100" dir="2700000" algn="tl">
                    <a:srgbClr val="000000">
                      <a:alpha val="43137"/>
                    </a:srgbClr>
                  </a:outerShdw>
                </a:effectLst>
                <a:latin typeface="Constantia" panose="02030602050306030303" pitchFamily="18" charset="0"/>
                <a:cs typeface="Times New Roman" panose="02020603050405020304" pitchFamily="18" charset="0"/>
              </a:rPr>
              <a:t>St.Mary’s</a:t>
            </a:r>
            <a:r>
              <a:rPr lang="en-US" sz="1600" b="1" i="1" dirty="0" smtClean="0">
                <a:effectLst>
                  <a:outerShdw blurRad="38100" dist="38100" dir="2700000" algn="tl">
                    <a:srgbClr val="000000">
                      <a:alpha val="43137"/>
                    </a:srgbClr>
                  </a:outerShdw>
                </a:effectLst>
                <a:latin typeface="Constantia" panose="02030602050306030303" pitchFamily="18" charset="0"/>
                <a:cs typeface="Times New Roman" panose="02020603050405020304" pitchFamily="18" charset="0"/>
              </a:rPr>
              <a:t> College</a:t>
            </a:r>
            <a:endParaRPr lang="en-IN" sz="1600" b="1" i="1" dirty="0">
              <a:effectLst>
                <a:outerShdw blurRad="38100" dist="38100" dir="2700000" algn="tl">
                  <a:srgbClr val="000000">
                    <a:alpha val="43137"/>
                  </a:srgbClr>
                </a:outerShdw>
              </a:effectLst>
              <a:latin typeface="Constantia" panose="02030602050306030303" pitchFamily="18" charset="0"/>
              <a:cs typeface="Times New Roman" panose="02020603050405020304" pitchFamily="18" charset="0"/>
            </a:endParaRPr>
          </a:p>
        </p:txBody>
      </p:sp>
      <p:pic>
        <p:nvPicPr>
          <p:cNvPr id="5" name="Picture 4" descr="College logo_Updated.png"/>
          <p:cNvPicPr>
            <a:picLocks noChangeAspect="1"/>
          </p:cNvPicPr>
          <p:nvPr/>
        </p:nvPicPr>
        <p:blipFill>
          <a:blip r:embed="rId2" cstate="print"/>
          <a:stretch>
            <a:fillRect/>
          </a:stretch>
        </p:blipFill>
        <p:spPr>
          <a:xfrm>
            <a:off x="8184594" y="0"/>
            <a:ext cx="991088" cy="1115290"/>
          </a:xfrm>
          <a:prstGeom prst="rect">
            <a:avLst/>
          </a:prstGeom>
        </p:spPr>
      </p:pic>
      <p:sp>
        <p:nvSpPr>
          <p:cNvPr id="6" name="Title 1"/>
          <p:cNvSpPr txBox="1">
            <a:spLocks/>
          </p:cNvSpPr>
          <p:nvPr/>
        </p:nvSpPr>
        <p:spPr>
          <a:xfrm>
            <a:off x="-237815" y="583825"/>
            <a:ext cx="7800109" cy="910281"/>
          </a:xfrm>
          <a:prstGeom prst="rect">
            <a:avLst/>
          </a:prstGeom>
        </p:spPr>
        <p:txBody>
          <a:bodyPr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en-US" sz="2600" b="1" dirty="0">
              <a:solidFill>
                <a:srgbClr val="C00000"/>
              </a:solidFill>
              <a:latin typeface="Bookman Old Style" panose="02050604050505020204" pitchFamily="18" charset="0"/>
            </a:endParaRPr>
          </a:p>
        </p:txBody>
      </p:sp>
      <p:sp>
        <p:nvSpPr>
          <p:cNvPr id="2" name="Rectangle 1"/>
          <p:cNvSpPr/>
          <p:nvPr/>
        </p:nvSpPr>
        <p:spPr>
          <a:xfrm>
            <a:off x="1165979" y="930624"/>
            <a:ext cx="2385589" cy="492443"/>
          </a:xfrm>
          <a:prstGeom prst="rect">
            <a:avLst/>
          </a:prstGeom>
        </p:spPr>
        <p:txBody>
          <a:bodyPr wrap="none">
            <a:spAutoFit/>
          </a:bodyPr>
          <a:lstStyle/>
          <a:p>
            <a:r>
              <a:rPr lang="en-US" sz="2600" b="1" dirty="0">
                <a:solidFill>
                  <a:srgbClr val="C00000"/>
                </a:solidFill>
                <a:latin typeface="Bookman Old Style" panose="02050604050505020204" pitchFamily="18" charset="0"/>
              </a:rPr>
              <a:t>REFERENCE</a:t>
            </a:r>
          </a:p>
        </p:txBody>
      </p:sp>
      <p:sp>
        <p:nvSpPr>
          <p:cNvPr id="3" name="Rectangle 2"/>
          <p:cNvSpPr/>
          <p:nvPr/>
        </p:nvSpPr>
        <p:spPr>
          <a:xfrm>
            <a:off x="1165978" y="1670735"/>
            <a:ext cx="7165221" cy="430887"/>
          </a:xfrm>
          <a:prstGeom prst="rect">
            <a:avLst/>
          </a:prstGeom>
        </p:spPr>
        <p:txBody>
          <a:bodyPr wrap="square">
            <a:spAutoFit/>
          </a:bodyPr>
          <a:lstStyle/>
          <a:p>
            <a:pPr>
              <a:buFont typeface="Wingdings" pitchFamily="2" charset="2"/>
              <a:buChar char="v"/>
            </a:pPr>
            <a:r>
              <a:rPr lang="en-US" sz="2200" dirty="0" smtClean="0">
                <a:latin typeface="Times New Roman" pitchFamily="18" charset="0"/>
                <a:cs typeface="Times New Roman" pitchFamily="18" charset="0"/>
              </a:rPr>
              <a:t>Benjamin Pierce : Genetics: a Conceptual Approach</a:t>
            </a:r>
            <a:endParaRPr lang="en-US" sz="2200" dirty="0">
              <a:latin typeface="Times New Roman" pitchFamily="18" charset="0"/>
              <a:cs typeface="Times New Roman" pitchFamily="18" charset="0"/>
            </a:endParaRPr>
          </a:p>
        </p:txBody>
      </p:sp>
    </p:spTree>
    <p:extLst>
      <p:ext uri="{BB962C8B-B14F-4D97-AF65-F5344CB8AC3E}">
        <p14:creationId xmlns:p14="http://schemas.microsoft.com/office/powerpoint/2010/main" xmlns="" val="148234092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xmlns="" id="{7A72F5BB-01CE-4E1F-B528-9003564E9862}"/>
              </a:ext>
            </a:extLst>
          </p:cNvPr>
          <p:cNvSpPr txBox="1"/>
          <p:nvPr/>
        </p:nvSpPr>
        <p:spPr>
          <a:xfrm>
            <a:off x="151074" y="6380543"/>
            <a:ext cx="6571992" cy="338554"/>
          </a:xfrm>
          <a:prstGeom prst="rect">
            <a:avLst/>
          </a:prstGeom>
          <a:noFill/>
        </p:spPr>
        <p:txBody>
          <a:bodyPr wrap="none" rtlCol="0">
            <a:spAutoFit/>
          </a:bodyPr>
          <a:lstStyle/>
          <a:p>
            <a:r>
              <a:rPr lang="en-US" sz="1600" b="1" i="1" dirty="0" smtClean="0">
                <a:effectLst>
                  <a:outerShdw blurRad="38100" dist="38100" dir="2700000" algn="tl">
                    <a:srgbClr val="000000">
                      <a:alpha val="43137"/>
                    </a:srgbClr>
                  </a:outerShdw>
                </a:effectLst>
                <a:latin typeface="Constantia" panose="02030602050306030303" pitchFamily="18" charset="0"/>
                <a:cs typeface="Times New Roman" panose="02020603050405020304" pitchFamily="18" charset="0"/>
              </a:rPr>
              <a:t>Introduction to Classical Genetics, </a:t>
            </a:r>
            <a:r>
              <a:rPr lang="en-US" sz="1600" b="1" i="1" dirty="0" err="1" smtClean="0">
                <a:effectLst>
                  <a:outerShdw blurRad="38100" dist="38100" dir="2700000" algn="tl">
                    <a:srgbClr val="000000">
                      <a:alpha val="43137"/>
                    </a:srgbClr>
                  </a:outerShdw>
                </a:effectLst>
                <a:latin typeface="Constantia" panose="02030602050306030303" pitchFamily="18" charset="0"/>
                <a:cs typeface="Times New Roman" panose="02020603050405020304" pitchFamily="18" charset="0"/>
              </a:rPr>
              <a:t>Amritha</a:t>
            </a:r>
            <a:r>
              <a:rPr lang="en-US" sz="1600" b="1" i="1" dirty="0" smtClean="0">
                <a:effectLst>
                  <a:outerShdw blurRad="38100" dist="38100" dir="2700000" algn="tl">
                    <a:srgbClr val="000000">
                      <a:alpha val="43137"/>
                    </a:srgbClr>
                  </a:outerShdw>
                </a:effectLst>
                <a:latin typeface="Constantia" panose="02030602050306030303" pitchFamily="18" charset="0"/>
                <a:cs typeface="Times New Roman" panose="02020603050405020304" pitchFamily="18" charset="0"/>
              </a:rPr>
              <a:t> M. S, </a:t>
            </a:r>
            <a:r>
              <a:rPr lang="en-US" sz="1600" b="1" i="1" dirty="0" err="1" smtClean="0">
                <a:effectLst>
                  <a:outerShdw blurRad="38100" dist="38100" dir="2700000" algn="tl">
                    <a:srgbClr val="000000">
                      <a:alpha val="43137"/>
                    </a:srgbClr>
                  </a:outerShdw>
                </a:effectLst>
                <a:latin typeface="Constantia" panose="02030602050306030303" pitchFamily="18" charset="0"/>
                <a:cs typeface="Times New Roman" panose="02020603050405020304" pitchFamily="18" charset="0"/>
              </a:rPr>
              <a:t>St.Mary’s</a:t>
            </a:r>
            <a:r>
              <a:rPr lang="en-US" sz="1600" b="1" i="1" dirty="0" smtClean="0">
                <a:effectLst>
                  <a:outerShdw blurRad="38100" dist="38100" dir="2700000" algn="tl">
                    <a:srgbClr val="000000">
                      <a:alpha val="43137"/>
                    </a:srgbClr>
                  </a:outerShdw>
                </a:effectLst>
                <a:latin typeface="Constantia" panose="02030602050306030303" pitchFamily="18" charset="0"/>
                <a:cs typeface="Times New Roman" panose="02020603050405020304" pitchFamily="18" charset="0"/>
              </a:rPr>
              <a:t> College</a:t>
            </a:r>
            <a:endParaRPr lang="en-IN" sz="1600" b="1" i="1" dirty="0">
              <a:effectLst>
                <a:outerShdw blurRad="38100" dist="38100" dir="2700000" algn="tl">
                  <a:srgbClr val="000000">
                    <a:alpha val="43137"/>
                  </a:srgbClr>
                </a:outerShdw>
              </a:effectLst>
              <a:latin typeface="Constantia" panose="02030602050306030303" pitchFamily="18" charset="0"/>
              <a:cs typeface="Times New Roman" panose="02020603050405020304" pitchFamily="18" charset="0"/>
            </a:endParaRPr>
          </a:p>
        </p:txBody>
      </p:sp>
      <p:pic>
        <p:nvPicPr>
          <p:cNvPr id="5" name="Picture 4" descr="College logo_Updated.png"/>
          <p:cNvPicPr>
            <a:picLocks noChangeAspect="1"/>
          </p:cNvPicPr>
          <p:nvPr/>
        </p:nvPicPr>
        <p:blipFill>
          <a:blip r:embed="rId2" cstate="print"/>
          <a:stretch>
            <a:fillRect/>
          </a:stretch>
        </p:blipFill>
        <p:spPr>
          <a:xfrm>
            <a:off x="8184594" y="0"/>
            <a:ext cx="991088" cy="1115290"/>
          </a:xfrm>
          <a:prstGeom prst="rect">
            <a:avLst/>
          </a:prstGeom>
        </p:spPr>
      </p:pic>
      <p:sp>
        <p:nvSpPr>
          <p:cNvPr id="6" name="Title 1"/>
          <p:cNvSpPr txBox="1">
            <a:spLocks/>
          </p:cNvSpPr>
          <p:nvPr/>
        </p:nvSpPr>
        <p:spPr>
          <a:xfrm>
            <a:off x="-237815" y="583825"/>
            <a:ext cx="7800109" cy="910281"/>
          </a:xfrm>
          <a:prstGeom prst="rect">
            <a:avLst/>
          </a:prstGeom>
        </p:spPr>
        <p:txBody>
          <a:bodyPr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2600" b="1" dirty="0" smtClean="0">
                <a:solidFill>
                  <a:srgbClr val="C00000"/>
                </a:solidFill>
                <a:latin typeface="Bookman Old Style" pitchFamily="18" charset="0"/>
                <a:cs typeface="Times New Roman" pitchFamily="18" charset="0"/>
              </a:rPr>
              <a:t>GENETICS</a:t>
            </a:r>
          </a:p>
        </p:txBody>
      </p:sp>
      <p:sp>
        <p:nvSpPr>
          <p:cNvPr id="2" name="Rectangle 1"/>
          <p:cNvSpPr/>
          <p:nvPr/>
        </p:nvSpPr>
        <p:spPr>
          <a:xfrm>
            <a:off x="266700" y="1993900"/>
            <a:ext cx="4279900" cy="3508653"/>
          </a:xfrm>
          <a:prstGeom prst="rect">
            <a:avLst/>
          </a:prstGeom>
        </p:spPr>
        <p:txBody>
          <a:bodyPr wrap="square">
            <a:spAutoFit/>
          </a:bodyPr>
          <a:lstStyle/>
          <a:p>
            <a:r>
              <a:rPr lang="en-US" sz="2400" dirty="0" smtClean="0"/>
              <a:t>“</a:t>
            </a:r>
            <a:r>
              <a:rPr lang="en-US" sz="2200" b="1" dirty="0" smtClean="0">
                <a:latin typeface="Times New Roman" pitchFamily="18" charset="0"/>
                <a:cs typeface="Times New Roman" pitchFamily="18" charset="0"/>
              </a:rPr>
              <a:t>Study of </a:t>
            </a:r>
            <a:r>
              <a:rPr lang="en-US" sz="2200" b="1" u="sng" dirty="0" smtClean="0">
                <a:latin typeface="Times New Roman" pitchFamily="18" charset="0"/>
                <a:cs typeface="Times New Roman" pitchFamily="18" charset="0"/>
              </a:rPr>
              <a:t>Heredity</a:t>
            </a:r>
            <a:r>
              <a:rPr lang="en-US" sz="2200" b="1" dirty="0" smtClean="0">
                <a:latin typeface="Times New Roman" pitchFamily="18" charset="0"/>
                <a:cs typeface="Times New Roman" pitchFamily="18" charset="0"/>
              </a:rPr>
              <a:t> and </a:t>
            </a:r>
            <a:r>
              <a:rPr lang="en-US" sz="2200" b="1" u="sng" dirty="0" smtClean="0">
                <a:latin typeface="Times New Roman" pitchFamily="18" charset="0"/>
                <a:cs typeface="Times New Roman" pitchFamily="18" charset="0"/>
              </a:rPr>
              <a:t>Variance</a:t>
            </a:r>
          </a:p>
          <a:p>
            <a:endParaRPr lang="en-US" sz="2200" b="1" u="sng" dirty="0" smtClean="0">
              <a:latin typeface="Times New Roman" pitchFamily="18" charset="0"/>
              <a:cs typeface="Times New Roman" pitchFamily="18" charset="0"/>
            </a:endParaRPr>
          </a:p>
          <a:p>
            <a:endParaRPr lang="en-US" sz="2200" b="1" u="sng" dirty="0" smtClean="0">
              <a:latin typeface="Times New Roman" pitchFamily="18" charset="0"/>
              <a:cs typeface="Times New Roman" pitchFamily="18" charset="0"/>
            </a:endParaRPr>
          </a:p>
          <a:p>
            <a:r>
              <a:rPr lang="en-US" sz="2200" b="1" dirty="0" smtClean="0">
                <a:latin typeface="Times New Roman" pitchFamily="18" charset="0"/>
                <a:cs typeface="Times New Roman" pitchFamily="18" charset="0"/>
              </a:rPr>
              <a:t>                                       </a:t>
            </a:r>
            <a:r>
              <a:rPr lang="en-US" sz="2200" b="1" i="1" u="sng" dirty="0" smtClean="0">
                <a:latin typeface="Times New Roman" pitchFamily="18" charset="0"/>
                <a:cs typeface="Times New Roman" pitchFamily="18" charset="0"/>
              </a:rPr>
              <a:t>Classical</a:t>
            </a:r>
            <a:endParaRPr lang="en-US" sz="2200" b="1" u="sng" dirty="0" smtClean="0">
              <a:latin typeface="Times New Roman" pitchFamily="18" charset="0"/>
              <a:cs typeface="Times New Roman" pitchFamily="18" charset="0"/>
            </a:endParaRPr>
          </a:p>
          <a:p>
            <a:endParaRPr lang="en-US" sz="2200" b="1" u="sng" dirty="0" smtClean="0">
              <a:latin typeface="Times New Roman" pitchFamily="18" charset="0"/>
              <a:cs typeface="Times New Roman" pitchFamily="18" charset="0"/>
            </a:endParaRPr>
          </a:p>
          <a:p>
            <a:r>
              <a:rPr lang="en-US" sz="2200" b="1" dirty="0" smtClean="0">
                <a:latin typeface="Times New Roman" pitchFamily="18" charset="0"/>
                <a:cs typeface="Times New Roman" pitchFamily="18" charset="0"/>
              </a:rPr>
              <a:t>       Into 3</a:t>
            </a:r>
            <a:r>
              <a:rPr lang="en-US" sz="2200" b="1" i="1" dirty="0" smtClean="0">
                <a:latin typeface="Times New Roman" pitchFamily="18" charset="0"/>
                <a:cs typeface="Times New Roman" pitchFamily="18" charset="0"/>
              </a:rPr>
              <a:t>                       </a:t>
            </a:r>
            <a:r>
              <a:rPr lang="en-US" sz="2200" b="1" i="1" u="sng" dirty="0" smtClean="0">
                <a:latin typeface="Times New Roman" pitchFamily="18" charset="0"/>
                <a:cs typeface="Times New Roman" pitchFamily="18" charset="0"/>
              </a:rPr>
              <a:t>Molecular</a:t>
            </a:r>
          </a:p>
          <a:p>
            <a:endParaRPr lang="en-US" sz="2200" b="1" i="1" u="sng" dirty="0" smtClean="0">
              <a:latin typeface="Times New Roman" pitchFamily="18" charset="0"/>
              <a:cs typeface="Times New Roman" pitchFamily="18" charset="0"/>
            </a:endParaRPr>
          </a:p>
          <a:p>
            <a:r>
              <a:rPr lang="en-US" sz="2200" b="1" i="1" dirty="0" smtClean="0">
                <a:latin typeface="Times New Roman" pitchFamily="18" charset="0"/>
                <a:cs typeface="Times New Roman" pitchFamily="18" charset="0"/>
              </a:rPr>
              <a:t>                                       </a:t>
            </a:r>
            <a:r>
              <a:rPr lang="en-US" sz="2200" b="1" i="1" u="sng" dirty="0" smtClean="0">
                <a:latin typeface="Times New Roman" pitchFamily="18" charset="0"/>
                <a:cs typeface="Times New Roman" pitchFamily="18" charset="0"/>
              </a:rPr>
              <a:t>Population</a:t>
            </a:r>
          </a:p>
          <a:p>
            <a:endParaRPr lang="en-US" sz="2200" b="1" i="1" u="sng" dirty="0" smtClean="0">
              <a:latin typeface="Times New Roman" pitchFamily="18" charset="0"/>
              <a:cs typeface="Times New Roman" pitchFamily="18" charset="0"/>
            </a:endParaRPr>
          </a:p>
          <a:p>
            <a:endParaRPr lang="en-US" sz="2200" b="1" i="1" u="sng" dirty="0" smtClean="0">
              <a:latin typeface="Times New Roman" pitchFamily="18" charset="0"/>
              <a:cs typeface="Times New Roman" pitchFamily="18" charset="0"/>
            </a:endParaRPr>
          </a:p>
        </p:txBody>
      </p:sp>
      <p:cxnSp>
        <p:nvCxnSpPr>
          <p:cNvPr id="13" name="Straight Connector 12"/>
          <p:cNvCxnSpPr/>
          <p:nvPr/>
        </p:nvCxnSpPr>
        <p:spPr>
          <a:xfrm rot="16200000" flipH="1">
            <a:off x="1689100" y="3975100"/>
            <a:ext cx="1435100" cy="127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2413000" y="3251200"/>
            <a:ext cx="5461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2387600" y="3987800"/>
            <a:ext cx="5461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2413000" y="4686300"/>
            <a:ext cx="546100" cy="1588"/>
          </a:xfrm>
          <a:prstGeom prst="line">
            <a:avLst/>
          </a:prstGeom>
        </p:spPr>
        <p:style>
          <a:lnRef idx="1">
            <a:schemeClr val="accent1"/>
          </a:lnRef>
          <a:fillRef idx="0">
            <a:schemeClr val="accent1"/>
          </a:fillRef>
          <a:effectRef idx="0">
            <a:schemeClr val="accent1"/>
          </a:effectRef>
          <a:fontRef idx="minor">
            <a:schemeClr val="tx1"/>
          </a:fontRef>
        </p:style>
      </p:cxnSp>
      <p:sp>
        <p:nvSpPr>
          <p:cNvPr id="18" name="Rectangle 17"/>
          <p:cNvSpPr/>
          <p:nvPr/>
        </p:nvSpPr>
        <p:spPr>
          <a:xfrm>
            <a:off x="4572000" y="2563336"/>
            <a:ext cx="4381500" cy="2462213"/>
          </a:xfrm>
          <a:prstGeom prst="rect">
            <a:avLst/>
          </a:prstGeom>
        </p:spPr>
        <p:txBody>
          <a:bodyPr wrap="square">
            <a:spAutoFit/>
          </a:bodyPr>
          <a:lstStyle/>
          <a:p>
            <a:pPr>
              <a:buFont typeface="Wingdings" pitchFamily="2" charset="2"/>
              <a:buChar char="v"/>
            </a:pPr>
            <a:r>
              <a:rPr lang="en-US" sz="2200" dirty="0" smtClean="0">
                <a:latin typeface="Times New Roman" pitchFamily="18" charset="0"/>
                <a:cs typeface="Times New Roman" pitchFamily="18" charset="0"/>
              </a:rPr>
              <a:t>Inheritance is the process by which characters are passed on from parent to progeny; it is the basis of HEREDITY</a:t>
            </a:r>
          </a:p>
          <a:p>
            <a:pPr>
              <a:buFont typeface="Wingdings" pitchFamily="2" charset="2"/>
              <a:buChar char="v"/>
            </a:pPr>
            <a:endParaRPr lang="en-US" sz="2200" dirty="0" smtClean="0">
              <a:latin typeface="Times New Roman" pitchFamily="18" charset="0"/>
              <a:cs typeface="Times New Roman" pitchFamily="18" charset="0"/>
            </a:endParaRPr>
          </a:p>
          <a:p>
            <a:pPr>
              <a:buFont typeface="Wingdings" pitchFamily="2" charset="2"/>
              <a:buChar char="v"/>
            </a:pPr>
            <a:r>
              <a:rPr lang="en-US" sz="2200" dirty="0" smtClean="0">
                <a:latin typeface="Times New Roman" pitchFamily="18" charset="0"/>
                <a:cs typeface="Times New Roman" pitchFamily="18" charset="0"/>
              </a:rPr>
              <a:t>Variation is the degree by which progeny differ from </a:t>
            </a:r>
            <a:r>
              <a:rPr lang="en-US" sz="2200" dirty="0" err="1" smtClean="0">
                <a:latin typeface="Times New Roman" pitchFamily="18" charset="0"/>
                <a:cs typeface="Times New Roman" pitchFamily="18" charset="0"/>
              </a:rPr>
              <a:t>theirparents</a:t>
            </a:r>
            <a:r>
              <a:rPr lang="en-US" sz="2200" dirty="0" smtClean="0">
                <a:latin typeface="Times New Roman" pitchFamily="18" charset="0"/>
                <a:cs typeface="Times New Roman" pitchFamily="18" charset="0"/>
              </a:rPr>
              <a:t>.</a:t>
            </a:r>
            <a:endParaRPr lang="en-US" sz="2200" dirty="0">
              <a:latin typeface="Times New Roman" pitchFamily="18" charset="0"/>
              <a:cs typeface="Times New Roman" pitchFamily="18" charset="0"/>
            </a:endParaRPr>
          </a:p>
        </p:txBody>
      </p:sp>
      <p:cxnSp>
        <p:nvCxnSpPr>
          <p:cNvPr id="20" name="Straight Connector 19"/>
          <p:cNvCxnSpPr/>
          <p:nvPr/>
        </p:nvCxnSpPr>
        <p:spPr>
          <a:xfrm rot="16200000" flipH="1">
            <a:off x="2470150" y="3651250"/>
            <a:ext cx="4038600" cy="1270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221638349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xmlns="" id="{7A72F5BB-01CE-4E1F-B528-9003564E9862}"/>
              </a:ext>
            </a:extLst>
          </p:cNvPr>
          <p:cNvSpPr txBox="1"/>
          <p:nvPr/>
        </p:nvSpPr>
        <p:spPr>
          <a:xfrm>
            <a:off x="151074" y="6380543"/>
            <a:ext cx="6571992" cy="338554"/>
          </a:xfrm>
          <a:prstGeom prst="rect">
            <a:avLst/>
          </a:prstGeom>
          <a:noFill/>
        </p:spPr>
        <p:txBody>
          <a:bodyPr wrap="none" rtlCol="0">
            <a:spAutoFit/>
          </a:bodyPr>
          <a:lstStyle/>
          <a:p>
            <a:r>
              <a:rPr lang="en-US" sz="1600" b="1" i="1" dirty="0" smtClean="0">
                <a:effectLst>
                  <a:outerShdw blurRad="38100" dist="38100" dir="2700000" algn="tl">
                    <a:srgbClr val="000000">
                      <a:alpha val="43137"/>
                    </a:srgbClr>
                  </a:outerShdw>
                </a:effectLst>
                <a:latin typeface="Constantia" panose="02030602050306030303" pitchFamily="18" charset="0"/>
                <a:cs typeface="Times New Roman" panose="02020603050405020304" pitchFamily="18" charset="0"/>
              </a:rPr>
              <a:t>Introduction to Classical Genetics, </a:t>
            </a:r>
            <a:r>
              <a:rPr lang="en-US" sz="1600" b="1" i="1" dirty="0" err="1" smtClean="0">
                <a:effectLst>
                  <a:outerShdw blurRad="38100" dist="38100" dir="2700000" algn="tl">
                    <a:srgbClr val="000000">
                      <a:alpha val="43137"/>
                    </a:srgbClr>
                  </a:outerShdw>
                </a:effectLst>
                <a:latin typeface="Constantia" panose="02030602050306030303" pitchFamily="18" charset="0"/>
                <a:cs typeface="Times New Roman" panose="02020603050405020304" pitchFamily="18" charset="0"/>
              </a:rPr>
              <a:t>Amritha</a:t>
            </a:r>
            <a:r>
              <a:rPr lang="en-US" sz="1600" b="1" i="1" dirty="0" smtClean="0">
                <a:effectLst>
                  <a:outerShdw blurRad="38100" dist="38100" dir="2700000" algn="tl">
                    <a:srgbClr val="000000">
                      <a:alpha val="43137"/>
                    </a:srgbClr>
                  </a:outerShdw>
                </a:effectLst>
                <a:latin typeface="Constantia" panose="02030602050306030303" pitchFamily="18" charset="0"/>
                <a:cs typeface="Times New Roman" panose="02020603050405020304" pitchFamily="18" charset="0"/>
              </a:rPr>
              <a:t> M. S, </a:t>
            </a:r>
            <a:r>
              <a:rPr lang="en-US" sz="1600" b="1" i="1" dirty="0" err="1" smtClean="0">
                <a:effectLst>
                  <a:outerShdw blurRad="38100" dist="38100" dir="2700000" algn="tl">
                    <a:srgbClr val="000000">
                      <a:alpha val="43137"/>
                    </a:srgbClr>
                  </a:outerShdw>
                </a:effectLst>
                <a:latin typeface="Constantia" panose="02030602050306030303" pitchFamily="18" charset="0"/>
                <a:cs typeface="Times New Roman" panose="02020603050405020304" pitchFamily="18" charset="0"/>
              </a:rPr>
              <a:t>St.Mary’s</a:t>
            </a:r>
            <a:r>
              <a:rPr lang="en-US" sz="1600" b="1" i="1" dirty="0" smtClean="0">
                <a:effectLst>
                  <a:outerShdw blurRad="38100" dist="38100" dir="2700000" algn="tl">
                    <a:srgbClr val="000000">
                      <a:alpha val="43137"/>
                    </a:srgbClr>
                  </a:outerShdw>
                </a:effectLst>
                <a:latin typeface="Constantia" panose="02030602050306030303" pitchFamily="18" charset="0"/>
                <a:cs typeface="Times New Roman" panose="02020603050405020304" pitchFamily="18" charset="0"/>
              </a:rPr>
              <a:t> College</a:t>
            </a:r>
            <a:endParaRPr lang="en-IN" sz="1600" b="1" i="1" dirty="0">
              <a:effectLst>
                <a:outerShdw blurRad="38100" dist="38100" dir="2700000" algn="tl">
                  <a:srgbClr val="000000">
                    <a:alpha val="43137"/>
                  </a:srgbClr>
                </a:outerShdw>
              </a:effectLst>
              <a:latin typeface="Constantia" panose="02030602050306030303" pitchFamily="18" charset="0"/>
              <a:cs typeface="Times New Roman" panose="02020603050405020304" pitchFamily="18" charset="0"/>
            </a:endParaRPr>
          </a:p>
        </p:txBody>
      </p:sp>
      <p:pic>
        <p:nvPicPr>
          <p:cNvPr id="5" name="Picture 4" descr="College logo_Updated.png"/>
          <p:cNvPicPr>
            <a:picLocks noChangeAspect="1"/>
          </p:cNvPicPr>
          <p:nvPr/>
        </p:nvPicPr>
        <p:blipFill>
          <a:blip r:embed="rId2" cstate="print"/>
          <a:stretch>
            <a:fillRect/>
          </a:stretch>
        </p:blipFill>
        <p:spPr>
          <a:xfrm>
            <a:off x="8184594" y="0"/>
            <a:ext cx="991088" cy="1115290"/>
          </a:xfrm>
          <a:prstGeom prst="rect">
            <a:avLst/>
          </a:prstGeom>
        </p:spPr>
      </p:pic>
      <p:sp>
        <p:nvSpPr>
          <p:cNvPr id="2" name="Rectangle 1"/>
          <p:cNvSpPr/>
          <p:nvPr/>
        </p:nvSpPr>
        <p:spPr>
          <a:xfrm>
            <a:off x="482600" y="901700"/>
            <a:ext cx="7569200" cy="5170646"/>
          </a:xfrm>
          <a:prstGeom prst="rect">
            <a:avLst/>
          </a:prstGeom>
        </p:spPr>
        <p:txBody>
          <a:bodyPr wrap="square">
            <a:spAutoFit/>
          </a:bodyPr>
          <a:lstStyle/>
          <a:p>
            <a:r>
              <a:rPr lang="en-US" sz="2200" b="1" dirty="0" smtClean="0">
                <a:solidFill>
                  <a:srgbClr val="C00000"/>
                </a:solidFill>
                <a:latin typeface="Times New Roman" pitchFamily="18" charset="0"/>
                <a:cs typeface="Times New Roman" pitchFamily="18" charset="0"/>
              </a:rPr>
              <a:t>Classical Genetics :</a:t>
            </a:r>
          </a:p>
          <a:p>
            <a:r>
              <a:rPr lang="en-US" sz="2200" b="1" dirty="0" smtClean="0">
                <a:latin typeface="Times New Roman" pitchFamily="18" charset="0"/>
                <a:cs typeface="Times New Roman" pitchFamily="18" charset="0"/>
              </a:rPr>
              <a:t>               It deals with organisms genotype &amp; how it get               </a:t>
            </a:r>
          </a:p>
          <a:p>
            <a:r>
              <a:rPr lang="en-US" sz="2200" b="1" dirty="0" smtClean="0">
                <a:latin typeface="Times New Roman" pitchFamily="18" charset="0"/>
                <a:cs typeface="Times New Roman" pitchFamily="18" charset="0"/>
              </a:rPr>
              <a:t>               transmitted.</a:t>
            </a:r>
          </a:p>
          <a:p>
            <a:endParaRPr lang="en-US" sz="2200" b="1" dirty="0" smtClean="0">
              <a:latin typeface="Times New Roman" pitchFamily="18" charset="0"/>
              <a:cs typeface="Times New Roman" pitchFamily="18" charset="0"/>
            </a:endParaRPr>
          </a:p>
          <a:p>
            <a:r>
              <a:rPr lang="en-US" sz="2200" b="1" dirty="0" smtClean="0">
                <a:solidFill>
                  <a:srgbClr val="C00000"/>
                </a:solidFill>
                <a:latin typeface="Times New Roman" pitchFamily="18" charset="0"/>
                <a:cs typeface="Times New Roman" pitchFamily="18" charset="0"/>
              </a:rPr>
              <a:t>Molecular genetics</a:t>
            </a:r>
            <a:r>
              <a:rPr lang="en-US" sz="2200" dirty="0" smtClean="0">
                <a:solidFill>
                  <a:srgbClr val="C00000"/>
                </a:solidFill>
                <a:latin typeface="Times New Roman" pitchFamily="18" charset="0"/>
                <a:cs typeface="Times New Roman" pitchFamily="18" charset="0"/>
              </a:rPr>
              <a:t> </a:t>
            </a:r>
            <a:r>
              <a:rPr lang="en-US" sz="2200" b="1" dirty="0" smtClean="0">
                <a:solidFill>
                  <a:srgbClr val="C00000"/>
                </a:solidFill>
                <a:latin typeface="Times New Roman" pitchFamily="18" charset="0"/>
                <a:cs typeface="Times New Roman" pitchFamily="18" charset="0"/>
              </a:rPr>
              <a:t>:</a:t>
            </a:r>
          </a:p>
          <a:p>
            <a:r>
              <a:rPr lang="en-US" sz="2200" b="1" dirty="0" smtClean="0">
                <a:latin typeface="Times New Roman" pitchFamily="18" charset="0"/>
                <a:cs typeface="Times New Roman" pitchFamily="18" charset="0"/>
              </a:rPr>
              <a:t>              Is the field of biology that studies the structure and </a:t>
            </a:r>
          </a:p>
          <a:p>
            <a:r>
              <a:rPr lang="en-US" sz="2200" b="1" dirty="0" smtClean="0">
                <a:latin typeface="Times New Roman" pitchFamily="18" charset="0"/>
                <a:cs typeface="Times New Roman" pitchFamily="18" charset="0"/>
              </a:rPr>
              <a:t>              function of genes at a molecular level </a:t>
            </a:r>
          </a:p>
          <a:p>
            <a:endParaRPr lang="en-US" sz="2200" b="1" dirty="0" smtClean="0">
              <a:latin typeface="Times New Roman" pitchFamily="18" charset="0"/>
              <a:cs typeface="Times New Roman" pitchFamily="18" charset="0"/>
            </a:endParaRPr>
          </a:p>
          <a:p>
            <a:r>
              <a:rPr lang="en-US" sz="2200" b="1" dirty="0" smtClean="0">
                <a:solidFill>
                  <a:srgbClr val="C00000"/>
                </a:solidFill>
                <a:latin typeface="Times New Roman" pitchFamily="18" charset="0"/>
                <a:cs typeface="Times New Roman" pitchFamily="18" charset="0"/>
              </a:rPr>
              <a:t>Population genetics : </a:t>
            </a:r>
          </a:p>
          <a:p>
            <a:r>
              <a:rPr lang="en-US" sz="2200" b="1" dirty="0" smtClean="0">
                <a:latin typeface="Times New Roman" pitchFamily="18" charset="0"/>
                <a:cs typeface="Times New Roman" pitchFamily="18" charset="0"/>
              </a:rPr>
              <a:t>             Is the study of genetic variation within populations, </a:t>
            </a:r>
          </a:p>
          <a:p>
            <a:r>
              <a:rPr lang="en-US" sz="2200" b="1" dirty="0" smtClean="0">
                <a:latin typeface="Times New Roman" pitchFamily="18" charset="0"/>
                <a:cs typeface="Times New Roman" pitchFamily="18" charset="0"/>
              </a:rPr>
              <a:t>             and involves the examination and </a:t>
            </a:r>
            <a:r>
              <a:rPr lang="en-US" sz="2200" b="1" dirty="0" err="1" smtClean="0">
                <a:latin typeface="Times New Roman" pitchFamily="18" charset="0"/>
                <a:cs typeface="Times New Roman" pitchFamily="18" charset="0"/>
              </a:rPr>
              <a:t>modelling</a:t>
            </a:r>
            <a:r>
              <a:rPr lang="en-US" sz="2200" b="1" dirty="0" smtClean="0">
                <a:latin typeface="Times New Roman" pitchFamily="18" charset="0"/>
                <a:cs typeface="Times New Roman" pitchFamily="18" charset="0"/>
              </a:rPr>
              <a:t> of </a:t>
            </a:r>
          </a:p>
          <a:p>
            <a:r>
              <a:rPr lang="en-US" sz="2200" b="1" dirty="0" smtClean="0">
                <a:latin typeface="Times New Roman" pitchFamily="18" charset="0"/>
                <a:cs typeface="Times New Roman" pitchFamily="18" charset="0"/>
              </a:rPr>
              <a:t>             changes in the frequencies of genes and alleles in    </a:t>
            </a:r>
          </a:p>
          <a:p>
            <a:r>
              <a:rPr lang="en-US" sz="2200" b="1" dirty="0" smtClean="0">
                <a:latin typeface="Times New Roman" pitchFamily="18" charset="0"/>
                <a:cs typeface="Times New Roman" pitchFamily="18" charset="0"/>
              </a:rPr>
              <a:t>             populations over space and time.</a:t>
            </a:r>
          </a:p>
          <a:p>
            <a:endParaRPr lang="en-US" sz="2200" b="1" dirty="0" smtClean="0">
              <a:latin typeface="Times New Roman" pitchFamily="18" charset="0"/>
              <a:cs typeface="Times New Roman" pitchFamily="18" charset="0"/>
            </a:endParaRPr>
          </a:p>
          <a:p>
            <a:endParaRPr lang="en-US" sz="2200" b="1" dirty="0">
              <a:latin typeface="Times New Roman" pitchFamily="18" charset="0"/>
              <a:cs typeface="Times New Roman" pitchFamily="18" charset="0"/>
            </a:endParaRPr>
          </a:p>
        </p:txBody>
      </p:sp>
    </p:spTree>
    <p:extLst>
      <p:ext uri="{BB962C8B-B14F-4D97-AF65-F5344CB8AC3E}">
        <p14:creationId xmlns:p14="http://schemas.microsoft.com/office/powerpoint/2010/main" xmlns="" val="421396529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xmlns="" id="{7A72F5BB-01CE-4E1F-B528-9003564E9862}"/>
              </a:ext>
            </a:extLst>
          </p:cNvPr>
          <p:cNvSpPr txBox="1"/>
          <p:nvPr/>
        </p:nvSpPr>
        <p:spPr>
          <a:xfrm>
            <a:off x="443174" y="6354346"/>
            <a:ext cx="6571992" cy="338554"/>
          </a:xfrm>
          <a:prstGeom prst="rect">
            <a:avLst/>
          </a:prstGeom>
          <a:noFill/>
        </p:spPr>
        <p:txBody>
          <a:bodyPr wrap="none" rtlCol="0">
            <a:spAutoFit/>
          </a:bodyPr>
          <a:lstStyle/>
          <a:p>
            <a:r>
              <a:rPr lang="en-US" sz="1600" b="1" i="1" dirty="0" smtClean="0">
                <a:effectLst>
                  <a:outerShdw blurRad="38100" dist="38100" dir="2700000" algn="tl">
                    <a:srgbClr val="000000">
                      <a:alpha val="43137"/>
                    </a:srgbClr>
                  </a:outerShdw>
                </a:effectLst>
                <a:latin typeface="Constantia" panose="02030602050306030303" pitchFamily="18" charset="0"/>
                <a:cs typeface="Times New Roman" panose="02020603050405020304" pitchFamily="18" charset="0"/>
              </a:rPr>
              <a:t>Introduction to Classical Genetics, </a:t>
            </a:r>
            <a:r>
              <a:rPr lang="en-US" sz="1600" b="1" i="1" dirty="0" err="1" smtClean="0">
                <a:effectLst>
                  <a:outerShdw blurRad="38100" dist="38100" dir="2700000" algn="tl">
                    <a:srgbClr val="000000">
                      <a:alpha val="43137"/>
                    </a:srgbClr>
                  </a:outerShdw>
                </a:effectLst>
                <a:latin typeface="Constantia" panose="02030602050306030303" pitchFamily="18" charset="0"/>
                <a:cs typeface="Times New Roman" panose="02020603050405020304" pitchFamily="18" charset="0"/>
              </a:rPr>
              <a:t>Amritha</a:t>
            </a:r>
            <a:r>
              <a:rPr lang="en-US" sz="1600" b="1" i="1" dirty="0" smtClean="0">
                <a:effectLst>
                  <a:outerShdw blurRad="38100" dist="38100" dir="2700000" algn="tl">
                    <a:srgbClr val="000000">
                      <a:alpha val="43137"/>
                    </a:srgbClr>
                  </a:outerShdw>
                </a:effectLst>
                <a:latin typeface="Constantia" panose="02030602050306030303" pitchFamily="18" charset="0"/>
                <a:cs typeface="Times New Roman" panose="02020603050405020304" pitchFamily="18" charset="0"/>
              </a:rPr>
              <a:t> M. S, </a:t>
            </a:r>
            <a:r>
              <a:rPr lang="en-US" sz="1600" b="1" i="1" dirty="0" err="1" smtClean="0">
                <a:effectLst>
                  <a:outerShdw blurRad="38100" dist="38100" dir="2700000" algn="tl">
                    <a:srgbClr val="000000">
                      <a:alpha val="43137"/>
                    </a:srgbClr>
                  </a:outerShdw>
                </a:effectLst>
                <a:latin typeface="Constantia" panose="02030602050306030303" pitchFamily="18" charset="0"/>
                <a:cs typeface="Times New Roman" panose="02020603050405020304" pitchFamily="18" charset="0"/>
              </a:rPr>
              <a:t>St.Mary’s</a:t>
            </a:r>
            <a:r>
              <a:rPr lang="en-US" sz="1600" b="1" i="1" dirty="0" smtClean="0">
                <a:effectLst>
                  <a:outerShdw blurRad="38100" dist="38100" dir="2700000" algn="tl">
                    <a:srgbClr val="000000">
                      <a:alpha val="43137"/>
                    </a:srgbClr>
                  </a:outerShdw>
                </a:effectLst>
                <a:latin typeface="Constantia" panose="02030602050306030303" pitchFamily="18" charset="0"/>
                <a:cs typeface="Times New Roman" panose="02020603050405020304" pitchFamily="18" charset="0"/>
              </a:rPr>
              <a:t> College</a:t>
            </a:r>
            <a:endParaRPr lang="en-IN" sz="1600" b="1" i="1" dirty="0">
              <a:effectLst>
                <a:outerShdw blurRad="38100" dist="38100" dir="2700000" algn="tl">
                  <a:srgbClr val="000000">
                    <a:alpha val="43137"/>
                  </a:srgbClr>
                </a:outerShdw>
              </a:effectLst>
              <a:latin typeface="Constantia" panose="02030602050306030303" pitchFamily="18" charset="0"/>
              <a:cs typeface="Times New Roman" panose="02020603050405020304" pitchFamily="18" charset="0"/>
            </a:endParaRPr>
          </a:p>
        </p:txBody>
      </p:sp>
      <p:pic>
        <p:nvPicPr>
          <p:cNvPr id="5" name="Picture 4" descr="College logo_Updated.png"/>
          <p:cNvPicPr>
            <a:picLocks noChangeAspect="1"/>
          </p:cNvPicPr>
          <p:nvPr/>
        </p:nvPicPr>
        <p:blipFill>
          <a:blip r:embed="rId2" cstate="print"/>
          <a:stretch>
            <a:fillRect/>
          </a:stretch>
        </p:blipFill>
        <p:spPr>
          <a:xfrm>
            <a:off x="8184594" y="0"/>
            <a:ext cx="991088" cy="1115290"/>
          </a:xfrm>
          <a:prstGeom prst="rect">
            <a:avLst/>
          </a:prstGeom>
        </p:spPr>
      </p:pic>
      <p:sp>
        <p:nvSpPr>
          <p:cNvPr id="3" name="Rectangle 2"/>
          <p:cNvSpPr/>
          <p:nvPr/>
        </p:nvSpPr>
        <p:spPr>
          <a:xfrm>
            <a:off x="368300" y="342900"/>
            <a:ext cx="8494776" cy="6032421"/>
          </a:xfrm>
          <a:prstGeom prst="rect">
            <a:avLst/>
          </a:prstGeom>
        </p:spPr>
        <p:txBody>
          <a:bodyPr wrap="square">
            <a:spAutoFit/>
          </a:bodyPr>
          <a:lstStyle/>
          <a:p>
            <a:r>
              <a:rPr lang="en-US" sz="2400" b="1" dirty="0" smtClean="0">
                <a:solidFill>
                  <a:srgbClr val="C00000"/>
                </a:solidFill>
                <a:latin typeface="Times New Roman" pitchFamily="18" charset="0"/>
                <a:cs typeface="Times New Roman" pitchFamily="18" charset="0"/>
              </a:rPr>
              <a:t>Gene :  </a:t>
            </a:r>
          </a:p>
          <a:p>
            <a:r>
              <a:rPr lang="en-US" sz="2400" dirty="0" smtClean="0"/>
              <a:t>          </a:t>
            </a:r>
            <a:r>
              <a:rPr lang="en-US" sz="2200" dirty="0" smtClean="0">
                <a:latin typeface="Times New Roman" pitchFamily="18" charset="0"/>
                <a:cs typeface="Times New Roman" pitchFamily="18" charset="0"/>
              </a:rPr>
              <a:t>Fundamental Unit of Heredity </a:t>
            </a:r>
          </a:p>
          <a:p>
            <a:endParaRPr lang="en-US" sz="2400" dirty="0" smtClean="0"/>
          </a:p>
          <a:p>
            <a:r>
              <a:rPr lang="en-US" sz="2400" b="1" dirty="0" smtClean="0">
                <a:solidFill>
                  <a:srgbClr val="C00000"/>
                </a:solidFill>
                <a:latin typeface="Times New Roman" pitchFamily="18" charset="0"/>
                <a:cs typeface="Times New Roman" pitchFamily="18" charset="0"/>
              </a:rPr>
              <a:t>Alleles : </a:t>
            </a:r>
          </a:p>
          <a:p>
            <a:r>
              <a:rPr lang="en-US" sz="2400" dirty="0" smtClean="0">
                <a:latin typeface="Times New Roman" pitchFamily="18" charset="0"/>
                <a:cs typeface="Times New Roman" pitchFamily="18" charset="0"/>
              </a:rPr>
              <a:t>          </a:t>
            </a:r>
            <a:r>
              <a:rPr lang="en-US" sz="2200" dirty="0" smtClean="0">
                <a:latin typeface="Times New Roman" pitchFamily="18" charset="0"/>
                <a:cs typeface="Times New Roman" pitchFamily="18" charset="0"/>
              </a:rPr>
              <a:t>Different forms of a Gene</a:t>
            </a:r>
          </a:p>
          <a:p>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Eg</a:t>
            </a:r>
            <a:r>
              <a:rPr lang="en-US" sz="2200" dirty="0" smtClean="0">
                <a:latin typeface="Times New Roman" pitchFamily="18" charset="0"/>
                <a:cs typeface="Times New Roman" pitchFamily="18" charset="0"/>
              </a:rPr>
              <a:t>: Height</a:t>
            </a:r>
          </a:p>
          <a:p>
            <a:r>
              <a:rPr lang="en-US" sz="2200" dirty="0" smtClean="0">
                <a:latin typeface="Times New Roman" pitchFamily="18" charset="0"/>
                <a:cs typeface="Times New Roman" pitchFamily="18" charset="0"/>
              </a:rPr>
              <a:t>                     Coded By Tall &amp; Dwarf </a:t>
            </a:r>
          </a:p>
          <a:p>
            <a:r>
              <a:rPr lang="en-US" sz="2200" dirty="0" smtClean="0">
                <a:latin typeface="Times New Roman" pitchFamily="18" charset="0"/>
                <a:cs typeface="Times New Roman" pitchFamily="18" charset="0"/>
              </a:rPr>
              <a:t>                          Represented By </a:t>
            </a:r>
            <a:r>
              <a:rPr lang="en-US" sz="2200" b="1" dirty="0" smtClean="0">
                <a:solidFill>
                  <a:schemeClr val="accent3"/>
                </a:solidFill>
                <a:latin typeface="Times New Roman" pitchFamily="18" charset="0"/>
                <a:cs typeface="Times New Roman" pitchFamily="18" charset="0"/>
              </a:rPr>
              <a:t>T </a:t>
            </a:r>
            <a:r>
              <a:rPr lang="en-US" sz="2200" dirty="0" smtClean="0">
                <a:latin typeface="Times New Roman" pitchFamily="18" charset="0"/>
                <a:cs typeface="Times New Roman" pitchFamily="18" charset="0"/>
              </a:rPr>
              <a:t>&amp; </a:t>
            </a:r>
            <a:r>
              <a:rPr lang="en-US" sz="2200" b="1" dirty="0" smtClean="0">
                <a:solidFill>
                  <a:schemeClr val="accent1"/>
                </a:solidFill>
                <a:latin typeface="Times New Roman" pitchFamily="18" charset="0"/>
                <a:cs typeface="Times New Roman" pitchFamily="18" charset="0"/>
              </a:rPr>
              <a:t>t</a:t>
            </a:r>
          </a:p>
          <a:p>
            <a:endParaRPr lang="en-US" sz="2200" b="1" dirty="0" smtClean="0">
              <a:solidFill>
                <a:schemeClr val="accent1"/>
              </a:solidFill>
              <a:latin typeface="Times New Roman" pitchFamily="18" charset="0"/>
              <a:cs typeface="Times New Roman" pitchFamily="18" charset="0"/>
            </a:endParaRPr>
          </a:p>
          <a:p>
            <a:pPr algn="ctr"/>
            <a:r>
              <a:rPr lang="en-US" sz="2200" dirty="0" smtClean="0">
                <a:latin typeface="Times New Roman" pitchFamily="18" charset="0"/>
                <a:cs typeface="Times New Roman" pitchFamily="18" charset="0"/>
              </a:rPr>
              <a:t>           Normally obtained from parents</a:t>
            </a:r>
          </a:p>
          <a:p>
            <a:pPr algn="ctr"/>
            <a:r>
              <a:rPr lang="en-US" sz="2200" dirty="0" smtClean="0">
                <a:latin typeface="Times New Roman" pitchFamily="18" charset="0"/>
                <a:cs typeface="Times New Roman" pitchFamily="18" charset="0"/>
              </a:rPr>
              <a:t>Maternal &amp; Paternal</a:t>
            </a:r>
          </a:p>
          <a:p>
            <a:pPr algn="ctr"/>
            <a:endParaRPr lang="en-US" sz="2200" dirty="0" smtClean="0">
              <a:solidFill>
                <a:schemeClr val="accent1"/>
              </a:solidFill>
              <a:latin typeface="Times New Roman" pitchFamily="18" charset="0"/>
              <a:cs typeface="Times New Roman" pitchFamily="18" charset="0"/>
            </a:endParaRPr>
          </a:p>
          <a:p>
            <a:r>
              <a:rPr lang="en-US" sz="2400" b="1" dirty="0" smtClean="0">
                <a:solidFill>
                  <a:srgbClr val="C00000"/>
                </a:solidFill>
                <a:latin typeface="Times New Roman" pitchFamily="18" charset="0"/>
                <a:cs typeface="Times New Roman" pitchFamily="18" charset="0"/>
              </a:rPr>
              <a:t>Multiple Alleles: </a:t>
            </a:r>
          </a:p>
          <a:p>
            <a:r>
              <a:rPr lang="en-US" sz="2200" dirty="0" smtClean="0">
                <a:solidFill>
                  <a:schemeClr val="accent1"/>
                </a:solidFill>
                <a:latin typeface="Times New Roman" pitchFamily="18" charset="0"/>
                <a:cs typeface="Times New Roman" pitchFamily="18" charset="0"/>
              </a:rPr>
              <a:t>            </a:t>
            </a:r>
            <a:r>
              <a:rPr lang="en-US" sz="2200" dirty="0" smtClean="0">
                <a:latin typeface="Times New Roman" pitchFamily="18" charset="0"/>
                <a:cs typeface="Times New Roman" pitchFamily="18" charset="0"/>
              </a:rPr>
              <a:t>Genes coded by More than 2 alleles</a:t>
            </a:r>
          </a:p>
          <a:p>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Eg</a:t>
            </a:r>
            <a:r>
              <a:rPr lang="en-US" sz="2200" dirty="0" smtClean="0">
                <a:latin typeface="Times New Roman" pitchFamily="18" charset="0"/>
                <a:cs typeface="Times New Roman" pitchFamily="18" charset="0"/>
              </a:rPr>
              <a:t>: Blood Grouping</a:t>
            </a:r>
          </a:p>
          <a:p>
            <a:r>
              <a:rPr lang="en-US" sz="2200" dirty="0" smtClean="0">
                <a:latin typeface="Times New Roman" pitchFamily="18" charset="0"/>
                <a:cs typeface="Times New Roman" pitchFamily="18" charset="0"/>
              </a:rPr>
              <a:t>                         4  Blood Groups A, B, AB, O</a:t>
            </a:r>
          </a:p>
          <a:p>
            <a:r>
              <a:rPr lang="en-US" sz="2200" b="1" dirty="0" smtClean="0">
                <a:solidFill>
                  <a:schemeClr val="accent4"/>
                </a:solidFill>
                <a:latin typeface="Times New Roman" pitchFamily="18" charset="0"/>
                <a:cs typeface="Times New Roman" pitchFamily="18" charset="0"/>
              </a:rPr>
              <a:t>                                       </a:t>
            </a:r>
            <a:r>
              <a:rPr lang="en-US" sz="2200" b="1" dirty="0" err="1" smtClean="0">
                <a:solidFill>
                  <a:schemeClr val="accent4"/>
                </a:solidFill>
                <a:latin typeface="Times New Roman" pitchFamily="18" charset="0"/>
                <a:cs typeface="Times New Roman" pitchFamily="18" charset="0"/>
              </a:rPr>
              <a:t>i</a:t>
            </a:r>
            <a:r>
              <a:rPr lang="en-US" sz="2200" b="1" dirty="0" smtClean="0">
                <a:solidFill>
                  <a:schemeClr val="accent4"/>
                </a:solidFill>
                <a:latin typeface="Times New Roman" pitchFamily="18" charset="0"/>
                <a:cs typeface="Times New Roman" pitchFamily="18" charset="0"/>
              </a:rPr>
              <a:t>  </a:t>
            </a:r>
            <a:r>
              <a:rPr lang="en-US" sz="2400" b="1" dirty="0" smtClean="0">
                <a:solidFill>
                  <a:schemeClr val="accent5"/>
                </a:solidFill>
                <a:latin typeface="Times New Roman" pitchFamily="18" charset="0"/>
                <a:cs typeface="Times New Roman" pitchFamily="18" charset="0"/>
              </a:rPr>
              <a:t>I</a:t>
            </a:r>
            <a:r>
              <a:rPr lang="en-US" sz="2400" b="1" baseline="30000" dirty="0" smtClean="0">
                <a:solidFill>
                  <a:schemeClr val="accent5"/>
                </a:solidFill>
                <a:latin typeface="Times New Roman" pitchFamily="18" charset="0"/>
                <a:cs typeface="Times New Roman" pitchFamily="18" charset="0"/>
              </a:rPr>
              <a:t>A</a:t>
            </a:r>
            <a:r>
              <a:rPr lang="en-US" sz="2400" b="1" baseline="30000" dirty="0" smtClean="0">
                <a:latin typeface="Times New Roman" pitchFamily="18" charset="0"/>
                <a:cs typeface="Times New Roman" pitchFamily="18" charset="0"/>
              </a:rPr>
              <a:t>  </a:t>
            </a:r>
            <a:r>
              <a:rPr lang="en-US" sz="2400" b="1" dirty="0" smtClean="0">
                <a:solidFill>
                  <a:schemeClr val="accent6"/>
                </a:solidFill>
                <a:latin typeface="Times New Roman" pitchFamily="18" charset="0"/>
                <a:cs typeface="Times New Roman" pitchFamily="18" charset="0"/>
              </a:rPr>
              <a:t>I</a:t>
            </a:r>
            <a:r>
              <a:rPr lang="en-US" sz="2400" b="1" baseline="30000" dirty="0" smtClean="0">
                <a:solidFill>
                  <a:schemeClr val="accent6"/>
                </a:solidFill>
                <a:latin typeface="Times New Roman" pitchFamily="18" charset="0"/>
                <a:cs typeface="Times New Roman" pitchFamily="18" charset="0"/>
              </a:rPr>
              <a:t>B</a:t>
            </a:r>
            <a:endParaRPr lang="en-US" sz="2400" b="1" dirty="0">
              <a:solidFill>
                <a:schemeClr val="accent6"/>
              </a:solidFill>
              <a:latin typeface="Times New Roman" pitchFamily="18" charset="0"/>
              <a:cs typeface="Times New Roman" pitchFamily="18" charset="0"/>
            </a:endParaRPr>
          </a:p>
        </p:txBody>
      </p:sp>
    </p:spTree>
    <p:extLst>
      <p:ext uri="{BB962C8B-B14F-4D97-AF65-F5344CB8AC3E}">
        <p14:creationId xmlns:p14="http://schemas.microsoft.com/office/powerpoint/2010/main" xmlns="" val="257503154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xmlns="" id="{7A72F5BB-01CE-4E1F-B528-9003564E9862}"/>
              </a:ext>
            </a:extLst>
          </p:cNvPr>
          <p:cNvSpPr txBox="1"/>
          <p:nvPr/>
        </p:nvSpPr>
        <p:spPr>
          <a:xfrm>
            <a:off x="151074" y="6380543"/>
            <a:ext cx="6571992" cy="338554"/>
          </a:xfrm>
          <a:prstGeom prst="rect">
            <a:avLst/>
          </a:prstGeom>
          <a:noFill/>
        </p:spPr>
        <p:txBody>
          <a:bodyPr wrap="none" rtlCol="0">
            <a:spAutoFit/>
          </a:bodyPr>
          <a:lstStyle/>
          <a:p>
            <a:r>
              <a:rPr lang="en-US" sz="1600" b="1" i="1" dirty="0" smtClean="0">
                <a:effectLst>
                  <a:outerShdw blurRad="38100" dist="38100" dir="2700000" algn="tl">
                    <a:srgbClr val="000000">
                      <a:alpha val="43137"/>
                    </a:srgbClr>
                  </a:outerShdw>
                </a:effectLst>
                <a:latin typeface="Constantia" panose="02030602050306030303" pitchFamily="18" charset="0"/>
                <a:cs typeface="Times New Roman" panose="02020603050405020304" pitchFamily="18" charset="0"/>
              </a:rPr>
              <a:t>Introduction to Classical Genetics, </a:t>
            </a:r>
            <a:r>
              <a:rPr lang="en-US" sz="1600" b="1" i="1" dirty="0" err="1" smtClean="0">
                <a:effectLst>
                  <a:outerShdw blurRad="38100" dist="38100" dir="2700000" algn="tl">
                    <a:srgbClr val="000000">
                      <a:alpha val="43137"/>
                    </a:srgbClr>
                  </a:outerShdw>
                </a:effectLst>
                <a:latin typeface="Constantia" panose="02030602050306030303" pitchFamily="18" charset="0"/>
                <a:cs typeface="Times New Roman" panose="02020603050405020304" pitchFamily="18" charset="0"/>
              </a:rPr>
              <a:t>Amritha</a:t>
            </a:r>
            <a:r>
              <a:rPr lang="en-US" sz="1600" b="1" i="1" dirty="0" smtClean="0">
                <a:effectLst>
                  <a:outerShdw blurRad="38100" dist="38100" dir="2700000" algn="tl">
                    <a:srgbClr val="000000">
                      <a:alpha val="43137"/>
                    </a:srgbClr>
                  </a:outerShdw>
                </a:effectLst>
                <a:latin typeface="Constantia" panose="02030602050306030303" pitchFamily="18" charset="0"/>
                <a:cs typeface="Times New Roman" panose="02020603050405020304" pitchFamily="18" charset="0"/>
              </a:rPr>
              <a:t> M. S, </a:t>
            </a:r>
            <a:r>
              <a:rPr lang="en-US" sz="1600" b="1" i="1" dirty="0" err="1" smtClean="0">
                <a:effectLst>
                  <a:outerShdw blurRad="38100" dist="38100" dir="2700000" algn="tl">
                    <a:srgbClr val="000000">
                      <a:alpha val="43137"/>
                    </a:srgbClr>
                  </a:outerShdw>
                </a:effectLst>
                <a:latin typeface="Constantia" panose="02030602050306030303" pitchFamily="18" charset="0"/>
                <a:cs typeface="Times New Roman" panose="02020603050405020304" pitchFamily="18" charset="0"/>
              </a:rPr>
              <a:t>St.Mary’s</a:t>
            </a:r>
            <a:r>
              <a:rPr lang="en-US" sz="1600" b="1" i="1" dirty="0" smtClean="0">
                <a:effectLst>
                  <a:outerShdw blurRad="38100" dist="38100" dir="2700000" algn="tl">
                    <a:srgbClr val="000000">
                      <a:alpha val="43137"/>
                    </a:srgbClr>
                  </a:outerShdw>
                </a:effectLst>
                <a:latin typeface="Constantia" panose="02030602050306030303" pitchFamily="18" charset="0"/>
                <a:cs typeface="Times New Roman" panose="02020603050405020304" pitchFamily="18" charset="0"/>
              </a:rPr>
              <a:t> College</a:t>
            </a:r>
            <a:endParaRPr lang="en-IN" sz="1600" b="1" i="1" dirty="0">
              <a:effectLst>
                <a:outerShdw blurRad="38100" dist="38100" dir="2700000" algn="tl">
                  <a:srgbClr val="000000">
                    <a:alpha val="43137"/>
                  </a:srgbClr>
                </a:outerShdw>
              </a:effectLst>
              <a:latin typeface="Constantia" panose="02030602050306030303" pitchFamily="18" charset="0"/>
              <a:cs typeface="Times New Roman" panose="02020603050405020304" pitchFamily="18" charset="0"/>
            </a:endParaRPr>
          </a:p>
        </p:txBody>
      </p:sp>
      <p:pic>
        <p:nvPicPr>
          <p:cNvPr id="5" name="Picture 4" descr="College logo_Updated.png"/>
          <p:cNvPicPr>
            <a:picLocks noChangeAspect="1"/>
          </p:cNvPicPr>
          <p:nvPr/>
        </p:nvPicPr>
        <p:blipFill>
          <a:blip r:embed="rId2" cstate="print"/>
          <a:stretch>
            <a:fillRect/>
          </a:stretch>
        </p:blipFill>
        <p:spPr>
          <a:xfrm>
            <a:off x="8184594" y="0"/>
            <a:ext cx="991088" cy="1115290"/>
          </a:xfrm>
          <a:prstGeom prst="rect">
            <a:avLst/>
          </a:prstGeom>
        </p:spPr>
      </p:pic>
      <p:sp>
        <p:nvSpPr>
          <p:cNvPr id="6" name="Title 1"/>
          <p:cNvSpPr txBox="1">
            <a:spLocks/>
          </p:cNvSpPr>
          <p:nvPr/>
        </p:nvSpPr>
        <p:spPr>
          <a:xfrm>
            <a:off x="-304800" y="996528"/>
            <a:ext cx="8229600" cy="745524"/>
          </a:xfrm>
          <a:prstGeom prst="rect">
            <a:avLst/>
          </a:prstGeom>
        </p:spPr>
        <p:txBody>
          <a:bodyPr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en-US" sz="2600" b="1" dirty="0">
              <a:solidFill>
                <a:srgbClr val="C00000"/>
              </a:solidFill>
              <a:latin typeface="Bookman Old Style" panose="02050604050505020204" pitchFamily="18" charset="0"/>
            </a:endParaRPr>
          </a:p>
        </p:txBody>
      </p:sp>
      <p:sp>
        <p:nvSpPr>
          <p:cNvPr id="7" name="Rectangle 6"/>
          <p:cNvSpPr/>
          <p:nvPr/>
        </p:nvSpPr>
        <p:spPr>
          <a:xfrm>
            <a:off x="1092200" y="685800"/>
            <a:ext cx="7834376" cy="5509200"/>
          </a:xfrm>
          <a:prstGeom prst="rect">
            <a:avLst/>
          </a:prstGeom>
        </p:spPr>
        <p:txBody>
          <a:bodyPr wrap="square">
            <a:spAutoFit/>
          </a:bodyPr>
          <a:lstStyle/>
          <a:p>
            <a:r>
              <a:rPr lang="en-US" sz="2200" b="1" dirty="0" smtClean="0">
                <a:solidFill>
                  <a:schemeClr val="accent5"/>
                </a:solidFill>
                <a:latin typeface="Times New Roman" pitchFamily="18" charset="0"/>
                <a:cs typeface="Times New Roman" pitchFamily="18" charset="0"/>
              </a:rPr>
              <a:t>A Group : I</a:t>
            </a:r>
            <a:r>
              <a:rPr lang="en-US" sz="2200" b="1" baseline="30000" dirty="0" smtClean="0">
                <a:solidFill>
                  <a:schemeClr val="accent5"/>
                </a:solidFill>
                <a:latin typeface="Times New Roman" pitchFamily="18" charset="0"/>
                <a:cs typeface="Times New Roman" pitchFamily="18" charset="0"/>
              </a:rPr>
              <a:t>A </a:t>
            </a:r>
            <a:r>
              <a:rPr lang="en-US" sz="2200" b="1" dirty="0" err="1" smtClean="0">
                <a:solidFill>
                  <a:schemeClr val="accent5"/>
                </a:solidFill>
                <a:latin typeface="Times New Roman" pitchFamily="18" charset="0"/>
                <a:cs typeface="Times New Roman" pitchFamily="18" charset="0"/>
              </a:rPr>
              <a:t>I</a:t>
            </a:r>
            <a:r>
              <a:rPr lang="en-US" sz="2200" b="1" baseline="30000" dirty="0" err="1" smtClean="0">
                <a:solidFill>
                  <a:schemeClr val="accent5"/>
                </a:solidFill>
                <a:latin typeface="Times New Roman" pitchFamily="18" charset="0"/>
                <a:cs typeface="Times New Roman" pitchFamily="18" charset="0"/>
              </a:rPr>
              <a:t>A</a:t>
            </a:r>
            <a:r>
              <a:rPr lang="en-US" sz="2200" b="1" baseline="30000" dirty="0" smtClean="0">
                <a:solidFill>
                  <a:schemeClr val="accent5"/>
                </a:solidFill>
                <a:latin typeface="Times New Roman" pitchFamily="18" charset="0"/>
                <a:cs typeface="Times New Roman" pitchFamily="18" charset="0"/>
              </a:rPr>
              <a:t>   </a:t>
            </a:r>
            <a:r>
              <a:rPr lang="en-US" sz="2200" b="1" dirty="0" smtClean="0">
                <a:solidFill>
                  <a:schemeClr val="accent5"/>
                </a:solidFill>
                <a:latin typeface="Times New Roman" pitchFamily="18" charset="0"/>
                <a:cs typeface="Times New Roman" pitchFamily="18" charset="0"/>
              </a:rPr>
              <a:t> </a:t>
            </a:r>
          </a:p>
          <a:p>
            <a:r>
              <a:rPr lang="en-US" sz="2200" b="1" dirty="0" smtClean="0">
                <a:solidFill>
                  <a:schemeClr val="accent5"/>
                </a:solidFill>
                <a:latin typeface="Times New Roman" pitchFamily="18" charset="0"/>
                <a:cs typeface="Times New Roman" pitchFamily="18" charset="0"/>
              </a:rPr>
              <a:t>                   I</a:t>
            </a:r>
            <a:r>
              <a:rPr lang="en-US" sz="2200" b="1" baseline="30000" dirty="0" smtClean="0">
                <a:solidFill>
                  <a:schemeClr val="accent5"/>
                </a:solidFill>
                <a:latin typeface="Times New Roman" pitchFamily="18" charset="0"/>
                <a:cs typeface="Times New Roman" pitchFamily="18" charset="0"/>
              </a:rPr>
              <a:t>A </a:t>
            </a:r>
            <a:r>
              <a:rPr lang="en-US" sz="2200" b="1" dirty="0" smtClean="0">
                <a:solidFill>
                  <a:schemeClr val="accent4"/>
                </a:solidFill>
                <a:latin typeface="Times New Roman" pitchFamily="18" charset="0"/>
                <a:cs typeface="Times New Roman" pitchFamily="18" charset="0"/>
              </a:rPr>
              <a:t>I</a:t>
            </a:r>
          </a:p>
          <a:p>
            <a:endParaRPr lang="en-US" sz="2200" b="1" dirty="0" smtClean="0">
              <a:solidFill>
                <a:schemeClr val="accent4"/>
              </a:solidFill>
              <a:latin typeface="Times New Roman" pitchFamily="18" charset="0"/>
              <a:cs typeface="Times New Roman" pitchFamily="18" charset="0"/>
            </a:endParaRPr>
          </a:p>
          <a:p>
            <a:r>
              <a:rPr lang="en-US" sz="2200" b="1" dirty="0" smtClean="0">
                <a:solidFill>
                  <a:schemeClr val="accent6"/>
                </a:solidFill>
                <a:latin typeface="Times New Roman" pitchFamily="18" charset="0"/>
                <a:cs typeface="Times New Roman" pitchFamily="18" charset="0"/>
              </a:rPr>
              <a:t>B Group : I</a:t>
            </a:r>
            <a:r>
              <a:rPr lang="en-US" sz="2200" b="1" baseline="30000" dirty="0" smtClean="0">
                <a:solidFill>
                  <a:schemeClr val="accent6"/>
                </a:solidFill>
                <a:latin typeface="Times New Roman" pitchFamily="18" charset="0"/>
                <a:cs typeface="Times New Roman" pitchFamily="18" charset="0"/>
              </a:rPr>
              <a:t>B </a:t>
            </a:r>
            <a:r>
              <a:rPr lang="en-US" sz="2200" b="1" dirty="0" err="1" smtClean="0">
                <a:solidFill>
                  <a:schemeClr val="accent6"/>
                </a:solidFill>
                <a:latin typeface="Times New Roman" pitchFamily="18" charset="0"/>
                <a:cs typeface="Times New Roman" pitchFamily="18" charset="0"/>
              </a:rPr>
              <a:t>I</a:t>
            </a:r>
            <a:r>
              <a:rPr lang="en-US" sz="2200" b="1" baseline="30000" dirty="0" err="1" smtClean="0">
                <a:solidFill>
                  <a:schemeClr val="accent6"/>
                </a:solidFill>
                <a:latin typeface="Times New Roman" pitchFamily="18" charset="0"/>
                <a:cs typeface="Times New Roman" pitchFamily="18" charset="0"/>
              </a:rPr>
              <a:t>B</a:t>
            </a:r>
            <a:r>
              <a:rPr lang="en-US" sz="2200" b="1" baseline="30000" dirty="0" smtClean="0">
                <a:solidFill>
                  <a:schemeClr val="accent6"/>
                </a:solidFill>
                <a:latin typeface="Times New Roman" pitchFamily="18" charset="0"/>
                <a:cs typeface="Times New Roman" pitchFamily="18" charset="0"/>
              </a:rPr>
              <a:t>  </a:t>
            </a:r>
            <a:r>
              <a:rPr lang="en-US" sz="2200" b="1" dirty="0" smtClean="0">
                <a:solidFill>
                  <a:schemeClr val="accent6"/>
                </a:solidFill>
                <a:latin typeface="Times New Roman" pitchFamily="18" charset="0"/>
                <a:cs typeface="Times New Roman" pitchFamily="18" charset="0"/>
              </a:rPr>
              <a:t> </a:t>
            </a:r>
          </a:p>
          <a:p>
            <a:r>
              <a:rPr lang="en-US" sz="2200" b="1" dirty="0" smtClean="0">
                <a:solidFill>
                  <a:schemeClr val="accent6"/>
                </a:solidFill>
                <a:latin typeface="Times New Roman" pitchFamily="18" charset="0"/>
                <a:cs typeface="Times New Roman" pitchFamily="18" charset="0"/>
              </a:rPr>
              <a:t>                  I</a:t>
            </a:r>
            <a:r>
              <a:rPr lang="en-US" sz="2200" b="1" baseline="30000" dirty="0" smtClean="0">
                <a:solidFill>
                  <a:schemeClr val="accent6"/>
                </a:solidFill>
                <a:latin typeface="Times New Roman" pitchFamily="18" charset="0"/>
                <a:cs typeface="Times New Roman" pitchFamily="18" charset="0"/>
              </a:rPr>
              <a:t>B </a:t>
            </a:r>
            <a:r>
              <a:rPr lang="en-US" sz="2200" b="1" dirty="0" smtClean="0">
                <a:solidFill>
                  <a:schemeClr val="accent4"/>
                </a:solidFill>
                <a:latin typeface="Times New Roman" pitchFamily="18" charset="0"/>
                <a:cs typeface="Times New Roman" pitchFamily="18" charset="0"/>
              </a:rPr>
              <a:t>I</a:t>
            </a:r>
          </a:p>
          <a:p>
            <a:r>
              <a:rPr lang="en-US" sz="2200" b="1" baseline="30000" dirty="0" smtClean="0">
                <a:latin typeface="Times New Roman" pitchFamily="18" charset="0"/>
                <a:cs typeface="Times New Roman" pitchFamily="18" charset="0"/>
              </a:rPr>
              <a:t> </a:t>
            </a:r>
            <a:endParaRPr lang="en-US" sz="2200" b="1" dirty="0" smtClean="0">
              <a:latin typeface="Times New Roman" pitchFamily="18" charset="0"/>
              <a:cs typeface="Times New Roman" pitchFamily="18" charset="0"/>
            </a:endParaRPr>
          </a:p>
          <a:p>
            <a:r>
              <a:rPr lang="en-US" sz="2200" b="1" dirty="0" smtClean="0">
                <a:solidFill>
                  <a:schemeClr val="accent5"/>
                </a:solidFill>
                <a:latin typeface="Times New Roman" pitchFamily="18" charset="0"/>
                <a:cs typeface="Times New Roman" pitchFamily="18" charset="0"/>
              </a:rPr>
              <a:t>A</a:t>
            </a:r>
            <a:r>
              <a:rPr lang="en-US" sz="2200" b="1" dirty="0" smtClean="0">
                <a:solidFill>
                  <a:schemeClr val="accent6"/>
                </a:solidFill>
                <a:latin typeface="Times New Roman" pitchFamily="18" charset="0"/>
                <a:cs typeface="Times New Roman" pitchFamily="18" charset="0"/>
              </a:rPr>
              <a:t>B </a:t>
            </a:r>
            <a:r>
              <a:rPr lang="en-US" sz="2200" b="1" dirty="0" smtClean="0">
                <a:solidFill>
                  <a:schemeClr val="accent5"/>
                </a:solidFill>
                <a:latin typeface="Times New Roman" pitchFamily="18" charset="0"/>
                <a:cs typeface="Times New Roman" pitchFamily="18" charset="0"/>
              </a:rPr>
              <a:t>Group : I</a:t>
            </a:r>
            <a:r>
              <a:rPr lang="en-US" sz="2200" b="1" baseline="30000" dirty="0" smtClean="0">
                <a:solidFill>
                  <a:schemeClr val="accent5"/>
                </a:solidFill>
                <a:latin typeface="Times New Roman" pitchFamily="18" charset="0"/>
                <a:cs typeface="Times New Roman" pitchFamily="18" charset="0"/>
              </a:rPr>
              <a:t>A</a:t>
            </a:r>
            <a:r>
              <a:rPr lang="en-US" sz="2200" b="1" baseline="30000" dirty="0" smtClean="0">
                <a:latin typeface="Times New Roman" pitchFamily="18" charset="0"/>
                <a:cs typeface="Times New Roman" pitchFamily="18" charset="0"/>
              </a:rPr>
              <a:t> </a:t>
            </a:r>
            <a:r>
              <a:rPr lang="en-US" sz="2200" b="1" dirty="0" smtClean="0">
                <a:solidFill>
                  <a:schemeClr val="accent6"/>
                </a:solidFill>
                <a:latin typeface="Times New Roman" pitchFamily="18" charset="0"/>
                <a:cs typeface="Times New Roman" pitchFamily="18" charset="0"/>
              </a:rPr>
              <a:t>I</a:t>
            </a:r>
            <a:r>
              <a:rPr lang="en-US" sz="2200" b="1" baseline="30000" dirty="0" smtClean="0">
                <a:solidFill>
                  <a:schemeClr val="accent6"/>
                </a:solidFill>
                <a:latin typeface="Times New Roman" pitchFamily="18" charset="0"/>
                <a:cs typeface="Times New Roman" pitchFamily="18" charset="0"/>
              </a:rPr>
              <a:t>B</a:t>
            </a:r>
          </a:p>
          <a:p>
            <a:r>
              <a:rPr lang="en-US" sz="2200" b="1" baseline="30000" dirty="0" smtClean="0">
                <a:latin typeface="Times New Roman" pitchFamily="18" charset="0"/>
                <a:cs typeface="Times New Roman" pitchFamily="18" charset="0"/>
              </a:rPr>
              <a:t> </a:t>
            </a:r>
            <a:endParaRPr lang="en-US" sz="2200" b="1" dirty="0" smtClean="0">
              <a:latin typeface="Times New Roman" pitchFamily="18" charset="0"/>
              <a:cs typeface="Times New Roman" pitchFamily="18" charset="0"/>
            </a:endParaRPr>
          </a:p>
          <a:p>
            <a:r>
              <a:rPr lang="en-US" sz="2200" b="1" dirty="0" smtClean="0">
                <a:solidFill>
                  <a:schemeClr val="accent4"/>
                </a:solidFill>
                <a:latin typeface="Times New Roman" pitchFamily="18" charset="0"/>
                <a:cs typeface="Times New Roman" pitchFamily="18" charset="0"/>
              </a:rPr>
              <a:t>O Group : ii</a:t>
            </a:r>
          </a:p>
          <a:p>
            <a:endParaRPr lang="en-US" sz="2200" dirty="0" smtClean="0">
              <a:solidFill>
                <a:schemeClr val="accent4"/>
              </a:solidFill>
              <a:latin typeface="Times New Roman" pitchFamily="18" charset="0"/>
              <a:cs typeface="Times New Roman" pitchFamily="18" charset="0"/>
            </a:endParaRPr>
          </a:p>
          <a:p>
            <a:r>
              <a:rPr lang="en-US" sz="2200" b="1" dirty="0" smtClean="0">
                <a:latin typeface="Times New Roman" pitchFamily="18" charset="0"/>
                <a:cs typeface="Times New Roman" pitchFamily="18" charset="0"/>
              </a:rPr>
              <a:t>No. of Alleles (n) = 3</a:t>
            </a:r>
          </a:p>
          <a:p>
            <a:r>
              <a:rPr lang="en-US" sz="2200" b="1" dirty="0" smtClean="0">
                <a:latin typeface="Times New Roman" pitchFamily="18" charset="0"/>
                <a:cs typeface="Times New Roman" pitchFamily="18" charset="0"/>
              </a:rPr>
              <a:t>No. of Genotype =    n (n+1)</a:t>
            </a:r>
          </a:p>
          <a:p>
            <a:r>
              <a:rPr lang="en-US" sz="2200" b="1" dirty="0" smtClean="0">
                <a:latin typeface="Times New Roman" pitchFamily="18" charset="0"/>
                <a:cs typeface="Times New Roman" pitchFamily="18" charset="0"/>
              </a:rPr>
              <a:t>                                        2 </a:t>
            </a:r>
          </a:p>
          <a:p>
            <a:r>
              <a:rPr lang="en-US" sz="2200" b="1" dirty="0" smtClean="0">
                <a:latin typeface="Times New Roman" pitchFamily="18" charset="0"/>
                <a:cs typeface="Times New Roman" pitchFamily="18" charset="0"/>
              </a:rPr>
              <a:t>                                   3 (3+1)     =  6</a:t>
            </a:r>
          </a:p>
          <a:p>
            <a:r>
              <a:rPr lang="en-US" sz="2200" b="1" dirty="0" smtClean="0">
                <a:latin typeface="Times New Roman" pitchFamily="18" charset="0"/>
                <a:cs typeface="Times New Roman" pitchFamily="18" charset="0"/>
              </a:rPr>
              <a:t>                                        2</a:t>
            </a:r>
          </a:p>
          <a:p>
            <a:pPr algn="ctr"/>
            <a:r>
              <a:rPr lang="en-US" sz="2200" b="1" dirty="0" smtClean="0">
                <a:latin typeface="Times New Roman" pitchFamily="18" charset="0"/>
                <a:cs typeface="Times New Roman" pitchFamily="18" charset="0"/>
              </a:rPr>
              <a:t> </a:t>
            </a:r>
            <a:r>
              <a:rPr lang="en-US" sz="2200" b="1" i="1" u="sng" dirty="0" smtClean="0">
                <a:latin typeface="Times New Roman" pitchFamily="18" charset="0"/>
                <a:cs typeface="Times New Roman" pitchFamily="18" charset="0"/>
              </a:rPr>
              <a:t>4 Phenotypes &amp; 6 Genotype</a:t>
            </a:r>
            <a:endParaRPr lang="en-US" sz="2200" b="1" dirty="0">
              <a:latin typeface="Times New Roman" panose="02020603050405020304" pitchFamily="18" charset="0"/>
              <a:cs typeface="Times New Roman" panose="02020603050405020304" pitchFamily="18" charset="0"/>
            </a:endParaRPr>
          </a:p>
        </p:txBody>
      </p:sp>
      <p:cxnSp>
        <p:nvCxnSpPr>
          <p:cNvPr id="9" name="Straight Connector 8"/>
          <p:cNvCxnSpPr/>
          <p:nvPr/>
        </p:nvCxnSpPr>
        <p:spPr>
          <a:xfrm>
            <a:off x="3581400" y="5435600"/>
            <a:ext cx="8763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394342109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xmlns="" id="{7A72F5BB-01CE-4E1F-B528-9003564E9862}"/>
              </a:ext>
            </a:extLst>
          </p:cNvPr>
          <p:cNvSpPr txBox="1"/>
          <p:nvPr/>
        </p:nvSpPr>
        <p:spPr>
          <a:xfrm>
            <a:off x="151074" y="6380543"/>
            <a:ext cx="6571992" cy="338554"/>
          </a:xfrm>
          <a:prstGeom prst="rect">
            <a:avLst/>
          </a:prstGeom>
          <a:noFill/>
        </p:spPr>
        <p:txBody>
          <a:bodyPr wrap="none" rtlCol="0">
            <a:spAutoFit/>
          </a:bodyPr>
          <a:lstStyle/>
          <a:p>
            <a:r>
              <a:rPr lang="en-US" sz="1600" b="1" i="1" dirty="0" smtClean="0">
                <a:effectLst>
                  <a:outerShdw blurRad="38100" dist="38100" dir="2700000" algn="tl">
                    <a:srgbClr val="000000">
                      <a:alpha val="43137"/>
                    </a:srgbClr>
                  </a:outerShdw>
                </a:effectLst>
                <a:latin typeface="Constantia" panose="02030602050306030303" pitchFamily="18" charset="0"/>
                <a:cs typeface="Times New Roman" panose="02020603050405020304" pitchFamily="18" charset="0"/>
              </a:rPr>
              <a:t>Introduction to Classical Genetics, </a:t>
            </a:r>
            <a:r>
              <a:rPr lang="en-US" sz="1600" b="1" i="1" dirty="0" err="1" smtClean="0">
                <a:effectLst>
                  <a:outerShdw blurRad="38100" dist="38100" dir="2700000" algn="tl">
                    <a:srgbClr val="000000">
                      <a:alpha val="43137"/>
                    </a:srgbClr>
                  </a:outerShdw>
                </a:effectLst>
                <a:latin typeface="Constantia" panose="02030602050306030303" pitchFamily="18" charset="0"/>
                <a:cs typeface="Times New Roman" panose="02020603050405020304" pitchFamily="18" charset="0"/>
              </a:rPr>
              <a:t>Amritha</a:t>
            </a:r>
            <a:r>
              <a:rPr lang="en-US" sz="1600" b="1" i="1" dirty="0" smtClean="0">
                <a:effectLst>
                  <a:outerShdw blurRad="38100" dist="38100" dir="2700000" algn="tl">
                    <a:srgbClr val="000000">
                      <a:alpha val="43137"/>
                    </a:srgbClr>
                  </a:outerShdw>
                </a:effectLst>
                <a:latin typeface="Constantia" panose="02030602050306030303" pitchFamily="18" charset="0"/>
                <a:cs typeface="Times New Roman" panose="02020603050405020304" pitchFamily="18" charset="0"/>
              </a:rPr>
              <a:t> M. S, </a:t>
            </a:r>
            <a:r>
              <a:rPr lang="en-US" sz="1600" b="1" i="1" dirty="0" err="1" smtClean="0">
                <a:effectLst>
                  <a:outerShdw blurRad="38100" dist="38100" dir="2700000" algn="tl">
                    <a:srgbClr val="000000">
                      <a:alpha val="43137"/>
                    </a:srgbClr>
                  </a:outerShdw>
                </a:effectLst>
                <a:latin typeface="Constantia" panose="02030602050306030303" pitchFamily="18" charset="0"/>
                <a:cs typeface="Times New Roman" panose="02020603050405020304" pitchFamily="18" charset="0"/>
              </a:rPr>
              <a:t>St.Mary’s</a:t>
            </a:r>
            <a:r>
              <a:rPr lang="en-US" sz="1600" b="1" i="1" dirty="0" smtClean="0">
                <a:effectLst>
                  <a:outerShdw blurRad="38100" dist="38100" dir="2700000" algn="tl">
                    <a:srgbClr val="000000">
                      <a:alpha val="43137"/>
                    </a:srgbClr>
                  </a:outerShdw>
                </a:effectLst>
                <a:latin typeface="Constantia" panose="02030602050306030303" pitchFamily="18" charset="0"/>
                <a:cs typeface="Times New Roman" panose="02020603050405020304" pitchFamily="18" charset="0"/>
              </a:rPr>
              <a:t> College</a:t>
            </a:r>
            <a:endParaRPr lang="en-IN" sz="1600" b="1" i="1" dirty="0">
              <a:effectLst>
                <a:outerShdw blurRad="38100" dist="38100" dir="2700000" algn="tl">
                  <a:srgbClr val="000000">
                    <a:alpha val="43137"/>
                  </a:srgbClr>
                </a:outerShdw>
              </a:effectLst>
              <a:latin typeface="Constantia" panose="02030602050306030303" pitchFamily="18" charset="0"/>
              <a:cs typeface="Times New Roman" panose="02020603050405020304" pitchFamily="18" charset="0"/>
            </a:endParaRPr>
          </a:p>
        </p:txBody>
      </p:sp>
      <p:pic>
        <p:nvPicPr>
          <p:cNvPr id="5" name="Picture 4" descr="College logo_Updated.png"/>
          <p:cNvPicPr>
            <a:picLocks noChangeAspect="1"/>
          </p:cNvPicPr>
          <p:nvPr/>
        </p:nvPicPr>
        <p:blipFill>
          <a:blip r:embed="rId2" cstate="print"/>
          <a:stretch>
            <a:fillRect/>
          </a:stretch>
        </p:blipFill>
        <p:spPr>
          <a:xfrm>
            <a:off x="8184594" y="0"/>
            <a:ext cx="991088" cy="1115290"/>
          </a:xfrm>
          <a:prstGeom prst="rect">
            <a:avLst/>
          </a:prstGeom>
        </p:spPr>
      </p:pic>
      <p:sp>
        <p:nvSpPr>
          <p:cNvPr id="6" name="Rectangle 5"/>
          <p:cNvSpPr/>
          <p:nvPr/>
        </p:nvSpPr>
        <p:spPr>
          <a:xfrm>
            <a:off x="654626" y="982045"/>
            <a:ext cx="4391891" cy="646331"/>
          </a:xfrm>
          <a:prstGeom prst="rect">
            <a:avLst/>
          </a:prstGeom>
        </p:spPr>
        <p:txBody>
          <a:bodyPr wrap="square">
            <a:spAutoFit/>
          </a:bodyPr>
          <a:lstStyle/>
          <a:p>
            <a:r>
              <a:rPr lang="en-US" sz="3600" dirty="0" smtClean="0">
                <a:latin typeface="Bookman Old Style" pitchFamily="18" charset="0"/>
              </a:rPr>
              <a:t>  </a:t>
            </a:r>
            <a:endParaRPr lang="en-US" sz="2600" b="1" dirty="0">
              <a:solidFill>
                <a:srgbClr val="C00000"/>
              </a:solidFill>
              <a:latin typeface="Bookman Old Style" panose="02050604050505020204" pitchFamily="18" charset="0"/>
            </a:endParaRPr>
          </a:p>
        </p:txBody>
      </p:sp>
      <p:sp>
        <p:nvSpPr>
          <p:cNvPr id="2" name="Rectangle 1"/>
          <p:cNvSpPr/>
          <p:nvPr/>
        </p:nvSpPr>
        <p:spPr>
          <a:xfrm>
            <a:off x="520700" y="982369"/>
            <a:ext cx="8044874" cy="4924425"/>
          </a:xfrm>
          <a:prstGeom prst="rect">
            <a:avLst/>
          </a:prstGeom>
        </p:spPr>
        <p:txBody>
          <a:bodyPr wrap="square">
            <a:spAutoFit/>
          </a:bodyPr>
          <a:lstStyle/>
          <a:p>
            <a:r>
              <a:rPr lang="en-US" sz="2400" b="1" dirty="0" smtClean="0">
                <a:latin typeface="Times New Roman" pitchFamily="18" charset="0"/>
                <a:cs typeface="Times New Roman" pitchFamily="18" charset="0"/>
              </a:rPr>
              <a:t>There are Two types of Alleles</a:t>
            </a:r>
          </a:p>
          <a:p>
            <a:r>
              <a:rPr lang="en-US" sz="2400" b="1" i="1" dirty="0" smtClean="0">
                <a:solidFill>
                  <a:schemeClr val="accent4"/>
                </a:solidFill>
                <a:latin typeface="Times New Roman" pitchFamily="18" charset="0"/>
                <a:cs typeface="Times New Roman" pitchFamily="18" charset="0"/>
              </a:rPr>
              <a:t>  </a:t>
            </a:r>
            <a:r>
              <a:rPr lang="en-US" sz="2400" b="1" i="1" dirty="0" smtClean="0">
                <a:solidFill>
                  <a:srgbClr val="C00000"/>
                </a:solidFill>
                <a:latin typeface="Times New Roman" pitchFamily="18" charset="0"/>
                <a:cs typeface="Times New Roman" pitchFamily="18" charset="0"/>
              </a:rPr>
              <a:t>Homozygous : </a:t>
            </a:r>
          </a:p>
          <a:p>
            <a:r>
              <a:rPr lang="en-US" sz="2200" dirty="0" smtClean="0">
                <a:latin typeface="Times New Roman" pitchFamily="18" charset="0"/>
                <a:cs typeface="Times New Roman" pitchFamily="18" charset="0"/>
              </a:rPr>
              <a:t>                  Pure Breed</a:t>
            </a:r>
          </a:p>
          <a:p>
            <a:r>
              <a:rPr lang="en-US" sz="2200" b="1" dirty="0" smtClean="0">
                <a:solidFill>
                  <a:schemeClr val="accent1"/>
                </a:solidFill>
                <a:latin typeface="Times New Roman" pitchFamily="18" charset="0"/>
                <a:cs typeface="Times New Roman" pitchFamily="18" charset="0"/>
              </a:rPr>
              <a:t>                   </a:t>
            </a:r>
            <a:r>
              <a:rPr lang="en-US" sz="2200" b="1" dirty="0" smtClean="0">
                <a:latin typeface="Times New Roman" pitchFamily="18" charset="0"/>
                <a:cs typeface="Times New Roman" pitchFamily="18" charset="0"/>
              </a:rPr>
              <a:t>Same Alleles</a:t>
            </a:r>
          </a:p>
          <a:p>
            <a:r>
              <a:rPr lang="en-US" sz="2200" dirty="0" smtClean="0">
                <a:latin typeface="Times New Roman" pitchFamily="18" charset="0"/>
                <a:cs typeface="Times New Roman" pitchFamily="18" charset="0"/>
              </a:rPr>
              <a:t>                      TT   = Tall</a:t>
            </a:r>
          </a:p>
          <a:p>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tt</a:t>
            </a:r>
            <a:r>
              <a:rPr lang="en-US" sz="2200" dirty="0" smtClean="0">
                <a:latin typeface="Times New Roman" pitchFamily="18" charset="0"/>
                <a:cs typeface="Times New Roman" pitchFamily="18" charset="0"/>
              </a:rPr>
              <a:t>     = Dwarf</a:t>
            </a:r>
          </a:p>
          <a:p>
            <a:r>
              <a:rPr lang="en-US" sz="2200" dirty="0" smtClean="0">
                <a:latin typeface="Times New Roman" pitchFamily="18" charset="0"/>
                <a:cs typeface="Times New Roman" pitchFamily="18" charset="0"/>
              </a:rPr>
              <a:t>                     I</a:t>
            </a:r>
            <a:r>
              <a:rPr lang="en-US" sz="2200" baseline="30000" dirty="0" smtClean="0">
                <a:latin typeface="Times New Roman" pitchFamily="18" charset="0"/>
                <a:cs typeface="Times New Roman" pitchFamily="18" charset="0"/>
              </a:rPr>
              <a:t>A </a:t>
            </a:r>
            <a:r>
              <a:rPr lang="en-US" sz="2200" dirty="0" err="1" smtClean="0">
                <a:latin typeface="Times New Roman" pitchFamily="18" charset="0"/>
                <a:cs typeface="Times New Roman" pitchFamily="18" charset="0"/>
              </a:rPr>
              <a:t>I</a:t>
            </a:r>
            <a:r>
              <a:rPr lang="en-US" sz="2200" baseline="30000" dirty="0" err="1" smtClean="0">
                <a:latin typeface="Times New Roman" pitchFamily="18" charset="0"/>
                <a:cs typeface="Times New Roman" pitchFamily="18" charset="0"/>
              </a:rPr>
              <a:t>A</a:t>
            </a:r>
            <a:r>
              <a:rPr lang="en-US" sz="2200" baseline="30000" dirty="0" smtClean="0">
                <a:latin typeface="Times New Roman" pitchFamily="18" charset="0"/>
                <a:cs typeface="Times New Roman" pitchFamily="18" charset="0"/>
              </a:rPr>
              <a:t> </a:t>
            </a:r>
            <a:r>
              <a:rPr lang="en-US" sz="2200" dirty="0" smtClean="0">
                <a:latin typeface="Times New Roman" pitchFamily="18" charset="0"/>
                <a:cs typeface="Times New Roman" pitchFamily="18" charset="0"/>
              </a:rPr>
              <a:t>  = A group</a:t>
            </a:r>
          </a:p>
          <a:p>
            <a:endParaRPr lang="en-US" sz="2200" dirty="0" smtClean="0">
              <a:latin typeface="Times New Roman" pitchFamily="18" charset="0"/>
              <a:cs typeface="Times New Roman" pitchFamily="18" charset="0"/>
            </a:endParaRPr>
          </a:p>
          <a:p>
            <a:r>
              <a:rPr lang="en-US" sz="2400" b="1" i="1" dirty="0" smtClean="0">
                <a:solidFill>
                  <a:schemeClr val="accent4"/>
                </a:solidFill>
                <a:latin typeface="Times New Roman" pitchFamily="18" charset="0"/>
                <a:cs typeface="Times New Roman" pitchFamily="18" charset="0"/>
              </a:rPr>
              <a:t>  </a:t>
            </a:r>
            <a:r>
              <a:rPr lang="en-US" sz="2400" b="1" i="1" dirty="0" smtClean="0">
                <a:solidFill>
                  <a:srgbClr val="C00000"/>
                </a:solidFill>
                <a:latin typeface="Times New Roman" pitchFamily="18" charset="0"/>
                <a:cs typeface="Times New Roman" pitchFamily="18" charset="0"/>
              </a:rPr>
              <a:t>Heterozygous :</a:t>
            </a:r>
          </a:p>
          <a:p>
            <a:r>
              <a:rPr lang="en-US" sz="2200" dirty="0" smtClean="0">
                <a:latin typeface="Times New Roman" pitchFamily="18" charset="0"/>
                <a:cs typeface="Times New Roman" pitchFamily="18" charset="0"/>
              </a:rPr>
              <a:t>                  Hybrid</a:t>
            </a:r>
          </a:p>
          <a:p>
            <a:r>
              <a:rPr lang="en-US" sz="2200" dirty="0" smtClean="0">
                <a:latin typeface="Times New Roman" pitchFamily="18" charset="0"/>
                <a:cs typeface="Times New Roman" pitchFamily="18" charset="0"/>
              </a:rPr>
              <a:t>                  </a:t>
            </a:r>
            <a:r>
              <a:rPr lang="en-US" sz="2200" b="1" dirty="0" smtClean="0">
                <a:latin typeface="Times New Roman" pitchFamily="18" charset="0"/>
                <a:cs typeface="Times New Roman" pitchFamily="18" charset="0"/>
              </a:rPr>
              <a:t>Different alleles of same Trait</a:t>
            </a:r>
          </a:p>
          <a:p>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Tt</a:t>
            </a:r>
            <a:r>
              <a:rPr lang="en-US" sz="2200" dirty="0" smtClean="0">
                <a:latin typeface="Times New Roman" pitchFamily="18" charset="0"/>
                <a:cs typeface="Times New Roman" pitchFamily="18" charset="0"/>
              </a:rPr>
              <a:t> = Height</a:t>
            </a:r>
          </a:p>
          <a:p>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Rr</a:t>
            </a:r>
            <a:r>
              <a:rPr lang="en-US" sz="2200" dirty="0" smtClean="0">
                <a:latin typeface="Times New Roman" pitchFamily="18" charset="0"/>
                <a:cs typeface="Times New Roman" pitchFamily="18" charset="0"/>
              </a:rPr>
              <a:t>   = Color</a:t>
            </a:r>
          </a:p>
          <a:p>
            <a:r>
              <a:rPr lang="en-US" sz="2200" dirty="0" smtClean="0">
                <a:solidFill>
                  <a:schemeClr val="accent5"/>
                </a:solidFill>
                <a:latin typeface="Times New Roman" pitchFamily="18" charset="0"/>
                <a:cs typeface="Times New Roman" pitchFamily="18" charset="0"/>
              </a:rPr>
              <a:t>                       I</a:t>
            </a:r>
            <a:r>
              <a:rPr lang="en-US" sz="2200" baseline="30000" dirty="0" smtClean="0">
                <a:solidFill>
                  <a:schemeClr val="accent5"/>
                </a:solidFill>
                <a:latin typeface="Times New Roman" pitchFamily="18" charset="0"/>
                <a:cs typeface="Times New Roman" pitchFamily="18" charset="0"/>
              </a:rPr>
              <a:t>A</a:t>
            </a:r>
            <a:r>
              <a:rPr lang="en-US" sz="2200" baseline="30000" dirty="0" smtClean="0">
                <a:latin typeface="Times New Roman" pitchFamily="18" charset="0"/>
                <a:cs typeface="Times New Roman" pitchFamily="18" charset="0"/>
              </a:rPr>
              <a:t> </a:t>
            </a:r>
            <a:r>
              <a:rPr lang="en-US" sz="2200" dirty="0" smtClean="0">
                <a:solidFill>
                  <a:schemeClr val="accent6"/>
                </a:solidFill>
                <a:latin typeface="Times New Roman" pitchFamily="18" charset="0"/>
                <a:cs typeface="Times New Roman" pitchFamily="18" charset="0"/>
              </a:rPr>
              <a:t>I</a:t>
            </a:r>
            <a:r>
              <a:rPr lang="en-US" sz="2200" baseline="30000" dirty="0" smtClean="0">
                <a:solidFill>
                  <a:schemeClr val="accent6"/>
                </a:solidFill>
                <a:latin typeface="Times New Roman" pitchFamily="18" charset="0"/>
                <a:cs typeface="Times New Roman" pitchFamily="18" charset="0"/>
              </a:rPr>
              <a:t>B   </a:t>
            </a:r>
            <a:r>
              <a:rPr lang="en-US" sz="2200" dirty="0" smtClean="0">
                <a:latin typeface="Times New Roman" pitchFamily="18" charset="0"/>
                <a:cs typeface="Times New Roman" pitchFamily="18" charset="0"/>
              </a:rPr>
              <a:t>= AB Group</a:t>
            </a:r>
            <a:endParaRPr lang="en-US" sz="2200" baseline="30000" dirty="0" smtClean="0">
              <a:solidFill>
                <a:schemeClr val="accent6"/>
              </a:solidFill>
              <a:latin typeface="Times New Roman" pitchFamily="18" charset="0"/>
              <a:cs typeface="Times New Roman" pitchFamily="18" charset="0"/>
            </a:endParaRPr>
          </a:p>
        </p:txBody>
      </p:sp>
      <p:sp>
        <p:nvSpPr>
          <p:cNvPr id="7" name="Rectangle 6"/>
          <p:cNvSpPr/>
          <p:nvPr/>
        </p:nvSpPr>
        <p:spPr>
          <a:xfrm>
            <a:off x="419100" y="4004460"/>
            <a:ext cx="8494776" cy="430887"/>
          </a:xfrm>
          <a:prstGeom prst="rect">
            <a:avLst/>
          </a:prstGeom>
        </p:spPr>
        <p:txBody>
          <a:bodyPr wrap="square">
            <a:spAutoFit/>
          </a:bodyPr>
          <a:lstStyle/>
          <a:p>
            <a:pPr algn="just"/>
            <a:endParaRPr lang="en-US" sz="2200" dirty="0">
              <a:latin typeface="Times New Roman" panose="02020603050405020304" pitchFamily="18" charset="0"/>
              <a:cs typeface="Times New Roman" panose="02020603050405020304" pitchFamily="18" charset="0"/>
            </a:endParaRPr>
          </a:p>
        </p:txBody>
      </p:sp>
      <p:sp>
        <p:nvSpPr>
          <p:cNvPr id="8" name="Title 1"/>
          <p:cNvSpPr txBox="1">
            <a:spLocks/>
          </p:cNvSpPr>
          <p:nvPr/>
        </p:nvSpPr>
        <p:spPr>
          <a:xfrm>
            <a:off x="-1776775" y="3407217"/>
            <a:ext cx="8229600" cy="597243"/>
          </a:xfrm>
          <a:prstGeom prst="rect">
            <a:avLst/>
          </a:prstGeom>
        </p:spPr>
        <p:txBody>
          <a:bodyPr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en-US" sz="2600" b="1" dirty="0">
              <a:solidFill>
                <a:srgbClr val="C00000"/>
              </a:solidFill>
              <a:latin typeface="Bookman Old Style" panose="02050604050505020204" pitchFamily="18" charset="0"/>
              <a:cs typeface="Times New Roman" panose="02020603050405020304" pitchFamily="18" charset="0"/>
            </a:endParaRPr>
          </a:p>
        </p:txBody>
      </p:sp>
    </p:spTree>
    <p:extLst>
      <p:ext uri="{BB962C8B-B14F-4D97-AF65-F5344CB8AC3E}">
        <p14:creationId xmlns:p14="http://schemas.microsoft.com/office/powerpoint/2010/main" xmlns="" val="163370952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xmlns="" id="{7A72F5BB-01CE-4E1F-B528-9003564E9862}"/>
              </a:ext>
            </a:extLst>
          </p:cNvPr>
          <p:cNvSpPr txBox="1"/>
          <p:nvPr/>
        </p:nvSpPr>
        <p:spPr>
          <a:xfrm>
            <a:off x="151074" y="6380543"/>
            <a:ext cx="6571992" cy="338554"/>
          </a:xfrm>
          <a:prstGeom prst="rect">
            <a:avLst/>
          </a:prstGeom>
          <a:noFill/>
        </p:spPr>
        <p:txBody>
          <a:bodyPr wrap="none" rtlCol="0">
            <a:spAutoFit/>
          </a:bodyPr>
          <a:lstStyle/>
          <a:p>
            <a:r>
              <a:rPr lang="en-US" sz="1600" b="1" i="1" dirty="0" smtClean="0">
                <a:effectLst>
                  <a:outerShdw blurRad="38100" dist="38100" dir="2700000" algn="tl">
                    <a:srgbClr val="000000">
                      <a:alpha val="43137"/>
                    </a:srgbClr>
                  </a:outerShdw>
                </a:effectLst>
                <a:latin typeface="Constantia" panose="02030602050306030303" pitchFamily="18" charset="0"/>
                <a:cs typeface="Times New Roman" panose="02020603050405020304" pitchFamily="18" charset="0"/>
              </a:rPr>
              <a:t>Introduction to Classical Genetics, </a:t>
            </a:r>
            <a:r>
              <a:rPr lang="en-US" sz="1600" b="1" i="1" dirty="0" err="1" smtClean="0">
                <a:effectLst>
                  <a:outerShdw blurRad="38100" dist="38100" dir="2700000" algn="tl">
                    <a:srgbClr val="000000">
                      <a:alpha val="43137"/>
                    </a:srgbClr>
                  </a:outerShdw>
                </a:effectLst>
                <a:latin typeface="Constantia" panose="02030602050306030303" pitchFamily="18" charset="0"/>
                <a:cs typeface="Times New Roman" panose="02020603050405020304" pitchFamily="18" charset="0"/>
              </a:rPr>
              <a:t>Amritha</a:t>
            </a:r>
            <a:r>
              <a:rPr lang="en-US" sz="1600" b="1" i="1" dirty="0" smtClean="0">
                <a:effectLst>
                  <a:outerShdw blurRad="38100" dist="38100" dir="2700000" algn="tl">
                    <a:srgbClr val="000000">
                      <a:alpha val="43137"/>
                    </a:srgbClr>
                  </a:outerShdw>
                </a:effectLst>
                <a:latin typeface="Constantia" panose="02030602050306030303" pitchFamily="18" charset="0"/>
                <a:cs typeface="Times New Roman" panose="02020603050405020304" pitchFamily="18" charset="0"/>
              </a:rPr>
              <a:t> M. S, </a:t>
            </a:r>
            <a:r>
              <a:rPr lang="en-US" sz="1600" b="1" i="1" dirty="0" err="1" smtClean="0">
                <a:effectLst>
                  <a:outerShdw blurRad="38100" dist="38100" dir="2700000" algn="tl">
                    <a:srgbClr val="000000">
                      <a:alpha val="43137"/>
                    </a:srgbClr>
                  </a:outerShdw>
                </a:effectLst>
                <a:latin typeface="Constantia" panose="02030602050306030303" pitchFamily="18" charset="0"/>
                <a:cs typeface="Times New Roman" panose="02020603050405020304" pitchFamily="18" charset="0"/>
              </a:rPr>
              <a:t>St.Mary’s</a:t>
            </a:r>
            <a:r>
              <a:rPr lang="en-US" sz="1600" b="1" i="1" dirty="0" smtClean="0">
                <a:effectLst>
                  <a:outerShdw blurRad="38100" dist="38100" dir="2700000" algn="tl">
                    <a:srgbClr val="000000">
                      <a:alpha val="43137"/>
                    </a:srgbClr>
                  </a:outerShdw>
                </a:effectLst>
                <a:latin typeface="Constantia" panose="02030602050306030303" pitchFamily="18" charset="0"/>
                <a:cs typeface="Times New Roman" panose="02020603050405020304" pitchFamily="18" charset="0"/>
              </a:rPr>
              <a:t> College</a:t>
            </a:r>
            <a:endParaRPr lang="en-IN" sz="1600" b="1" i="1" dirty="0">
              <a:effectLst>
                <a:outerShdw blurRad="38100" dist="38100" dir="2700000" algn="tl">
                  <a:srgbClr val="000000">
                    <a:alpha val="43137"/>
                  </a:srgbClr>
                </a:outerShdw>
              </a:effectLst>
              <a:latin typeface="Constantia" panose="02030602050306030303" pitchFamily="18" charset="0"/>
              <a:cs typeface="Times New Roman" panose="02020603050405020304" pitchFamily="18" charset="0"/>
            </a:endParaRPr>
          </a:p>
        </p:txBody>
      </p:sp>
      <p:pic>
        <p:nvPicPr>
          <p:cNvPr id="5" name="Picture 4" descr="College logo_Updated.png"/>
          <p:cNvPicPr>
            <a:picLocks noChangeAspect="1"/>
          </p:cNvPicPr>
          <p:nvPr/>
        </p:nvPicPr>
        <p:blipFill>
          <a:blip r:embed="rId2" cstate="print"/>
          <a:stretch>
            <a:fillRect/>
          </a:stretch>
        </p:blipFill>
        <p:spPr>
          <a:xfrm>
            <a:off x="8184594" y="0"/>
            <a:ext cx="991088" cy="1115290"/>
          </a:xfrm>
          <a:prstGeom prst="rect">
            <a:avLst/>
          </a:prstGeom>
        </p:spPr>
      </p:pic>
      <p:sp>
        <p:nvSpPr>
          <p:cNvPr id="7" name="Rectangle 6"/>
          <p:cNvSpPr/>
          <p:nvPr/>
        </p:nvSpPr>
        <p:spPr>
          <a:xfrm>
            <a:off x="649224" y="1168400"/>
            <a:ext cx="8494776" cy="4216539"/>
          </a:xfrm>
          <a:prstGeom prst="rect">
            <a:avLst/>
          </a:prstGeom>
        </p:spPr>
        <p:txBody>
          <a:bodyPr wrap="square">
            <a:spAutoFit/>
          </a:bodyPr>
          <a:lstStyle/>
          <a:p>
            <a:r>
              <a:rPr lang="en-US" sz="2400" b="1" i="1" dirty="0" smtClean="0">
                <a:solidFill>
                  <a:srgbClr val="C00000"/>
                </a:solidFill>
                <a:latin typeface="Times New Roman" pitchFamily="18" charset="0"/>
                <a:cs typeface="Times New Roman" pitchFamily="18" charset="0"/>
              </a:rPr>
              <a:t>Character :</a:t>
            </a:r>
          </a:p>
          <a:p>
            <a:r>
              <a:rPr lang="en-US" sz="2200" dirty="0" smtClean="0"/>
              <a:t>           </a:t>
            </a:r>
            <a:r>
              <a:rPr lang="en-US" sz="2200" b="1" dirty="0" smtClean="0">
                <a:latin typeface="Times New Roman" pitchFamily="18" charset="0"/>
                <a:cs typeface="Times New Roman" pitchFamily="18" charset="0"/>
              </a:rPr>
              <a:t>Common terms </a:t>
            </a:r>
          </a:p>
          <a:p>
            <a:r>
              <a:rPr lang="en-US" sz="2200" dirty="0" smtClean="0">
                <a:solidFill>
                  <a:schemeClr val="tx2"/>
                </a:solidFill>
                <a:latin typeface="Times New Roman" pitchFamily="18" charset="0"/>
                <a:cs typeface="Times New Roman" pitchFamily="18" charset="0"/>
              </a:rPr>
              <a:t>                    Height, </a:t>
            </a:r>
            <a:r>
              <a:rPr lang="en-US" sz="2200" dirty="0" err="1" smtClean="0">
                <a:solidFill>
                  <a:schemeClr val="tx2"/>
                </a:solidFill>
                <a:latin typeface="Times New Roman" pitchFamily="18" charset="0"/>
                <a:cs typeface="Times New Roman" pitchFamily="18" charset="0"/>
              </a:rPr>
              <a:t>colour</a:t>
            </a:r>
            <a:r>
              <a:rPr lang="en-US" sz="2200" dirty="0" smtClean="0">
                <a:solidFill>
                  <a:schemeClr val="tx2"/>
                </a:solidFill>
                <a:latin typeface="Times New Roman" pitchFamily="18" charset="0"/>
                <a:cs typeface="Times New Roman" pitchFamily="18" charset="0"/>
              </a:rPr>
              <a:t>…..</a:t>
            </a:r>
          </a:p>
          <a:p>
            <a:endParaRPr lang="en-US" sz="2200" dirty="0" smtClean="0">
              <a:solidFill>
                <a:schemeClr val="tx2"/>
              </a:solidFill>
              <a:latin typeface="Times New Roman" pitchFamily="18" charset="0"/>
              <a:cs typeface="Times New Roman" pitchFamily="18" charset="0"/>
            </a:endParaRPr>
          </a:p>
          <a:p>
            <a:endParaRPr lang="en-US" sz="2200" dirty="0" smtClean="0">
              <a:solidFill>
                <a:schemeClr val="tx2"/>
              </a:solidFill>
              <a:latin typeface="Times New Roman" pitchFamily="18" charset="0"/>
              <a:cs typeface="Times New Roman" pitchFamily="18" charset="0"/>
            </a:endParaRPr>
          </a:p>
          <a:p>
            <a:endParaRPr lang="en-US" sz="2200" dirty="0" smtClean="0">
              <a:solidFill>
                <a:schemeClr val="tx2"/>
              </a:solidFill>
              <a:latin typeface="Times New Roman" pitchFamily="18" charset="0"/>
              <a:cs typeface="Times New Roman" pitchFamily="18" charset="0"/>
            </a:endParaRPr>
          </a:p>
          <a:p>
            <a:r>
              <a:rPr lang="en-US" sz="2400" b="1" i="1" dirty="0" smtClean="0">
                <a:solidFill>
                  <a:srgbClr val="C00000"/>
                </a:solidFill>
                <a:latin typeface="Times New Roman" pitchFamily="18" charset="0"/>
                <a:cs typeface="Times New Roman" pitchFamily="18" charset="0"/>
              </a:rPr>
              <a:t>Phenotype :</a:t>
            </a:r>
          </a:p>
          <a:p>
            <a:r>
              <a:rPr lang="en-US" sz="2200" dirty="0" smtClean="0">
                <a:solidFill>
                  <a:schemeClr val="tx2"/>
                </a:solidFill>
                <a:latin typeface="Times New Roman" pitchFamily="18" charset="0"/>
                <a:cs typeface="Times New Roman" pitchFamily="18" charset="0"/>
              </a:rPr>
              <a:t>            </a:t>
            </a:r>
            <a:r>
              <a:rPr lang="en-US" sz="2200" b="1" dirty="0" smtClean="0">
                <a:latin typeface="Times New Roman" pitchFamily="18" charset="0"/>
                <a:cs typeface="Times New Roman" pitchFamily="18" charset="0"/>
              </a:rPr>
              <a:t>Different forms of a Character</a:t>
            </a:r>
          </a:p>
          <a:p>
            <a:r>
              <a:rPr lang="en-US" sz="2200" b="1" dirty="0" smtClean="0">
                <a:latin typeface="Times New Roman" pitchFamily="18" charset="0"/>
                <a:cs typeface="Times New Roman" pitchFamily="18" charset="0"/>
              </a:rPr>
              <a:t>               TRAIT</a:t>
            </a:r>
          </a:p>
          <a:p>
            <a:r>
              <a:rPr lang="en-US" sz="2200" dirty="0" smtClean="0">
                <a:solidFill>
                  <a:schemeClr val="tx2"/>
                </a:solidFill>
                <a:latin typeface="Times New Roman" pitchFamily="18" charset="0"/>
                <a:cs typeface="Times New Roman" pitchFamily="18" charset="0"/>
              </a:rPr>
              <a:t>                    Color </a:t>
            </a:r>
          </a:p>
          <a:p>
            <a:r>
              <a:rPr lang="en-US" sz="2200" dirty="0" smtClean="0">
                <a:solidFill>
                  <a:schemeClr val="tx2"/>
                </a:solidFill>
                <a:latin typeface="Times New Roman" pitchFamily="18" charset="0"/>
                <a:cs typeface="Times New Roman" pitchFamily="18" charset="0"/>
              </a:rPr>
              <a:t>                             Fair  &amp;  Dark</a:t>
            </a:r>
          </a:p>
          <a:p>
            <a:pPr algn="just">
              <a:buFont typeface="Wingdings" panose="05000000000000000000" pitchFamily="2" charset="2"/>
              <a:buChar char="v"/>
            </a:pPr>
            <a:endParaRPr lang="en-US" sz="2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72575349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xmlns="" id="{7A72F5BB-01CE-4E1F-B528-9003564E9862}"/>
              </a:ext>
            </a:extLst>
          </p:cNvPr>
          <p:cNvSpPr txBox="1"/>
          <p:nvPr/>
        </p:nvSpPr>
        <p:spPr>
          <a:xfrm>
            <a:off x="151074" y="6380543"/>
            <a:ext cx="6571992" cy="338554"/>
          </a:xfrm>
          <a:prstGeom prst="rect">
            <a:avLst/>
          </a:prstGeom>
          <a:noFill/>
        </p:spPr>
        <p:txBody>
          <a:bodyPr wrap="none" rtlCol="0">
            <a:spAutoFit/>
          </a:bodyPr>
          <a:lstStyle/>
          <a:p>
            <a:r>
              <a:rPr lang="en-US" sz="1600" b="1" i="1" dirty="0" smtClean="0">
                <a:effectLst>
                  <a:outerShdw blurRad="38100" dist="38100" dir="2700000" algn="tl">
                    <a:srgbClr val="000000">
                      <a:alpha val="43137"/>
                    </a:srgbClr>
                  </a:outerShdw>
                </a:effectLst>
                <a:latin typeface="Constantia" panose="02030602050306030303" pitchFamily="18" charset="0"/>
                <a:cs typeface="Times New Roman" panose="02020603050405020304" pitchFamily="18" charset="0"/>
              </a:rPr>
              <a:t>Introduction to Classical Genetics, </a:t>
            </a:r>
            <a:r>
              <a:rPr lang="en-US" sz="1600" b="1" i="1" dirty="0" err="1" smtClean="0">
                <a:effectLst>
                  <a:outerShdw blurRad="38100" dist="38100" dir="2700000" algn="tl">
                    <a:srgbClr val="000000">
                      <a:alpha val="43137"/>
                    </a:srgbClr>
                  </a:outerShdw>
                </a:effectLst>
                <a:latin typeface="Constantia" panose="02030602050306030303" pitchFamily="18" charset="0"/>
                <a:cs typeface="Times New Roman" panose="02020603050405020304" pitchFamily="18" charset="0"/>
              </a:rPr>
              <a:t>Amritha</a:t>
            </a:r>
            <a:r>
              <a:rPr lang="en-US" sz="1600" b="1" i="1" dirty="0" smtClean="0">
                <a:effectLst>
                  <a:outerShdw blurRad="38100" dist="38100" dir="2700000" algn="tl">
                    <a:srgbClr val="000000">
                      <a:alpha val="43137"/>
                    </a:srgbClr>
                  </a:outerShdw>
                </a:effectLst>
                <a:latin typeface="Constantia" panose="02030602050306030303" pitchFamily="18" charset="0"/>
                <a:cs typeface="Times New Roman" panose="02020603050405020304" pitchFamily="18" charset="0"/>
              </a:rPr>
              <a:t> M. S, </a:t>
            </a:r>
            <a:r>
              <a:rPr lang="en-US" sz="1600" b="1" i="1" dirty="0" err="1" smtClean="0">
                <a:effectLst>
                  <a:outerShdw blurRad="38100" dist="38100" dir="2700000" algn="tl">
                    <a:srgbClr val="000000">
                      <a:alpha val="43137"/>
                    </a:srgbClr>
                  </a:outerShdw>
                </a:effectLst>
                <a:latin typeface="Constantia" panose="02030602050306030303" pitchFamily="18" charset="0"/>
                <a:cs typeface="Times New Roman" panose="02020603050405020304" pitchFamily="18" charset="0"/>
              </a:rPr>
              <a:t>St.Mary’s</a:t>
            </a:r>
            <a:r>
              <a:rPr lang="en-US" sz="1600" b="1" i="1" dirty="0" smtClean="0">
                <a:effectLst>
                  <a:outerShdw blurRad="38100" dist="38100" dir="2700000" algn="tl">
                    <a:srgbClr val="000000">
                      <a:alpha val="43137"/>
                    </a:srgbClr>
                  </a:outerShdw>
                </a:effectLst>
                <a:latin typeface="Constantia" panose="02030602050306030303" pitchFamily="18" charset="0"/>
                <a:cs typeface="Times New Roman" panose="02020603050405020304" pitchFamily="18" charset="0"/>
              </a:rPr>
              <a:t> College</a:t>
            </a:r>
            <a:endParaRPr lang="en-IN" sz="1600" b="1" i="1" dirty="0">
              <a:effectLst>
                <a:outerShdw blurRad="38100" dist="38100" dir="2700000" algn="tl">
                  <a:srgbClr val="000000">
                    <a:alpha val="43137"/>
                  </a:srgbClr>
                </a:outerShdw>
              </a:effectLst>
              <a:latin typeface="Constantia" panose="02030602050306030303" pitchFamily="18" charset="0"/>
              <a:cs typeface="Times New Roman" panose="02020603050405020304" pitchFamily="18" charset="0"/>
            </a:endParaRPr>
          </a:p>
        </p:txBody>
      </p:sp>
      <p:pic>
        <p:nvPicPr>
          <p:cNvPr id="5" name="Picture 4" descr="College logo_Updated.png"/>
          <p:cNvPicPr>
            <a:picLocks noChangeAspect="1"/>
          </p:cNvPicPr>
          <p:nvPr/>
        </p:nvPicPr>
        <p:blipFill>
          <a:blip r:embed="rId2" cstate="print"/>
          <a:stretch>
            <a:fillRect/>
          </a:stretch>
        </p:blipFill>
        <p:spPr>
          <a:xfrm>
            <a:off x="8184594" y="0"/>
            <a:ext cx="991088" cy="1115290"/>
          </a:xfrm>
          <a:prstGeom prst="rect">
            <a:avLst/>
          </a:prstGeom>
        </p:spPr>
      </p:pic>
      <p:sp>
        <p:nvSpPr>
          <p:cNvPr id="6" name="Title 1"/>
          <p:cNvSpPr txBox="1">
            <a:spLocks/>
          </p:cNvSpPr>
          <p:nvPr/>
        </p:nvSpPr>
        <p:spPr>
          <a:xfrm>
            <a:off x="-237815" y="583825"/>
            <a:ext cx="7800109" cy="910281"/>
          </a:xfrm>
          <a:prstGeom prst="rect">
            <a:avLst/>
          </a:prstGeom>
        </p:spPr>
        <p:txBody>
          <a:bodyPr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en-US" sz="2600" b="1" dirty="0">
              <a:solidFill>
                <a:srgbClr val="C00000"/>
              </a:solidFill>
              <a:latin typeface="Bookman Old Style" panose="02050604050505020204" pitchFamily="18" charset="0"/>
            </a:endParaRPr>
          </a:p>
        </p:txBody>
      </p:sp>
      <p:pic>
        <p:nvPicPr>
          <p:cNvPr id="2050" name="Picture 2" descr="Related image"/>
          <p:cNvPicPr>
            <a:picLocks noChangeAspect="1" noChangeArrowheads="1"/>
          </p:cNvPicPr>
          <p:nvPr/>
        </p:nvPicPr>
        <p:blipFill>
          <a:blip r:embed="rId3"/>
          <a:srcRect/>
          <a:stretch>
            <a:fillRect/>
          </a:stretch>
        </p:blipFill>
        <p:spPr bwMode="auto">
          <a:xfrm>
            <a:off x="419099" y="379412"/>
            <a:ext cx="3429001" cy="2592388"/>
          </a:xfrm>
          <a:prstGeom prst="rect">
            <a:avLst/>
          </a:prstGeom>
          <a:noFill/>
        </p:spPr>
      </p:pic>
      <p:pic>
        <p:nvPicPr>
          <p:cNvPr id="2052" name="Picture 4" descr="Related image"/>
          <p:cNvPicPr>
            <a:picLocks noChangeAspect="1" noChangeArrowheads="1"/>
          </p:cNvPicPr>
          <p:nvPr/>
        </p:nvPicPr>
        <p:blipFill>
          <a:blip r:embed="rId4"/>
          <a:srcRect/>
          <a:stretch>
            <a:fillRect/>
          </a:stretch>
        </p:blipFill>
        <p:spPr bwMode="auto">
          <a:xfrm>
            <a:off x="4930775" y="3467100"/>
            <a:ext cx="3914775" cy="2867025"/>
          </a:xfrm>
          <a:prstGeom prst="rect">
            <a:avLst/>
          </a:prstGeom>
          <a:noFill/>
        </p:spPr>
      </p:pic>
      <p:sp>
        <p:nvSpPr>
          <p:cNvPr id="9" name="Rectangle 8"/>
          <p:cNvSpPr/>
          <p:nvPr/>
        </p:nvSpPr>
        <p:spPr>
          <a:xfrm>
            <a:off x="3898900" y="430937"/>
            <a:ext cx="4622800" cy="2123658"/>
          </a:xfrm>
          <a:prstGeom prst="rect">
            <a:avLst/>
          </a:prstGeom>
        </p:spPr>
        <p:txBody>
          <a:bodyPr wrap="square">
            <a:spAutoFit/>
          </a:bodyPr>
          <a:lstStyle/>
          <a:p>
            <a:r>
              <a:rPr lang="en-US" sz="2200" b="1" i="1" dirty="0" smtClean="0">
                <a:solidFill>
                  <a:srgbClr val="C00000"/>
                </a:solidFill>
                <a:latin typeface="Times New Roman" pitchFamily="18" charset="0"/>
                <a:cs typeface="Times New Roman" pitchFamily="18" charset="0"/>
              </a:rPr>
              <a:t>Monohybrid cross </a:t>
            </a:r>
            <a:r>
              <a:rPr lang="en-US" sz="2200" b="1" dirty="0" smtClean="0">
                <a:solidFill>
                  <a:srgbClr val="C00000"/>
                </a:solidFill>
                <a:latin typeface="Times New Roman" pitchFamily="18" charset="0"/>
                <a:cs typeface="Times New Roman" pitchFamily="18" charset="0"/>
              </a:rPr>
              <a:t>: </a:t>
            </a:r>
            <a:r>
              <a:rPr lang="en-US" sz="2200" dirty="0" smtClean="0">
                <a:latin typeface="Times New Roman" pitchFamily="18" charset="0"/>
                <a:cs typeface="Times New Roman" pitchFamily="18" charset="0"/>
              </a:rPr>
              <a:t>a cross between two parents that differ by a single pairs of alleles (GG x </a:t>
            </a:r>
            <a:r>
              <a:rPr lang="en-US" sz="2200" dirty="0" err="1" smtClean="0">
                <a:latin typeface="Times New Roman" pitchFamily="18" charset="0"/>
                <a:cs typeface="Times New Roman" pitchFamily="18" charset="0"/>
              </a:rPr>
              <a:t>gg</a:t>
            </a:r>
            <a:r>
              <a:rPr lang="en-US" sz="2200" dirty="0" smtClean="0">
                <a:latin typeface="Times New Roman" pitchFamily="18" charset="0"/>
                <a:cs typeface="Times New Roman" pitchFamily="18" charset="0"/>
              </a:rPr>
              <a:t>) . The character being studied in a </a:t>
            </a:r>
            <a:r>
              <a:rPr lang="en-US" sz="2200" i="1" dirty="0" smtClean="0">
                <a:latin typeface="Times New Roman" pitchFamily="18" charset="0"/>
                <a:cs typeface="Times New Roman" pitchFamily="18" charset="0"/>
              </a:rPr>
              <a:t>monohybrid cross</a:t>
            </a:r>
            <a:r>
              <a:rPr lang="en-US" sz="2200" dirty="0" smtClean="0">
                <a:latin typeface="Times New Roman" pitchFamily="18" charset="0"/>
                <a:cs typeface="Times New Roman" pitchFamily="18" charset="0"/>
              </a:rPr>
              <a:t> are governed by two or multiple variations for a single locus </a:t>
            </a:r>
            <a:r>
              <a:rPr lang="en-US" sz="2200" dirty="0" err="1" smtClean="0">
                <a:latin typeface="Times New Roman" pitchFamily="18" charset="0"/>
                <a:cs typeface="Times New Roman" pitchFamily="18" charset="0"/>
              </a:rPr>
              <a:t>ie;Gg</a:t>
            </a:r>
            <a:r>
              <a:rPr lang="en-US" sz="2200" dirty="0" smtClean="0">
                <a:latin typeface="Times New Roman" pitchFamily="18" charset="0"/>
                <a:cs typeface="Times New Roman" pitchFamily="18" charset="0"/>
              </a:rPr>
              <a:t> x </a:t>
            </a:r>
            <a:r>
              <a:rPr lang="en-US" sz="2200" dirty="0" err="1" smtClean="0">
                <a:latin typeface="Times New Roman" pitchFamily="18" charset="0"/>
                <a:cs typeface="Times New Roman" pitchFamily="18" charset="0"/>
              </a:rPr>
              <a:t>Gg</a:t>
            </a:r>
            <a:endParaRPr lang="en-US" sz="2200" dirty="0">
              <a:latin typeface="Times New Roman" pitchFamily="18" charset="0"/>
              <a:cs typeface="Times New Roman" pitchFamily="18" charset="0"/>
            </a:endParaRPr>
          </a:p>
        </p:txBody>
      </p:sp>
      <p:sp>
        <p:nvSpPr>
          <p:cNvPr id="10" name="Rectangle 9"/>
          <p:cNvSpPr/>
          <p:nvPr/>
        </p:nvSpPr>
        <p:spPr>
          <a:xfrm>
            <a:off x="393700" y="4198035"/>
            <a:ext cx="4572000" cy="1107996"/>
          </a:xfrm>
          <a:prstGeom prst="rect">
            <a:avLst/>
          </a:prstGeom>
        </p:spPr>
        <p:txBody>
          <a:bodyPr>
            <a:spAutoFit/>
          </a:bodyPr>
          <a:lstStyle/>
          <a:p>
            <a:r>
              <a:rPr lang="en-US" sz="2200" b="1" i="1" dirty="0" err="1" smtClean="0">
                <a:solidFill>
                  <a:srgbClr val="C00000"/>
                </a:solidFill>
                <a:latin typeface="Times New Roman" pitchFamily="18" charset="0"/>
                <a:cs typeface="Times New Roman" pitchFamily="18" charset="0"/>
              </a:rPr>
              <a:t>Dihybrid</a:t>
            </a:r>
            <a:r>
              <a:rPr lang="en-US" sz="2200" b="1" i="1" dirty="0" smtClean="0">
                <a:solidFill>
                  <a:srgbClr val="C00000"/>
                </a:solidFill>
                <a:latin typeface="Times New Roman" pitchFamily="18" charset="0"/>
                <a:cs typeface="Times New Roman" pitchFamily="18" charset="0"/>
              </a:rPr>
              <a:t> cross </a:t>
            </a:r>
            <a:r>
              <a:rPr lang="en-US" sz="2200" dirty="0" smtClean="0">
                <a:latin typeface="Times New Roman" pitchFamily="18" charset="0"/>
                <a:cs typeface="Times New Roman" pitchFamily="18" charset="0"/>
              </a:rPr>
              <a:t>a cross between two parents that differ by two pairs of alleles (RRYY x </a:t>
            </a:r>
            <a:r>
              <a:rPr lang="en-US" sz="2200" dirty="0" err="1" smtClean="0">
                <a:latin typeface="Times New Roman" pitchFamily="18" charset="0"/>
                <a:cs typeface="Times New Roman" pitchFamily="18" charset="0"/>
              </a:rPr>
              <a:t>rryy</a:t>
            </a:r>
            <a:r>
              <a:rPr lang="en-US" sz="2200" dirty="0" smtClean="0">
                <a:latin typeface="Times New Roman" pitchFamily="18" charset="0"/>
                <a:cs typeface="Times New Roman" pitchFamily="18" charset="0"/>
              </a:rPr>
              <a:t>) </a:t>
            </a:r>
            <a:endParaRPr lang="en-US" sz="2200" dirty="0">
              <a:latin typeface="Times New Roman" pitchFamily="18" charset="0"/>
              <a:cs typeface="Times New Roman" pitchFamily="18" charset="0"/>
            </a:endParaRPr>
          </a:p>
        </p:txBody>
      </p:sp>
    </p:spTree>
    <p:extLst>
      <p:ext uri="{BB962C8B-B14F-4D97-AF65-F5344CB8AC3E}">
        <p14:creationId xmlns:p14="http://schemas.microsoft.com/office/powerpoint/2010/main" xmlns="" val="65020703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xmlns="" id="{7A72F5BB-01CE-4E1F-B528-9003564E9862}"/>
              </a:ext>
            </a:extLst>
          </p:cNvPr>
          <p:cNvSpPr txBox="1"/>
          <p:nvPr/>
        </p:nvSpPr>
        <p:spPr>
          <a:xfrm>
            <a:off x="151074" y="6380543"/>
            <a:ext cx="6571992" cy="338554"/>
          </a:xfrm>
          <a:prstGeom prst="rect">
            <a:avLst/>
          </a:prstGeom>
          <a:noFill/>
        </p:spPr>
        <p:txBody>
          <a:bodyPr wrap="none" rtlCol="0">
            <a:spAutoFit/>
          </a:bodyPr>
          <a:lstStyle/>
          <a:p>
            <a:r>
              <a:rPr lang="en-US" sz="1600" b="1" i="1" dirty="0" smtClean="0">
                <a:effectLst>
                  <a:outerShdw blurRad="38100" dist="38100" dir="2700000" algn="tl">
                    <a:srgbClr val="000000">
                      <a:alpha val="43137"/>
                    </a:srgbClr>
                  </a:outerShdw>
                </a:effectLst>
                <a:latin typeface="Constantia" panose="02030602050306030303" pitchFamily="18" charset="0"/>
                <a:cs typeface="Times New Roman" panose="02020603050405020304" pitchFamily="18" charset="0"/>
              </a:rPr>
              <a:t>Introduction to Classical Genetics, </a:t>
            </a:r>
            <a:r>
              <a:rPr lang="en-US" sz="1600" b="1" i="1" dirty="0" err="1" smtClean="0">
                <a:effectLst>
                  <a:outerShdw blurRad="38100" dist="38100" dir="2700000" algn="tl">
                    <a:srgbClr val="000000">
                      <a:alpha val="43137"/>
                    </a:srgbClr>
                  </a:outerShdw>
                </a:effectLst>
                <a:latin typeface="Constantia" panose="02030602050306030303" pitchFamily="18" charset="0"/>
                <a:cs typeface="Times New Roman" panose="02020603050405020304" pitchFamily="18" charset="0"/>
              </a:rPr>
              <a:t>Amritha</a:t>
            </a:r>
            <a:r>
              <a:rPr lang="en-US" sz="1600" b="1" i="1" dirty="0" smtClean="0">
                <a:effectLst>
                  <a:outerShdw blurRad="38100" dist="38100" dir="2700000" algn="tl">
                    <a:srgbClr val="000000">
                      <a:alpha val="43137"/>
                    </a:srgbClr>
                  </a:outerShdw>
                </a:effectLst>
                <a:latin typeface="Constantia" panose="02030602050306030303" pitchFamily="18" charset="0"/>
                <a:cs typeface="Times New Roman" panose="02020603050405020304" pitchFamily="18" charset="0"/>
              </a:rPr>
              <a:t> M. S, </a:t>
            </a:r>
            <a:r>
              <a:rPr lang="en-US" sz="1600" b="1" i="1" dirty="0" err="1" smtClean="0">
                <a:effectLst>
                  <a:outerShdw blurRad="38100" dist="38100" dir="2700000" algn="tl">
                    <a:srgbClr val="000000">
                      <a:alpha val="43137"/>
                    </a:srgbClr>
                  </a:outerShdw>
                </a:effectLst>
                <a:latin typeface="Constantia" panose="02030602050306030303" pitchFamily="18" charset="0"/>
                <a:cs typeface="Times New Roman" panose="02020603050405020304" pitchFamily="18" charset="0"/>
              </a:rPr>
              <a:t>St.Mary’s</a:t>
            </a:r>
            <a:r>
              <a:rPr lang="en-US" sz="1600" b="1" i="1" dirty="0" smtClean="0">
                <a:effectLst>
                  <a:outerShdw blurRad="38100" dist="38100" dir="2700000" algn="tl">
                    <a:srgbClr val="000000">
                      <a:alpha val="43137"/>
                    </a:srgbClr>
                  </a:outerShdw>
                </a:effectLst>
                <a:latin typeface="Constantia" panose="02030602050306030303" pitchFamily="18" charset="0"/>
                <a:cs typeface="Times New Roman" panose="02020603050405020304" pitchFamily="18" charset="0"/>
              </a:rPr>
              <a:t> College</a:t>
            </a:r>
            <a:endParaRPr lang="en-IN" sz="1600" b="1" i="1" dirty="0">
              <a:effectLst>
                <a:outerShdw blurRad="38100" dist="38100" dir="2700000" algn="tl">
                  <a:srgbClr val="000000">
                    <a:alpha val="43137"/>
                  </a:srgbClr>
                </a:outerShdw>
              </a:effectLst>
              <a:latin typeface="Constantia" panose="02030602050306030303" pitchFamily="18" charset="0"/>
              <a:cs typeface="Times New Roman" panose="02020603050405020304" pitchFamily="18" charset="0"/>
            </a:endParaRPr>
          </a:p>
        </p:txBody>
      </p:sp>
      <p:pic>
        <p:nvPicPr>
          <p:cNvPr id="5" name="Picture 4" descr="College logo_Updated.png"/>
          <p:cNvPicPr>
            <a:picLocks noChangeAspect="1"/>
          </p:cNvPicPr>
          <p:nvPr/>
        </p:nvPicPr>
        <p:blipFill>
          <a:blip r:embed="rId2" cstate="print"/>
          <a:stretch>
            <a:fillRect/>
          </a:stretch>
        </p:blipFill>
        <p:spPr>
          <a:xfrm>
            <a:off x="8184594" y="0"/>
            <a:ext cx="991088" cy="1115290"/>
          </a:xfrm>
          <a:prstGeom prst="rect">
            <a:avLst/>
          </a:prstGeom>
        </p:spPr>
      </p:pic>
      <p:sp>
        <p:nvSpPr>
          <p:cNvPr id="6" name="Title 1"/>
          <p:cNvSpPr txBox="1">
            <a:spLocks/>
          </p:cNvSpPr>
          <p:nvPr/>
        </p:nvSpPr>
        <p:spPr>
          <a:xfrm>
            <a:off x="263954" y="634440"/>
            <a:ext cx="8229600" cy="663145"/>
          </a:xfrm>
          <a:prstGeom prst="rect">
            <a:avLst/>
          </a:prstGeom>
        </p:spPr>
        <p:txBody>
          <a:bodyPr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2600" b="1" dirty="0" smtClean="0">
                <a:solidFill>
                  <a:srgbClr val="C00000"/>
                </a:solidFill>
                <a:latin typeface="Bookman Old Style" panose="02050604050505020204" pitchFamily="18" charset="0"/>
              </a:rPr>
              <a:t>MENDELIAN LAWS IN GENETICS</a:t>
            </a:r>
            <a:endParaRPr lang="en-US" sz="2600" b="1" dirty="0">
              <a:solidFill>
                <a:srgbClr val="C00000"/>
              </a:solidFill>
              <a:latin typeface="Bookman Old Style" panose="02050604050505020204" pitchFamily="18" charset="0"/>
            </a:endParaRPr>
          </a:p>
        </p:txBody>
      </p:sp>
      <p:sp>
        <p:nvSpPr>
          <p:cNvPr id="2" name="Rectangle 1"/>
          <p:cNvSpPr/>
          <p:nvPr/>
        </p:nvSpPr>
        <p:spPr>
          <a:xfrm>
            <a:off x="457200" y="1828800"/>
            <a:ext cx="8293100" cy="3816429"/>
          </a:xfrm>
          <a:prstGeom prst="rect">
            <a:avLst/>
          </a:prstGeom>
        </p:spPr>
        <p:txBody>
          <a:bodyPr wrap="square">
            <a:spAutoFit/>
          </a:bodyPr>
          <a:lstStyle/>
          <a:p>
            <a:pPr algn="just">
              <a:buFont typeface="Wingdings" panose="05000000000000000000" pitchFamily="2" charset="2"/>
              <a:buChar char="v"/>
            </a:pPr>
            <a:r>
              <a:rPr lang="en-US" sz="2200" b="1" u="sng" dirty="0" smtClean="0">
                <a:solidFill>
                  <a:srgbClr val="C00000"/>
                </a:solidFill>
                <a:latin typeface="Times New Roman" pitchFamily="18" charset="0"/>
                <a:cs typeface="Times New Roman" pitchFamily="18" charset="0"/>
              </a:rPr>
              <a:t>Law of Dominance</a:t>
            </a:r>
          </a:p>
          <a:p>
            <a:pPr algn="just">
              <a:buFont typeface="Wingdings" panose="05000000000000000000" pitchFamily="2" charset="2"/>
              <a:buChar char="v"/>
            </a:pPr>
            <a:endParaRPr lang="en-US" sz="2200" dirty="0" smtClean="0">
              <a:latin typeface="Times New Roman" pitchFamily="18" charset="0"/>
              <a:cs typeface="Times New Roman" pitchFamily="18" charset="0"/>
            </a:endParaRPr>
          </a:p>
          <a:p>
            <a:pPr algn="just"/>
            <a:r>
              <a:rPr lang="en-US" sz="2200" dirty="0" smtClean="0">
                <a:latin typeface="Times New Roman" pitchFamily="18" charset="0"/>
                <a:cs typeface="Times New Roman" pitchFamily="18" charset="0"/>
              </a:rPr>
              <a:t>(</a:t>
            </a:r>
            <a:r>
              <a:rPr lang="en-US" sz="2200" dirty="0" err="1" smtClean="0">
                <a:latin typeface="Times New Roman" pitchFamily="18" charset="0"/>
                <a:cs typeface="Times New Roman" pitchFamily="18" charset="0"/>
              </a:rPr>
              <a:t>i</a:t>
            </a:r>
            <a:r>
              <a:rPr lang="en-US" sz="2200" dirty="0" smtClean="0">
                <a:latin typeface="Times New Roman" pitchFamily="18" charset="0"/>
                <a:cs typeface="Times New Roman" pitchFamily="18" charset="0"/>
              </a:rPr>
              <a:t>) Characters are controlled by discrete units called factors.</a:t>
            </a:r>
          </a:p>
          <a:p>
            <a:pPr algn="just"/>
            <a:r>
              <a:rPr lang="en-US" sz="2200" dirty="0" smtClean="0">
                <a:latin typeface="Times New Roman" pitchFamily="18" charset="0"/>
                <a:cs typeface="Times New Roman" pitchFamily="18" charset="0"/>
              </a:rPr>
              <a:t>(ii) Factors occur in pairs.</a:t>
            </a:r>
          </a:p>
          <a:p>
            <a:pPr algn="just"/>
            <a:r>
              <a:rPr lang="en-US" sz="2200" dirty="0" smtClean="0">
                <a:latin typeface="Times New Roman" pitchFamily="18" charset="0"/>
                <a:cs typeface="Times New Roman" pitchFamily="18" charset="0"/>
              </a:rPr>
              <a:t>(iii)In a dissimilar pair of factors one member of the pair dominates(dominant) the other (recessive).</a:t>
            </a:r>
          </a:p>
          <a:p>
            <a:pPr algn="just"/>
            <a:endParaRPr lang="en-US" sz="2200" dirty="0" smtClean="0">
              <a:latin typeface="Times New Roman" pitchFamily="18" charset="0"/>
              <a:cs typeface="Times New Roman" pitchFamily="18" charset="0"/>
            </a:endParaRPr>
          </a:p>
          <a:p>
            <a:pPr algn="just"/>
            <a:r>
              <a:rPr lang="en-US" sz="2200" dirty="0" smtClean="0">
                <a:latin typeface="Times New Roman" pitchFamily="18" charset="0"/>
                <a:cs typeface="Times New Roman" pitchFamily="18" charset="0"/>
              </a:rPr>
              <a:t>Used to explain the expression of only one of the parental characters in a monohybrid cross in F1 and expression of both in the F2. </a:t>
            </a:r>
          </a:p>
          <a:p>
            <a:pPr algn="just"/>
            <a:endParaRPr lang="en-US" sz="2200" dirty="0" smtClean="0">
              <a:latin typeface="Times New Roman" pitchFamily="18" charset="0"/>
              <a:cs typeface="Times New Roman" pitchFamily="18" charset="0"/>
            </a:endParaRPr>
          </a:p>
          <a:p>
            <a:pPr algn="just"/>
            <a:r>
              <a:rPr lang="en-US" sz="2200" dirty="0" smtClean="0">
                <a:latin typeface="Times New Roman" pitchFamily="18" charset="0"/>
                <a:cs typeface="Times New Roman" pitchFamily="18" charset="0"/>
              </a:rPr>
              <a:t>It also explains the proportion of 3:1 obtained at the F2.</a:t>
            </a:r>
            <a:endParaRPr lang="en-US" sz="2200" dirty="0">
              <a:latin typeface="Times New Roman" pitchFamily="18" charset="0"/>
              <a:cs typeface="Times New Roman" pitchFamily="18" charset="0"/>
            </a:endParaRPr>
          </a:p>
        </p:txBody>
      </p:sp>
    </p:spTree>
    <p:extLst>
      <p:ext uri="{BB962C8B-B14F-4D97-AF65-F5344CB8AC3E}">
        <p14:creationId xmlns:p14="http://schemas.microsoft.com/office/powerpoint/2010/main" xmlns="" val="352952445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250</TotalTime>
  <Words>697</Words>
  <Application>Microsoft Office PowerPoint</Application>
  <PresentationFormat>On-screen Show (4:3)</PresentationFormat>
  <Paragraphs>121</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Slide 1</vt:lpstr>
      <vt:lpstr>Slide 2</vt:lpstr>
      <vt:lpstr>Slide 3</vt:lpstr>
      <vt:lpstr>Slide 4</vt:lpstr>
      <vt:lpstr>Slide 5</vt:lpstr>
      <vt:lpstr>Slide 6</vt:lpstr>
      <vt:lpstr>Slide 7</vt:lpstr>
      <vt:lpstr>Slide 8</vt:lpstr>
      <vt:lpstr>Slide 9</vt:lpstr>
      <vt:lpstr>Slide 10</vt:lpstr>
      <vt:lpstr>Slide 11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Avinz</dc:creator>
  <cp:lastModifiedBy>admission</cp:lastModifiedBy>
  <cp:revision>114</cp:revision>
  <dcterms:created xsi:type="dcterms:W3CDTF">2018-12-04T06:33:32Z</dcterms:created>
  <dcterms:modified xsi:type="dcterms:W3CDTF">2019-06-20T01:03:27Z</dcterms:modified>
</cp:coreProperties>
</file>