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14"/>
  </p:notesMasterIdLst>
  <p:sldIdLst>
    <p:sldId id="267" r:id="rId2"/>
    <p:sldId id="268" r:id="rId3"/>
    <p:sldId id="280" r:id="rId4"/>
    <p:sldId id="301" r:id="rId5"/>
    <p:sldId id="303" r:id="rId6"/>
    <p:sldId id="306" r:id="rId7"/>
    <p:sldId id="304" r:id="rId8"/>
    <p:sldId id="281" r:id="rId9"/>
    <p:sldId id="283" r:id="rId10"/>
    <p:sldId id="307" r:id="rId11"/>
    <p:sldId id="308" r:id="rId12"/>
    <p:sldId id="30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53359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3011" autoAdjust="0"/>
  </p:normalViewPr>
  <p:slideViewPr>
    <p:cSldViewPr>
      <p:cViewPr varScale="1">
        <p:scale>
          <a:sx n="68" d="100"/>
          <a:sy n="68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B991-0489-4C8A-B0C2-0267599C4809}" type="datetimeFigureOut">
              <a:rPr lang="en-US" smtClean="0"/>
              <a:pPr/>
              <a:t>26/Jun/2019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653D3-2966-40CA-BEC7-8E9C35A9708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7205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2826B9-F871-4FD4-93C2-5F399B262045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14339" name="Rectangle 1030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Boardworks Science</a:t>
            </a:r>
          </a:p>
          <a:p>
            <a:r>
              <a:rPr lang="en-GB" altLang="en-US" smtClean="0"/>
              <a:t>Properties of the alkali metals</a:t>
            </a:r>
          </a:p>
          <a:p>
            <a:endParaRPr lang="en-GB" altLang="en-US" smtClean="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886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13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65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67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41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974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91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6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06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35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18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91000" y="34290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Dr. </a:t>
            </a:r>
            <a:r>
              <a:rPr lang="en-US" sz="2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Srilakshmi</a:t>
            </a:r>
            <a:r>
              <a:rPr lang="en-US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P. </a:t>
            </a:r>
            <a:r>
              <a:rPr lang="en-US" sz="24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</a:t>
            </a:r>
            <a:r>
              <a:rPr lang="en-US" sz="2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haskar</a:t>
            </a:r>
            <a:endParaRPr lang="en-US" sz="2400" dirty="0" smtClean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Assistant </a:t>
            </a:r>
            <a:r>
              <a:rPr lang="en-US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Department of Chemistry</a:t>
            </a:r>
          </a:p>
          <a:p>
            <a:r>
              <a:rPr lang="en-US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St. Mary’s </a:t>
            </a:r>
            <a:r>
              <a:rPr lang="en-US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College, </a:t>
            </a:r>
            <a:r>
              <a:rPr lang="en-US" sz="2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Thrissur</a:t>
            </a:r>
            <a:endParaRPr lang="en-US" sz="24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57200"/>
            <a:ext cx="8570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HK" sz="3600" b="1" cap="all" spc="50" dirty="0">
                <a:solidFill>
                  <a:srgbClr val="C00000"/>
                </a:solidFill>
                <a:latin typeface="Bookman Old Style" panose="02050604050505020204" pitchFamily="18" charset="0"/>
                <a:ea typeface="新細明體" charset="-120"/>
                <a:cs typeface="Times New Roman" panose="02020603050405020304" pitchFamily="18" charset="0"/>
              </a:rPr>
              <a:t>General characteristics of alkali metals </a:t>
            </a:r>
            <a:endParaRPr lang="en-IN" sz="1200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College logo_Upd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71905"/>
            <a:ext cx="28797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3144" y="1295400"/>
            <a:ext cx="7984106" cy="4094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the maximum degree of hydration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smallest size and highest charge to radius ratio among alkali metal cations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the lowest mobility in electric field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greatest reducing power in aqueous medium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14"/>
          <p:cNvSpPr txBox="1">
            <a:spLocks noChangeArrowheads="1"/>
          </p:cNvSpPr>
          <p:nvPr/>
        </p:nvSpPr>
        <p:spPr bwMode="auto">
          <a:xfrm>
            <a:off x="2031600" y="3276600"/>
            <a:ext cx="4800599" cy="430887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HK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Li</a:t>
            </a:r>
            <a:r>
              <a:rPr lang="en-GB" altLang="zh-HK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+ </a:t>
            </a:r>
            <a:r>
              <a:rPr lang="en-GB" altLang="zh-HK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&gt; </a:t>
            </a:r>
            <a:r>
              <a:rPr lang="en-GB" altLang="zh-HK" sz="2200" b="1" dirty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Na</a:t>
            </a:r>
            <a:r>
              <a:rPr lang="en-GB" altLang="zh-HK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+ </a:t>
            </a:r>
            <a:r>
              <a:rPr lang="en-GB" altLang="zh-HK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&gt; </a:t>
            </a:r>
            <a:r>
              <a:rPr lang="en-GB" altLang="zh-HK" sz="2200" b="1" dirty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K</a:t>
            </a:r>
            <a:r>
              <a:rPr lang="en-GB" altLang="zh-HK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+</a:t>
            </a:r>
            <a:r>
              <a:rPr lang="en-GB" altLang="zh-HK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 &gt; </a:t>
            </a:r>
            <a:r>
              <a:rPr lang="en-GB" altLang="zh-HK" sz="2200" b="1" dirty="0" err="1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Rb</a:t>
            </a:r>
            <a:r>
              <a:rPr lang="en-GB" altLang="zh-HK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+</a:t>
            </a:r>
            <a:r>
              <a:rPr lang="en-GB" altLang="zh-HK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 &gt; </a:t>
            </a:r>
            <a:r>
              <a:rPr lang="en-GB" altLang="zh-HK" sz="2200" b="1" dirty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Cs</a:t>
            </a:r>
            <a:r>
              <a:rPr lang="en-GB" altLang="zh-HK" sz="22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+</a:t>
            </a:r>
            <a:r>
              <a:rPr lang="en-GB" altLang="zh-HK" sz="2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" charset="-120"/>
                <a:cs typeface="Times New Roman" panose="02020603050405020304" pitchFamily="18" charset="0"/>
              </a:rPr>
              <a:t> </a:t>
            </a:r>
            <a:endParaRPr lang="en-GB" altLang="zh-HK" sz="2200" b="1" dirty="0">
              <a:solidFill>
                <a:schemeClr val="tx1"/>
              </a:solidFill>
              <a:latin typeface="Times New Roman" panose="02020603050405020304" pitchFamily="18" charset="0"/>
              <a:ea typeface="新細明體" charset="-12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3760113"/>
            <a:ext cx="6175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of ionic radii of hydrated alkali metal ions</a:t>
            </a: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86013" y="457200"/>
            <a:ext cx="303320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Continuation…</a:t>
            </a:r>
            <a:r>
              <a:rPr lang="en-US" sz="2600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..</a:t>
            </a:r>
          </a:p>
        </p:txBody>
      </p:sp>
      <p:sp>
        <p:nvSpPr>
          <p:cNvPr id="8" name="Rectangle 7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8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Flame coloration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10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3170823"/>
              </p:ext>
            </p:extLst>
          </p:nvPr>
        </p:nvGraphicFramePr>
        <p:xfrm>
          <a:off x="838200" y="1935179"/>
          <a:ext cx="5029200" cy="326069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18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1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9451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Flame color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Lithium</a:t>
                      </a:r>
                      <a:endParaRPr lang="en-IN" sz="22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Crimson red</a:t>
                      </a:r>
                      <a:endParaRPr lang="en-IN" sz="22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Golden yellow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violet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Rubidium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violet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293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violet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94429" y="2456197"/>
            <a:ext cx="0" cy="3505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78876" y="1326269"/>
            <a:ext cx="523220" cy="4617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energy emitted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2025414"/>
              </p:ext>
            </p:extLst>
          </p:nvPr>
        </p:nvGraphicFramePr>
        <p:xfrm>
          <a:off x="8085540" y="2429027"/>
          <a:ext cx="677460" cy="3386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7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1" name="Picture 10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3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81000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 Sharma and K. C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Inorganic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hemistry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26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3505200"/>
            <a:ext cx="792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alkali metals </a:t>
            </a:r>
            <a:r>
              <a:rPr lang="en-GB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GB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electron</a:t>
            </a:r>
            <a:r>
              <a:rPr lang="en-GB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their </a:t>
            </a:r>
            <a:r>
              <a:rPr lang="en-GB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valence shell</a:t>
            </a:r>
            <a:endParaRPr lang="en-GB" alt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890" name="Text Box 58"/>
          <p:cNvSpPr txBox="1">
            <a:spLocks noChangeArrowheads="1"/>
          </p:cNvSpPr>
          <p:nvPr/>
        </p:nvSpPr>
        <p:spPr bwMode="auto">
          <a:xfrm>
            <a:off x="561185" y="4343400"/>
            <a:ext cx="8354215" cy="110799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indent="-360363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l"/>
            </a:pPr>
            <a:r>
              <a:rPr lang="en-GB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electropositive of metals</a:t>
            </a:r>
          </a:p>
          <a:p>
            <a:pPr marL="360363" indent="-360363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l"/>
            </a:pPr>
            <a:r>
              <a:rPr lang="en-GB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GB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readily lose the </a:t>
            </a:r>
            <a:r>
              <a:rPr lang="en-GB" alt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valence electron </a:t>
            </a:r>
            <a:r>
              <a:rPr lang="en-GB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form </a:t>
            </a:r>
            <a:r>
              <a:rPr lang="en-GB" altLang="en-US" sz="2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</a:t>
            </a:r>
            <a:r>
              <a:rPr lang="en-GB" alt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GB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ions</a:t>
            </a:r>
            <a:endParaRPr lang="en-GB" altLang="en-US" sz="2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765" y="391180"/>
            <a:ext cx="7715250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Outer Electronic Configuration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7215" y="1308101"/>
            <a:ext cx="2027778" cy="2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2615" y="1434101"/>
            <a:ext cx="1764000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7615" y="1647047"/>
            <a:ext cx="1294522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1434101"/>
            <a:ext cx="865932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US" sz="2200" b="1" i="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N" sz="2200" b="1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  <p:pic>
        <p:nvPicPr>
          <p:cNvPr id="13" name="Picture 12" descr="College logo_Upda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0" y="1524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3710263"/>
              </p:ext>
            </p:extLst>
          </p:nvPr>
        </p:nvGraphicFramePr>
        <p:xfrm>
          <a:off x="457200" y="2362200"/>
          <a:ext cx="6096000" cy="344697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8814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Density at 20 </a:t>
                      </a:r>
                      <a:r>
                        <a:rPr lang="en-US" sz="2200" b="1" baseline="3000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(g/cm</a:t>
                      </a:r>
                      <a:r>
                        <a:rPr lang="en-US" sz="2200" b="1" baseline="30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Molar volume (cm</a:t>
                      </a:r>
                      <a:r>
                        <a:rPr lang="en-US" sz="2200" b="1" baseline="30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0.534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12.97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0.972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23.68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0.859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45.36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Rubidium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1.530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55.80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1.903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69.95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066800"/>
            <a:ext cx="7867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Alkali metals have low densities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Li, Na, and  K are lighter than water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94429" y="2456197"/>
            <a:ext cx="0" cy="3505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78876" y="1939583"/>
            <a:ext cx="523220" cy="40839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molar volume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9151464"/>
              </p:ext>
            </p:extLst>
          </p:nvPr>
        </p:nvGraphicFramePr>
        <p:xfrm>
          <a:off x="7927565" y="2423963"/>
          <a:ext cx="764834" cy="3386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4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4" name="Picture 1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762000" y="2286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Atomic and ionic radii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4" name="Content Placeholder 10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131652"/>
              </p:ext>
            </p:extLst>
          </p:nvPr>
        </p:nvGraphicFramePr>
        <p:xfrm>
          <a:off x="990601" y="2680289"/>
          <a:ext cx="5410199" cy="344697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86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1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881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IN" sz="2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Atomic Radius (Å)</a:t>
                      </a:r>
                      <a:endParaRPr lang="en-IN" sz="2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Ionic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Radius (Å)</a:t>
                      </a:r>
                      <a:endParaRPr lang="en-IN" sz="2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Rubidium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1.69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31" name="Rectangle 1030"/>
          <p:cNvSpPr/>
          <p:nvPr/>
        </p:nvSpPr>
        <p:spPr>
          <a:xfrm>
            <a:off x="355259" y="914400"/>
            <a:ext cx="851261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extra shell of electrons is added as  we move down the group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Shielding effect increases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Shrinking effect caused by increased nuclear charge increases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883100" y="2651176"/>
            <a:ext cx="0" cy="3505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3047" y="3440292"/>
            <a:ext cx="523220" cy="27635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size 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445076"/>
              </p:ext>
            </p:extLst>
          </p:nvPr>
        </p:nvGraphicFramePr>
        <p:xfrm>
          <a:off x="8077200" y="2660482"/>
          <a:ext cx="764834" cy="3386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4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2" name="Picture 11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6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512849" y="957147"/>
            <a:ext cx="6248400" cy="14774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ontent Placeholder 10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2007896"/>
              </p:ext>
            </p:extLst>
          </p:nvPr>
        </p:nvGraphicFramePr>
        <p:xfrm>
          <a:off x="2295535" y="2649026"/>
          <a:ext cx="5705465" cy="344697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94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37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8814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Melting Point (</a:t>
                      </a:r>
                      <a:r>
                        <a:rPr lang="en-US" sz="2200" b="1" baseline="3000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Boiling Point (</a:t>
                      </a:r>
                      <a:r>
                        <a:rPr lang="en-US" sz="2200" b="1" baseline="3000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180.0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1326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97.8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64.0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Rubidium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38.9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0" y="1524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Melting and Boiling Points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1449" y="1185747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alkali metals, metallic bonding is weak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low melting and boiling points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soft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67953" y="2129465"/>
            <a:ext cx="0" cy="384500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8002" y="1935869"/>
            <a:ext cx="523220" cy="40839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in charge density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6845822"/>
              </p:ext>
            </p:extLst>
          </p:nvPr>
        </p:nvGraphicFramePr>
        <p:xfrm>
          <a:off x="1133336" y="2590800"/>
          <a:ext cx="764834" cy="3386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4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6" name="Picture 1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1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0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7311298"/>
              </p:ext>
            </p:extLst>
          </p:nvPr>
        </p:nvGraphicFramePr>
        <p:xfrm>
          <a:off x="685800" y="2514600"/>
          <a:ext cx="5791200" cy="344697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8814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Heat of atomization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(kJ/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159.0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108.1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90.2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Rubidium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82.1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Cesium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78.2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2286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of atomization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94429" y="2456197"/>
            <a:ext cx="0" cy="3505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23480" y="914400"/>
            <a:ext cx="523220" cy="509349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in M-M bond strength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443335"/>
            <a:ext cx="7493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Lithium has the maximum metal - metal bond strength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5257060"/>
              </p:ext>
            </p:extLst>
          </p:nvPr>
        </p:nvGraphicFramePr>
        <p:xfrm>
          <a:off x="7924800" y="2456197"/>
          <a:ext cx="764834" cy="3386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4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3" name="Picture 12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0550" y="1524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Ionization energy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10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3776160"/>
              </p:ext>
            </p:extLst>
          </p:nvPr>
        </p:nvGraphicFramePr>
        <p:xfrm>
          <a:off x="2895600" y="2743200"/>
          <a:ext cx="5029200" cy="33232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18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1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9451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onization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energy (kJ/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Lithium</a:t>
                      </a:r>
                      <a:endParaRPr lang="en-IN" sz="22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520.1</a:t>
                      </a:r>
                      <a:endParaRPr lang="en-IN" sz="22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495.2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418.7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Rubidium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403.0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293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Cesium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375.7</a:t>
                      </a:r>
                      <a:endParaRPr lang="en-IN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1950" y="1150203"/>
            <a:ext cx="8096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Alkali metals have low ionization energies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only one electron in the valence shell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21603" y="2610790"/>
            <a:ext cx="0" cy="3505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0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0334400"/>
              </p:ext>
            </p:extLst>
          </p:nvPr>
        </p:nvGraphicFramePr>
        <p:xfrm>
          <a:off x="1133336" y="2709861"/>
          <a:ext cx="764834" cy="3386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4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58545" y="1581777"/>
            <a:ext cx="523220" cy="45749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atomic radius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26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762"/>
          <a:stretch/>
        </p:blipFill>
        <p:spPr bwMode="auto">
          <a:xfrm>
            <a:off x="1676399" y="2670134"/>
            <a:ext cx="3666717" cy="28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66750" y="3048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Electropositive nature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371600"/>
            <a:ext cx="7493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Alkali metals are highly electropositive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ionization energies are very low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94429" y="2456197"/>
            <a:ext cx="0" cy="3505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78876" y="1326269"/>
            <a:ext cx="523220" cy="4617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electropositive nature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649062"/>
              </p:ext>
            </p:extLst>
          </p:nvPr>
        </p:nvGraphicFramePr>
        <p:xfrm>
          <a:off x="8085540" y="2429027"/>
          <a:ext cx="764834" cy="33861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4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zh-HK" altLang="zh-HK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7" name="Picture 16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0" y="152400"/>
            <a:ext cx="7715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Hydration enthalpy</a:t>
            </a:r>
            <a:endParaRPr lang="en-IN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ontent Placeholder 10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78366837"/>
              </p:ext>
            </p:extLst>
          </p:nvPr>
        </p:nvGraphicFramePr>
        <p:xfrm>
          <a:off x="979713" y="1794510"/>
          <a:ext cx="5029200" cy="33232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18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1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9451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Hydration enthalpy 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(kJ/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2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2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N" sz="2200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-515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2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N" sz="2200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-405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2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N" sz="2200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-312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632">
                <a:tc>
                  <a:txBody>
                    <a:bodyPr/>
                    <a:lstStyle/>
                    <a:p>
                      <a:r>
                        <a:rPr lang="en-US" sz="22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US" sz="22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N" sz="2200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-296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1293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2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N" sz="2200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-263</a:t>
                      </a:r>
                      <a:endParaRPr lang="en-IN" sz="2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7702635" y="2057400"/>
            <a:ext cx="0" cy="3505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4751346"/>
              </p:ext>
            </p:extLst>
          </p:nvPr>
        </p:nvGraphicFramePr>
        <p:xfrm>
          <a:off x="7914368" y="2037410"/>
          <a:ext cx="772432" cy="338613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72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kumimoji="0" lang="en-US" altLang="zh-HK" sz="2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+</a:t>
                      </a:r>
                      <a:endParaRPr kumimoji="0" lang="zh-HK" altLang="zh-HK" sz="2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zh-HK" sz="2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+</a:t>
                      </a:r>
                      <a:endParaRPr kumimoji="0" lang="zh-HK" altLang="zh-HK" sz="2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altLang="zh-HK" sz="2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+</a:t>
                      </a:r>
                      <a:endParaRPr kumimoji="0" lang="zh-HK" altLang="zh-HK" sz="2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kumimoji="0" lang="en-US" altLang="zh-HK" sz="2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+</a:t>
                      </a:r>
                      <a:endParaRPr kumimoji="0" lang="zh-HK" altLang="zh-HK" sz="2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kumimoji="0" lang="en-US" altLang="zh-HK" sz="2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charset="-120"/>
                          <a:cs typeface="Times New Roman" panose="02020603050405020304" pitchFamily="18" charset="0"/>
                        </a:rPr>
                        <a:t>+</a:t>
                      </a:r>
                      <a:endParaRPr kumimoji="0" lang="zh-HK" altLang="zh-HK" sz="2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096780" y="947282"/>
            <a:ext cx="523220" cy="46638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in charge to size ratio</a:t>
            </a:r>
            <a:endParaRPr lang="en-IN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0974" y="6336268"/>
            <a:ext cx="866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General Characteristics of Alkali Metals, Dr.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Srilakshmi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 P. </a:t>
            </a:r>
            <a:r>
              <a:rPr lang="en-US" sz="1600" b="1" dirty="0" err="1" smtClean="0">
                <a:latin typeface="Constantia" pitchFamily="18" charset="0"/>
                <a:cs typeface="Arial" panose="020B0604020202020204" pitchFamily="34" charset="0"/>
              </a:rPr>
              <a:t>Bhaskar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, St. Mary’s </a:t>
            </a:r>
            <a:r>
              <a:rPr lang="en-US" sz="1600" b="1" dirty="0" smtClean="0">
                <a:latin typeface="Constantia" pitchFamily="18" charset="0"/>
                <a:cs typeface="Arial" panose="020B0604020202020204" pitchFamily="34" charset="0"/>
              </a:rPr>
              <a:t>college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679</Words>
  <Application>Microsoft Office PowerPoint</Application>
  <PresentationFormat>On-screen Show (4:3)</PresentationFormat>
  <Paragraphs>207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admission</cp:lastModifiedBy>
  <cp:revision>184</cp:revision>
  <dcterms:created xsi:type="dcterms:W3CDTF">2006-08-16T00:00:00Z</dcterms:created>
  <dcterms:modified xsi:type="dcterms:W3CDTF">2019-06-26T00:15:21Z</dcterms:modified>
</cp:coreProperties>
</file>