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9" r:id="rId4"/>
    <p:sldId id="290" r:id="rId5"/>
    <p:sldId id="322" r:id="rId6"/>
    <p:sldId id="327" r:id="rId7"/>
    <p:sldId id="323" r:id="rId8"/>
    <p:sldId id="324" r:id="rId9"/>
    <p:sldId id="326" r:id="rId10"/>
    <p:sldId id="293" r:id="rId11"/>
    <p:sldId id="320" r:id="rId12"/>
    <p:sldId id="321" r:id="rId13"/>
    <p:sldId id="297" r:id="rId14"/>
    <p:sldId id="316" r:id="rId15"/>
    <p:sldId id="292" r:id="rId16"/>
    <p:sldId id="302" r:id="rId17"/>
    <p:sldId id="310" r:id="rId18"/>
    <p:sldId id="309" r:id="rId19"/>
    <p:sldId id="317" r:id="rId20"/>
    <p:sldId id="311" r:id="rId21"/>
    <p:sldId id="315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3A24-685C-47EF-A629-502D73F5DEA8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8182-CCB6-4453-B1D7-DD1C1BAD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0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59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860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90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119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6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26-06-2019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3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26-06-2019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07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26-06-2019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74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26-06-2019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26-06-2019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26-06-2019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6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04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tguCDm-jiAhWVXCsKHRQbD2MQjRx6BAgBEAU&amp;url=/url?sa=i&amp;rct=j&amp;q=&amp;esrc=s&amp;source=images&amp;cd=&amp;ved=&amp;url=https://www.alamy.com/stock-photo-crown-of-thorns-euphorbia-milii-a-succulent-plant-from-madagascar-73797767.html&amp;psig=AOvVaw03HadXQpptNPFljjeLH_rl&amp;ust=1560575449566223&amp;psig=AOvVaw03HadXQpptNPFljjeLH_rl&amp;ust=15605754495662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5872A-EBA1-4765-860B-C6F753BE861D}"/>
              </a:ext>
            </a:extLst>
          </p:cNvPr>
          <p:cNvSpPr txBox="1"/>
          <p:nvPr/>
        </p:nvSpPr>
        <p:spPr>
          <a:xfrm>
            <a:off x="178905" y="692702"/>
            <a:ext cx="858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FLOWER-AS A MODIFIED SHOOT</a:t>
            </a:r>
            <a:endParaRPr lang="en-IN" sz="3600" b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94F812-2F22-48FB-8E4A-2929987BAACA}"/>
              </a:ext>
            </a:extLst>
          </p:cNvPr>
          <p:cNvSpPr txBox="1"/>
          <p:nvPr/>
        </p:nvSpPr>
        <p:spPr>
          <a:xfrm>
            <a:off x="4145475" y="3314700"/>
            <a:ext cx="39075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Sr.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Meena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Cheruvathur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 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Botany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Mary’s College Thrissur 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7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49" y="1105457"/>
            <a:ext cx="8010383" cy="668746"/>
          </a:xfrm>
        </p:spPr>
        <p:txBody>
          <a:bodyPr/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Gynandropsis</a:t>
            </a:r>
            <a:r>
              <a:rPr lang="en-US" sz="2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gynandra</a:t>
            </a:r>
            <a:r>
              <a:rPr lang="en-US" sz="2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            </a:t>
            </a:r>
            <a:r>
              <a:rPr lang="en-US" sz="2200" b="1" i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Passiflora</a:t>
            </a:r>
            <a:r>
              <a:rPr lang="en-US" sz="2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en-US" sz="2200" b="1" i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0" y="631891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shoot, Dr. Sr.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Meena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. K.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Cheruvathur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classic\Desktop\h0343a_full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3239" y="1815144"/>
            <a:ext cx="3886200" cy="3452884"/>
          </a:xfrm>
          <a:prstGeom prst="rect">
            <a:avLst/>
          </a:prstGeom>
          <a:noFill/>
        </p:spPr>
      </p:pic>
      <p:pic>
        <p:nvPicPr>
          <p:cNvPr id="10" name="Picture 4" descr="C:\Users\classic\Desktop\passion_flower_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60900" y="1801497"/>
            <a:ext cx="3822700" cy="3411948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1709112" y="3460387"/>
            <a:ext cx="618515" cy="303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619165" y="3057098"/>
            <a:ext cx="1323833" cy="13647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1919785" y="3693993"/>
            <a:ext cx="723331" cy="30025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865194" y="2888775"/>
            <a:ext cx="723331" cy="30025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523630" y="319357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8064" y="996275"/>
            <a:ext cx="4572000" cy="668746"/>
          </a:xfrm>
        </p:spPr>
        <p:txBody>
          <a:bodyPr/>
          <a:lstStyle/>
          <a:p>
            <a:pPr algn="ctr"/>
            <a:r>
              <a:rPr lang="en-US" sz="2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      </a:t>
            </a:r>
            <a:r>
              <a:rPr lang="en-US" sz="2200" b="1" i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Gynophore</a:t>
            </a:r>
            <a:r>
              <a:rPr lang="en-US" sz="2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in </a:t>
            </a:r>
            <a:br>
              <a:rPr lang="en-US" sz="2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en-US" sz="2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     </a:t>
            </a:r>
            <a:r>
              <a:rPr lang="en-US" sz="2200" b="1" i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Cadaba</a:t>
            </a:r>
            <a:r>
              <a:rPr lang="en-US" sz="2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aphylla</a:t>
            </a:r>
            <a:endParaRPr lang="en-US" sz="2200" b="1" i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0" y="631891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shoot, Dr. Sr.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Meena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. K.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Cheruvathur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026695" y="2763671"/>
            <a:ext cx="1160056" cy="57320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938" name="Picture 2" descr="C:\Users\classic\Desktop\1200px-Cadaba_aphylla_MS_98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9293" t="16716" r="13982" b="16383"/>
          <a:stretch>
            <a:fillRect/>
          </a:stretch>
        </p:blipFill>
        <p:spPr bwMode="auto">
          <a:xfrm>
            <a:off x="1433015" y="1869743"/>
            <a:ext cx="6032310" cy="4162567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rot="5400000" flipH="1" flipV="1">
            <a:off x="7069540" y="230647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6305267" y="2906972"/>
            <a:ext cx="1323833" cy="13647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712797" y="2668137"/>
            <a:ext cx="1323830" cy="40943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9592" y="668740"/>
            <a:ext cx="2278323" cy="805214"/>
          </a:xfrm>
        </p:spPr>
        <p:txBody>
          <a:bodyPr/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Gynophore</a:t>
            </a:r>
            <a:r>
              <a:rPr lang="en-US" sz="2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en-US" sz="2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en-US" sz="2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in </a:t>
            </a:r>
            <a:r>
              <a:rPr lang="en-US" sz="2200" b="1" i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Capparis</a:t>
            </a:r>
            <a:endParaRPr lang="en-US" sz="2200" b="1" i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0" y="631891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shoot, Dr. Sr.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Meena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. K.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Cheruvathur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523630" y="319357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3" descr="C:\Users\classic\Desktop\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9620" r="6654" b="19989"/>
          <a:stretch>
            <a:fillRect/>
          </a:stretch>
        </p:blipFill>
        <p:spPr bwMode="auto">
          <a:xfrm>
            <a:off x="272955" y="1692322"/>
            <a:ext cx="8639033" cy="4449171"/>
          </a:xfrm>
          <a:prstGeom prst="rect">
            <a:avLst/>
          </a:prstGeom>
          <a:noFill/>
        </p:spPr>
      </p:pic>
      <p:sp>
        <p:nvSpPr>
          <p:cNvPr id="21" name="Title 3"/>
          <p:cNvSpPr txBox="1">
            <a:spLocks/>
          </p:cNvSpPr>
          <p:nvPr/>
        </p:nvSpPr>
        <p:spPr>
          <a:xfrm>
            <a:off x="3060265" y="682388"/>
            <a:ext cx="2890159" cy="723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 dirty="0" err="1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Times New Roman" pitchFamily="18" charset="0"/>
              </a:rPr>
              <a:t>Andro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phore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</a:b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 in Passion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 fruit</a:t>
            </a: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024153" y="600502"/>
            <a:ext cx="2451103" cy="7915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 dirty="0" err="1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Times New Roman" pitchFamily="18" charset="0"/>
              </a:rPr>
              <a:t>Carpo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phore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</a:b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 in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Faeniculum</a:t>
            </a: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32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4525" y="583825"/>
            <a:ext cx="7028597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6065" y="365126"/>
            <a:ext cx="7667998" cy="1325563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Region of thalamus bearing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carpels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elongates like an ordinary shoot and giving rise to an aggregate fruit. </a:t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Michelia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chambaka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Magnoliaceae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Polialthia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Annonaceae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Michelia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chambaka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-flower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          Aggregate fruit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C:\Users\classic\Desktop\800px-Inflorescence_of_Champak_flow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38454" y="2505075"/>
            <a:ext cx="2687636" cy="3684588"/>
          </a:xfrm>
          <a:prstGeom prst="rect">
            <a:avLst/>
          </a:prstGeom>
          <a:noFill/>
        </p:spPr>
      </p:pic>
      <p:pic>
        <p:nvPicPr>
          <p:cNvPr id="13" name="Picture 2" descr="C:\Users\classic\Desktop\fruits-of-golden-champa-tree-B6WHT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 b="8345"/>
          <a:stretch>
            <a:fillRect/>
          </a:stretch>
        </p:blipFill>
        <p:spPr bwMode="auto">
          <a:xfrm>
            <a:off x="5308979" y="2505075"/>
            <a:ext cx="2417155" cy="3636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18913"/>
            <a:ext cx="7323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772" y="124512"/>
            <a:ext cx="826277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3. Leaf Nature of Floral Members:</a:t>
            </a:r>
          </a:p>
          <a:p>
            <a:r>
              <a:rPr lang="en-US" sz="2400" b="1" dirty="0" smtClean="0"/>
              <a:t> The sepals, petals, stamens and </a:t>
            </a:r>
            <a:r>
              <a:rPr lang="en-US" sz="2400" b="1" dirty="0" err="1" smtClean="0"/>
              <a:t>carpels</a:t>
            </a:r>
            <a:r>
              <a:rPr lang="en-US" sz="2400" b="1" dirty="0" smtClean="0"/>
              <a:t> reveal their leaf nature in the following: </a:t>
            </a:r>
          </a:p>
          <a:p>
            <a:endParaRPr lang="en-US" sz="2400" dirty="0" smtClean="0"/>
          </a:p>
          <a:p>
            <a:pPr marL="457200" indent="-457200">
              <a:buAutoNum type="alphaLcParenBoth"/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phyllotaxy</a:t>
            </a:r>
            <a:r>
              <a:rPr lang="en-US" sz="2200" b="1" dirty="0" smtClean="0"/>
              <a:t> of floral leaves on the thalamus (cyclic or spiral) strongly resem­bles that of foliage leaves on the stem. The floral leaves even show </a:t>
            </a:r>
            <a:r>
              <a:rPr lang="en-US" sz="2200" b="1" dirty="0" err="1" smtClean="0"/>
              <a:t>ptyxis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prefoliation</a:t>
            </a:r>
            <a:r>
              <a:rPr lang="en-US" sz="2200" b="1" dirty="0" smtClean="0"/>
              <a:t> (aestivation) in the same manner as foliage leaves.</a:t>
            </a:r>
          </a:p>
          <a:p>
            <a:pPr marL="457200" indent="-457200">
              <a:buAutoNum type="alphaLcParenBoth"/>
            </a:pPr>
            <a:endParaRPr lang="en-US" sz="2200" b="1" dirty="0" smtClean="0"/>
          </a:p>
          <a:p>
            <a:r>
              <a:rPr lang="en-US" sz="2200" b="1" dirty="0" smtClean="0"/>
              <a:t>(b) The four types of floral members (viz., sepals, petals, stamens and      	</a:t>
            </a:r>
            <a:r>
              <a:rPr lang="en-US" sz="2200" b="1" dirty="0" err="1" smtClean="0"/>
              <a:t>carpels</a:t>
            </a:r>
            <a:r>
              <a:rPr lang="en-US" sz="2200" b="1" dirty="0" smtClean="0"/>
              <a:t>) and foliage leaves often change from one to the other.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(c) Clear gradual transition of one type of floral member into another 	is seen in the flower of water-lily (</a:t>
            </a:r>
            <a:r>
              <a:rPr lang="en-US" sz="2200" b="1" dirty="0" err="1" smtClean="0"/>
              <a:t>Nymphaea</a:t>
            </a:r>
            <a:r>
              <a:rPr lang="en-US" sz="2200" b="1" dirty="0" smtClean="0"/>
              <a:t> sp.) where there 	are a large number of floral leaves arranged spirally on the 	thalamus.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18913"/>
            <a:ext cx="7323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" name="Picture 2" descr="C:\Users\classic\Pictures\Screenshots\Screenshot (3).png"/>
          <p:cNvPicPr>
            <a:picLocks noChangeAspect="1" noChangeArrowheads="1"/>
          </p:cNvPicPr>
          <p:nvPr/>
        </p:nvPicPr>
        <p:blipFill>
          <a:blip r:embed="rId3"/>
          <a:srcRect l="31479" t="15709" r="39929" b="61636"/>
          <a:stretch>
            <a:fillRect/>
          </a:stretch>
        </p:blipFill>
        <p:spPr bwMode="auto">
          <a:xfrm>
            <a:off x="163773" y="3138402"/>
            <a:ext cx="8802806" cy="318051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48167" y="2756882"/>
            <a:ext cx="458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TRANSITION  STAGES: SEPALS TO PETALS AND PETALS TO STAMENS IN </a:t>
            </a:r>
            <a:r>
              <a:rPr lang="en-US" b="1" i="1" dirty="0" smtClean="0">
                <a:solidFill>
                  <a:srgbClr val="C00000"/>
                </a:solidFill>
              </a:rPr>
              <a:t>NYMPHAEA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163773" y="124512"/>
            <a:ext cx="80248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Clear gradual transition of one type of floral member into another is seen in the flower of water-lily (</a:t>
            </a:r>
            <a:r>
              <a:rPr lang="en-US" sz="2200" b="1" dirty="0" err="1" smtClean="0"/>
              <a:t>Nymphaea</a:t>
            </a:r>
            <a:r>
              <a:rPr lang="en-US" sz="2200" b="1" dirty="0" smtClean="0"/>
              <a:t> sp.) where there are a large number of floral leaves arranged spirally on the thalamus.</a:t>
            </a:r>
          </a:p>
          <a:p>
            <a:r>
              <a:rPr lang="en-US" sz="2400" b="1" dirty="0" smtClean="0"/>
              <a:t>The lowermost sepals are leafy green showing venation, these gradually merge into petals, petals gra­dually narrow down and merge into stamens developing anthers on the top.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8992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shoot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Dr.Sr.Meena.K.Cheruvathur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Picture 2" descr="C:\Users\classic\Pictures\Screenshots\Screenshot (3).png"/>
          <p:cNvPicPr>
            <a:picLocks noChangeAspect="1" noChangeArrowheads="1"/>
          </p:cNvPicPr>
          <p:nvPr/>
        </p:nvPicPr>
        <p:blipFill>
          <a:blip r:embed="rId3"/>
          <a:srcRect l="31841" t="38830" r="41020" b="43080"/>
          <a:stretch>
            <a:fillRect/>
          </a:stretch>
        </p:blipFill>
        <p:spPr bwMode="auto">
          <a:xfrm>
            <a:off x="495939" y="2429300"/>
            <a:ext cx="8384344" cy="26067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82639" y="1214651"/>
            <a:ext cx="723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Gradual transition from leaves to sepals and sepals to petals in Peony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32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4525" y="583825"/>
            <a:ext cx="7028597" cy="910281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 In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Mussaenda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frontosa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one of the sepals becomes large and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veinsmarked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like leaf.  </a:t>
            </a:r>
          </a:p>
          <a:p>
            <a:pPr marL="514350" indent="-514350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Mussaenda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philipica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 the sepals become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petaloid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C:\Users\classic\Desktop\800px-Mussaenda_raiateen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2130423"/>
            <a:ext cx="4068236" cy="3597277"/>
          </a:xfrm>
          <a:prstGeom prst="rect">
            <a:avLst/>
          </a:prstGeom>
          <a:noFill/>
        </p:spPr>
      </p:pic>
      <p:pic>
        <p:nvPicPr>
          <p:cNvPr id="8" name="Picture 2" descr="C:\Users\classic\Desktop\28362101-red-mussaenda-philippica-virgin-tree-in-garden-thailand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2800" y="2171700"/>
            <a:ext cx="4152900" cy="3505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32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4525" y="583825"/>
            <a:ext cx="7028597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300" y="698500"/>
            <a:ext cx="76073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f.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Canna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flowers shows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petaloid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stamens.</a:t>
            </a:r>
          </a:p>
          <a:p>
            <a:pPr>
              <a:buNone/>
            </a:pP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Transition from petal to stamen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2" descr="C:\Users\classic\Desktop\Dissected-mature-flower-of-Canna-indica-C-calyx-P-petal-S-staminode-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298" y="2455818"/>
            <a:ext cx="2664822" cy="2521208"/>
          </a:xfrm>
          <a:prstGeom prst="rect">
            <a:avLst/>
          </a:prstGeom>
          <a:noFill/>
        </p:spPr>
      </p:pic>
      <p:pic>
        <p:nvPicPr>
          <p:cNvPr id="9" name="Picture 3" descr="C:\Users\classic\Desktop\Complete-left-and-dissected-right-mature-flower-of-C-indica-S-sepal-P-pet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3123" y="2443319"/>
            <a:ext cx="3223986" cy="2644664"/>
          </a:xfrm>
          <a:prstGeom prst="rect">
            <a:avLst/>
          </a:prstGeom>
          <a:noFill/>
        </p:spPr>
      </p:pic>
      <p:pic>
        <p:nvPicPr>
          <p:cNvPr id="10" name="Picture 4" descr="C:\Users\classic\Desktop\il_fullxfull.1718293444_rn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862" y="2429691"/>
            <a:ext cx="2486062" cy="2658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365127"/>
            <a:ext cx="7560859" cy="876820"/>
          </a:xfrm>
        </p:spPr>
        <p:txBody>
          <a:bodyPr/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g. In certain flowers like the legumes (peas, etc), the carpel (specially the ovary part) clearly looks like a folded green leaf. </a:t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668740" y="6380543"/>
            <a:ext cx="743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classic\Pictures\Screenshots\Screenshot (6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28425" t="16313" r="30882" b="45610"/>
          <a:stretch>
            <a:fillRect/>
          </a:stretch>
        </p:blipFill>
        <p:spPr bwMode="auto">
          <a:xfrm>
            <a:off x="1672274" y="2156346"/>
            <a:ext cx="6530030" cy="312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32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4525" y="583825"/>
            <a:ext cx="7028597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251" y="323662"/>
            <a:ext cx="7833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  <a:cs typeface="Aharoni" pitchFamily="2" charset="-79"/>
              </a:rPr>
              <a:t>MORPHOLOGY OF FLOWER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603" y="1078174"/>
            <a:ext cx="869362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Flower is the most attractive  and functionally important part of a plant designed for reproductive functions. </a:t>
            </a:r>
          </a:p>
          <a:p>
            <a:pPr algn="just">
              <a:buNone/>
            </a:pP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Foliar Theory</a:t>
            </a:r>
          </a:p>
          <a:p>
            <a:pPr algn="just">
              <a:buNone/>
            </a:pP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Most accepted theory regarding the origin of Angiosperm flower.</a:t>
            </a:r>
          </a:p>
          <a:p>
            <a:pPr algn="just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Flower is 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specialised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stem tip or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branch with compressed internodes and closely appendage - bearing nodes. </a:t>
            </a:r>
          </a:p>
          <a:p>
            <a:pPr algn="just"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Appendages are modified leaves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specialised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for reproductive purposes.</a:t>
            </a:r>
          </a:p>
          <a:p>
            <a:pPr algn="just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Floral whorls (sepals, Petals, stamens, and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carpels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 produced in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acropetal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succession from floral base to tip.</a:t>
            </a:r>
          </a:p>
          <a:p>
            <a:pPr algn="just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Condensation of floral parts may leads to difficulty in identification of various floral whorls.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6820"/>
          </a:xfrm>
        </p:spPr>
        <p:txBody>
          <a:bodyPr/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h. In the green rose, the sepals look like foliage leaves and even the petals are green and leafy. </a:t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classic\Desktop\13283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9810" y="1399127"/>
            <a:ext cx="3739486" cy="3583659"/>
          </a:xfrm>
          <a:prstGeom prst="rect">
            <a:avLst/>
          </a:prstGeom>
          <a:noFill/>
        </p:spPr>
      </p:pic>
      <p:pic>
        <p:nvPicPr>
          <p:cNvPr id="6" name="Picture 2" descr="http://ts1.mm.bing.net/th?id=JN.cmXvdy1m2kxI8ma3uQGcEQ&amp;pid=15.1&amp;H=120&amp;W=1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023" y="1392071"/>
            <a:ext cx="3875884" cy="35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668740" y="6380543"/>
            <a:ext cx="743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1881" y="5254387"/>
            <a:ext cx="515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Green Roses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32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331" y="1582340"/>
            <a:ext cx="7342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9810" y="573206"/>
            <a:ext cx="6837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In the lower groups like the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Pteridophytes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and the Gymnosperms, the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sporophyll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is clearly seen to be an ordinary leaf, modified or not, bearing sporangia.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8424" y="2538484"/>
            <a:ext cx="278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C:\Users\classic\Pictures\Screenshots\Screenshot (8).png"/>
          <p:cNvPicPr>
            <a:picLocks noChangeAspect="1" noChangeArrowheads="1"/>
          </p:cNvPicPr>
          <p:nvPr/>
        </p:nvPicPr>
        <p:blipFill>
          <a:blip r:embed="rId3"/>
          <a:srcRect l="14030" t="26310" r="23740" b="7964"/>
          <a:stretch>
            <a:fillRect/>
          </a:stretch>
        </p:blipFill>
        <p:spPr bwMode="auto">
          <a:xfrm>
            <a:off x="1069144" y="2279178"/>
            <a:ext cx="3270843" cy="2686718"/>
          </a:xfrm>
          <a:prstGeom prst="rect">
            <a:avLst/>
          </a:prstGeom>
          <a:noFill/>
        </p:spPr>
      </p:pic>
      <p:pic>
        <p:nvPicPr>
          <p:cNvPr id="13" name="Picture 2" descr="C:\Users\classic\Desktop\Cycas_platyphylla_Female_con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285" y="2333767"/>
            <a:ext cx="3863794" cy="25899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7963" y="5345723"/>
            <a:ext cx="8131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above evidences clearly shows that flower is a modified shoot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32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4525" y="583825"/>
            <a:ext cx="7028597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234" y="675249"/>
            <a:ext cx="6393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REERENCES: </a:t>
            </a:r>
          </a:p>
          <a:p>
            <a:endParaRPr lang="en-US" b="1" dirty="0" smtClean="0"/>
          </a:p>
          <a:p>
            <a:r>
              <a:rPr lang="en-US" dirty="0" smtClean="0"/>
              <a:t>Can Flower be a Modified Shoot</a:t>
            </a:r>
            <a:r>
              <a:rPr lang="en-US" b="1" dirty="0" smtClean="0"/>
              <a:t>: </a:t>
            </a:r>
            <a:r>
              <a:rPr lang="en-US" dirty="0" err="1" smtClean="0"/>
              <a:t>Soumendra</a:t>
            </a:r>
            <a:r>
              <a:rPr lang="en-US" dirty="0" smtClean="0"/>
              <a:t> Kumar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https://instagramwebs.com/p/BxWj7Ubllhs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32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149" y="676491"/>
            <a:ext cx="74107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  <a:latin typeface="Bookman Old Style" pitchFamily="18" charset="0"/>
              </a:rPr>
              <a:t>FLOWER IS A MODIFIED SHOOT- GOTHE (1870)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532263" y="1582341"/>
            <a:ext cx="824324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An ordinary shoot has an axial stem divided into nodes and internodes. 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Foliage leaves born at the nodes in an alternative or  cyclic manner.</a:t>
            </a:r>
          </a:p>
          <a:p>
            <a:r>
              <a:rPr lang="en-US" sz="2200" b="1" dirty="0" smtClean="0"/>
              <a:t>In flower, axial stem modified into highly condensed </a:t>
            </a:r>
            <a:r>
              <a:rPr lang="en-US" sz="2200" b="1" dirty="0" err="1" smtClean="0"/>
              <a:t>thamus</a:t>
            </a:r>
            <a:r>
              <a:rPr lang="en-US" sz="2200" b="1" dirty="0" smtClean="0"/>
              <a:t> –node are difficult to distinguish.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Leaves modified into </a:t>
            </a:r>
            <a:r>
              <a:rPr lang="en-US" sz="2200" b="1" dirty="0" err="1" smtClean="0"/>
              <a:t>specialised</a:t>
            </a:r>
            <a:r>
              <a:rPr lang="en-US" sz="2200" b="1" dirty="0" smtClean="0"/>
              <a:t> floral leaves on the nodes with small internodes. </a:t>
            </a:r>
          </a:p>
          <a:p>
            <a:endParaRPr lang="en-US" sz="2200" b="1" dirty="0" smtClean="0"/>
          </a:p>
          <a:p>
            <a:r>
              <a:rPr lang="en-US" sz="2200" b="1" dirty="0" err="1" smtClean="0"/>
              <a:t>Phyllotaxy</a:t>
            </a:r>
            <a:r>
              <a:rPr lang="en-US" sz="2200" b="1" dirty="0" smtClean="0"/>
              <a:t> is either spiral (</a:t>
            </a:r>
            <a:r>
              <a:rPr lang="en-US" sz="2200" b="1" dirty="0" err="1" smtClean="0"/>
              <a:t>Nymphae</a:t>
            </a:r>
            <a:r>
              <a:rPr lang="en-US" sz="2200" b="1" dirty="0" smtClean="0"/>
              <a:t>) or cyclic </a:t>
            </a:r>
          </a:p>
          <a:p>
            <a:r>
              <a:rPr lang="en-US" sz="2200" b="1" dirty="0" smtClean="0"/>
              <a:t>In cyclic 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node is a whorl of sepals, 2</a:t>
            </a:r>
            <a:r>
              <a:rPr lang="en-US" sz="2200" b="1" baseline="30000" dirty="0" smtClean="0"/>
              <a:t>nd</a:t>
            </a:r>
            <a:r>
              <a:rPr lang="en-US" sz="2200" b="1" dirty="0" smtClean="0"/>
              <a:t> node is a whorl of petals, 3</a:t>
            </a:r>
            <a:r>
              <a:rPr lang="en-US" sz="2200" b="1" baseline="30000" dirty="0" smtClean="0"/>
              <a:t>rd</a:t>
            </a:r>
            <a:r>
              <a:rPr lang="en-US" sz="2200" b="1" dirty="0" smtClean="0"/>
              <a:t> node is a whorl of stamens and carpel at the apex.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32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331" y="3439274"/>
            <a:ext cx="7342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Floral buds may sometimes be transformed into vegetative buds or bulbils 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Agave ,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Globba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marantina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Allium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sativum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etc.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0310" y="746750"/>
            <a:ext cx="5131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Bookman Old Style" pitchFamily="18" charset="0"/>
              </a:rPr>
              <a:t>ARGUMENTS: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77672" y="1449899"/>
            <a:ext cx="79702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Homology of the flower bud</a:t>
            </a:r>
          </a:p>
          <a:p>
            <a:pPr marL="514350" indent="-514350"/>
            <a:endParaRPr lang="en-US" sz="2400" b="1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Flower bud has the same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or terminal position as that</a:t>
            </a:r>
          </a:p>
          <a:p>
            <a:pPr marL="514350" indent="-51435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of   vegetative shoot and develop in the same way.</a:t>
            </a:r>
          </a:p>
          <a:p>
            <a:pPr marL="514350" indent="-514350"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062" y="245665"/>
            <a:ext cx="6209718" cy="1378420"/>
          </a:xfrm>
        </p:spPr>
        <p:txBody>
          <a:bodyPr/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Flower buds are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or terminal and arise from bract as that of vegetative buds. They  some times modified into vegetative  buds or bulbils.</a:t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Aga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 sp.</a:t>
            </a:r>
            <a:b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0" y="631891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shoot, Dr. Sr.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Meena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. K.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Cheruvathur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ts1.mm.bing.net/th?id=JN.GUScfuzbaIPqZEMYkt8rUg&amp;pid=15.1&amp;H=260&amp;W=1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" t="15538" r="12766"/>
          <a:stretch>
            <a:fillRect/>
          </a:stretch>
        </p:blipFill>
        <p:spPr bwMode="auto">
          <a:xfrm>
            <a:off x="750627" y="2047165"/>
            <a:ext cx="2961564" cy="40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farm7.staticflickr.com/6179/6226002063_dc3256c147_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98" t="4262" r="907" b="-656"/>
          <a:stretch>
            <a:fillRect/>
          </a:stretch>
        </p:blipFill>
        <p:spPr bwMode="auto">
          <a:xfrm>
            <a:off x="3821372" y="2047165"/>
            <a:ext cx="2033518" cy="40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ts4.mm.bing.net/th?id=JN.PtyXpUeA%2bJhkASPf8409Sw&amp;pid=15.1&amp;H=242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752" y="2120612"/>
            <a:ext cx="2178087" cy="392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6161" y="1491175"/>
            <a:ext cx="3753974" cy="422031"/>
          </a:xfrm>
        </p:spPr>
        <p:txBody>
          <a:bodyPr/>
          <a:lstStyle/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Flower buds turn into bulbils in </a:t>
            </a:r>
            <a:r>
              <a:rPr lang="en-US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Agave</a:t>
            </a:r>
            <a:endParaRPr lang="en-US" sz="2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69280" y="1266093"/>
            <a:ext cx="2847261" cy="365759"/>
          </a:xfrm>
        </p:spPr>
        <p:txBody>
          <a:bodyPr/>
          <a:lstStyle/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Bulbils-</a:t>
            </a:r>
            <a:r>
              <a:rPr lang="en-US" sz="2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Allium</a:t>
            </a:r>
            <a:r>
              <a:rPr lang="en-US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882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classic\Desktop\61557083_1281694918660299_3861721935292899738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30750" y="2505075"/>
            <a:ext cx="3684588" cy="3684588"/>
          </a:xfrm>
          <a:prstGeom prst="rect">
            <a:avLst/>
          </a:prstGeom>
          <a:noFill/>
        </p:spPr>
      </p:pic>
      <p:pic>
        <p:nvPicPr>
          <p:cNvPr id="1027" name="Picture 3" descr="C:\Users\classic\Desktop\59486300_147785126275195_832728410754557889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771" y="2505075"/>
            <a:ext cx="2947670" cy="368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613799"/>
          </a:xfrm>
        </p:spPr>
        <p:txBody>
          <a:bodyPr/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Growth of the thalamus is limited by the carpel. But some times, thalamus grows beyond the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gynoecium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and bears leafy shoot or a flower above the first flower. </a:t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Rose, Euphorbia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milli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5218" y="1681163"/>
            <a:ext cx="3692964" cy="823912"/>
          </a:xfrm>
        </p:spPr>
        <p:txBody>
          <a:bodyPr/>
          <a:lstStyle/>
          <a:p>
            <a:r>
              <a:rPr lang="en-US" dirty="0" smtClean="0"/>
              <a:t>Elongated thalamus of </a:t>
            </a:r>
            <a:r>
              <a:rPr lang="en-US" i="1" dirty="0" smtClean="0">
                <a:solidFill>
                  <a:srgbClr val="C00000"/>
                </a:solidFill>
              </a:rPr>
              <a:t>Rose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Euphorbia </a:t>
            </a:r>
            <a:r>
              <a:rPr lang="en-US" i="1" dirty="0" err="1" smtClean="0">
                <a:solidFill>
                  <a:srgbClr val="C00000"/>
                </a:solidFill>
              </a:rPr>
              <a:t>milli</a:t>
            </a:r>
            <a:r>
              <a:rPr lang="en-US" i="1" dirty="0" smtClean="0">
                <a:solidFill>
                  <a:srgbClr val="C00000"/>
                </a:solidFill>
              </a:rPr>
              <a:t>- </a:t>
            </a:r>
            <a:r>
              <a:rPr lang="en-US" dirty="0" smtClean="0"/>
              <a:t>origin of shoots from thalamus</a:t>
            </a:r>
            <a:endParaRPr lang="en-US" dirty="0"/>
          </a:p>
        </p:txBody>
      </p:sp>
      <p:pic>
        <p:nvPicPr>
          <p:cNvPr id="9" name="Picture 2" descr="C:\Users\classic\Pictures\Screenshots\Screenshot (9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8875" t="14986" r="50091" b="13159"/>
          <a:stretch>
            <a:fillRect/>
          </a:stretch>
        </p:blipFill>
        <p:spPr bwMode="auto">
          <a:xfrm>
            <a:off x="1149369" y="2505075"/>
            <a:ext cx="2590118" cy="3684588"/>
          </a:xfrm>
          <a:prstGeom prst="rect">
            <a:avLst/>
          </a:prstGeom>
          <a:noFill/>
        </p:spPr>
      </p:pic>
      <p:pic>
        <p:nvPicPr>
          <p:cNvPr id="10" name="Picture 2" descr="C:\Users\classic\Desktop\ee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31057" y="2620370"/>
            <a:ext cx="4189862" cy="3521122"/>
          </a:xfrm>
          <a:prstGeom prst="rect">
            <a:avLst/>
          </a:prstGeom>
          <a:noFill/>
        </p:spPr>
      </p:pic>
      <p:pic>
        <p:nvPicPr>
          <p:cNvPr id="8" name="Picture 7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882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32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4525" y="583825"/>
            <a:ext cx="7028597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Image result for euphorbia milii flower- bud  proliferati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1303" r="9540" b="13172"/>
          <a:stretch>
            <a:fillRect/>
          </a:stretch>
        </p:blipFill>
        <p:spPr bwMode="auto">
          <a:xfrm>
            <a:off x="1446663" y="1760560"/>
            <a:ext cx="5691116" cy="42654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6036" y="655093"/>
            <a:ext cx="7151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Euphorbia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splendens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32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Flower as a modified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shoot,DrSr.Meena.K.Cheruvathur,St.Mary’s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331" y="1323834"/>
            <a:ext cx="7342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672" y="846162"/>
            <a:ext cx="79702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Axial nature of the thalamus </a:t>
            </a:r>
          </a:p>
          <a:p>
            <a:pPr marL="514350" indent="-514350">
              <a:buNone/>
            </a:pPr>
            <a:endParaRPr lang="en-US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a. In Majority of the flowers, thalamus is condensed, and axial nature is not clear. But in some exceptional cases, internodes do develop and shows its stem character clearly. The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internode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when present between corolla and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androecium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androphore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Androphore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 passion fruit (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Passiflora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edulis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Gynandropsis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Gynandropsis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gynandra</a:t>
            </a:r>
            <a:r>
              <a:rPr lang="en-US" sz="2200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</a:p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Bookman Old Style" pitchFamily="18" charset="0"/>
              </a:rPr>
              <a:t>       </a:t>
            </a:r>
          </a:p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Bookman Old Style" pitchFamily="18" charset="0"/>
              </a:rPr>
              <a:t>     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Gynophore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Cadaba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aphylla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</TotalTime>
  <Words>901</Words>
  <Application>Microsoft Office PowerPoint</Application>
  <PresentationFormat>On-screen Show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Flower buds are axillary or terminal and arise from bract as that of vegetative buds. They  some times modified into vegetative  buds or bulbils. Eg: Agave sp. </vt:lpstr>
      <vt:lpstr>Slide 6</vt:lpstr>
      <vt:lpstr> Growth of the thalamus is limited by the carpel. But some times, thalamus grows beyond the gynoecium and bears leafy shoot or a flower above the first flower.   Eg: Rose, Euphorbia milli </vt:lpstr>
      <vt:lpstr>Slide 8</vt:lpstr>
      <vt:lpstr>Slide 9</vt:lpstr>
      <vt:lpstr>Gynandropsis gynandra             Passiflora </vt:lpstr>
      <vt:lpstr>       Gynophore in        Cadaba aphylla</vt:lpstr>
      <vt:lpstr>Gynophore  in Capparis</vt:lpstr>
      <vt:lpstr>b. Region of thalamus bearing carpels elongates like an ordinary shoot and giving rise to an aggregate fruit.  Eg: Michelia chambaka (Magnoliaceae), Polialthia (Annonaceae). </vt:lpstr>
      <vt:lpstr>Slide 14</vt:lpstr>
      <vt:lpstr>Slide 15</vt:lpstr>
      <vt:lpstr>Slide 16</vt:lpstr>
      <vt:lpstr>Slide 17</vt:lpstr>
      <vt:lpstr>Slide 18</vt:lpstr>
      <vt:lpstr>g. In certain flowers like the legumes (peas, etc), the carpel (specially the ovary part) clearly looks like a folded green leaf.   </vt:lpstr>
      <vt:lpstr>h. In the green rose, the sepals look like foliage leaves and even the petals are green and leafy.   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Avinz</dc:creator>
  <cp:lastModifiedBy>classic</cp:lastModifiedBy>
  <cp:revision>191</cp:revision>
  <dcterms:created xsi:type="dcterms:W3CDTF">2018-12-04T06:33:32Z</dcterms:created>
  <dcterms:modified xsi:type="dcterms:W3CDTF">2019-06-26T09:21:48Z</dcterms:modified>
</cp:coreProperties>
</file>