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4" r:id="rId4"/>
    <p:sldId id="263" r:id="rId5"/>
    <p:sldId id="262" r:id="rId6"/>
    <p:sldId id="279" r:id="rId7"/>
    <p:sldId id="261" r:id="rId8"/>
    <p:sldId id="260" r:id="rId9"/>
    <p:sldId id="258" r:id="rId10"/>
    <p:sldId id="275" r:id="rId11"/>
    <p:sldId id="278" r:id="rId12"/>
    <p:sldId id="280"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19/Jun/2019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itchFamily="18" charset="0"/>
              </a:rPr>
              <a:t>Gel electrophoresis</a:t>
            </a:r>
            <a:endParaRPr lang="en-IN" sz="3600" b="1" dirty="0">
              <a:solidFill>
                <a:srgbClr val="C00000"/>
              </a:solidFill>
              <a:latin typeface="Bookman Old Style"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Dr </a:t>
            </a:r>
            <a:r>
              <a:rPr lang="en-US" sz="2200" dirty="0" err="1" smtClean="0">
                <a:latin typeface="Times New Roman" panose="02020603050405020304" pitchFamily="18" charset="0"/>
                <a:cs typeface="Times New Roman" panose="02020603050405020304" pitchFamily="18" charset="0"/>
              </a:rPr>
              <a:t>Divya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Menon</a:t>
            </a:r>
            <a:r>
              <a:rPr lang="en-US" sz="2200" dirty="0" smtClean="0">
                <a:latin typeface="Times New Roman" panose="02020603050405020304" pitchFamily="18" charset="0"/>
                <a:cs typeface="Times New Roman" panose="02020603050405020304" pitchFamily="18" charset="0"/>
              </a:rPr>
              <a:t> K</a:t>
            </a:r>
          </a:p>
          <a:p>
            <a:r>
              <a:rPr lang="en-US" sz="2200" dirty="0" smtClean="0">
                <a:latin typeface="Times New Roman" panose="02020603050405020304" pitchFamily="18" charset="0"/>
                <a:cs typeface="Times New Roman" panose="02020603050405020304" pitchFamily="18" charset="0"/>
              </a:rPr>
              <a:t>Assistant </a:t>
            </a:r>
            <a:r>
              <a:rPr lang="en-US" sz="2200" dirty="0">
                <a:latin typeface="Times New Roman" panose="02020603050405020304" pitchFamily="18" charset="0"/>
                <a:cs typeface="Times New Roman" panose="02020603050405020304" pitchFamily="18" charset="0"/>
              </a:rPr>
              <a:t>Professor  </a:t>
            </a:r>
          </a:p>
          <a:p>
            <a:r>
              <a:rPr lang="en-US" sz="2200" dirty="0">
                <a:latin typeface="Times New Roman" panose="02020603050405020304" pitchFamily="18" charset="0"/>
                <a:cs typeface="Times New Roman" panose="02020603050405020304" pitchFamily="18" charset="0"/>
              </a:rPr>
              <a:t>Department </a:t>
            </a:r>
            <a:r>
              <a:rPr lang="en-US" sz="2200" dirty="0" smtClean="0">
                <a:latin typeface="Times New Roman" panose="02020603050405020304" pitchFamily="18" charset="0"/>
                <a:cs typeface="Times New Roman" panose="02020603050405020304" pitchFamily="18" charset="0"/>
              </a:rPr>
              <a:t>of Botany</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College Thrissur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412206" y="1148806"/>
            <a:ext cx="8170091" cy="5678478"/>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When </a:t>
            </a:r>
            <a:r>
              <a:rPr lang="en-US" sz="2200" dirty="0" smtClean="0">
                <a:latin typeface="Times New Roman" panose="02020603050405020304" pitchFamily="18" charset="0"/>
                <a:cs typeface="Times New Roman" panose="02020603050405020304" pitchFamily="18" charset="0"/>
              </a:rPr>
              <a:t>stained with </a:t>
            </a:r>
            <a:r>
              <a:rPr lang="en-US" sz="2200" dirty="0" err="1" smtClean="0">
                <a:latin typeface="Times New Roman" panose="02020603050405020304" pitchFamily="18" charset="0"/>
                <a:cs typeface="Times New Roman" panose="02020603050405020304" pitchFamily="18" charset="0"/>
              </a:rPr>
              <a:t>ethidium</a:t>
            </a:r>
            <a:r>
              <a:rPr lang="en-US" sz="2200" dirty="0" smtClean="0">
                <a:latin typeface="Times New Roman" panose="02020603050405020304" pitchFamily="18" charset="0"/>
                <a:cs typeface="Times New Roman" panose="02020603050405020304" pitchFamily="18" charset="0"/>
              </a:rPr>
              <a:t> bromide, the gel is viewed with an UV </a:t>
            </a:r>
            <a:r>
              <a:rPr lang="en-US" sz="2200" dirty="0" err="1" smtClean="0">
                <a:latin typeface="Times New Roman" panose="02020603050405020304" pitchFamily="18" charset="0"/>
                <a:cs typeface="Times New Roman" panose="02020603050405020304" pitchFamily="18" charset="0"/>
              </a:rPr>
              <a:t>transilluminator</a:t>
            </a:r>
            <a:r>
              <a:rPr lang="en-US" sz="2200" dirty="0" smtClean="0">
                <a:latin typeface="Times New Roman" panose="02020603050405020304" pitchFamily="18" charset="0"/>
                <a:cs typeface="Times New Roman" panose="02020603050405020304" pitchFamily="18" charset="0"/>
              </a:rPr>
              <a:t>. The UV light excites the electrons within the aromatic ring of </a:t>
            </a:r>
            <a:r>
              <a:rPr lang="en-US" sz="2200" dirty="0" err="1" smtClean="0">
                <a:latin typeface="Times New Roman" panose="02020603050405020304" pitchFamily="18" charset="0"/>
                <a:cs typeface="Times New Roman" panose="02020603050405020304" pitchFamily="18" charset="0"/>
              </a:rPr>
              <a:t>ethidium</a:t>
            </a:r>
            <a:r>
              <a:rPr lang="en-US" sz="2200" dirty="0" smtClean="0">
                <a:latin typeface="Times New Roman" panose="02020603050405020304" pitchFamily="18" charset="0"/>
                <a:cs typeface="Times New Roman" panose="02020603050405020304" pitchFamily="18" charset="0"/>
              </a:rPr>
              <a:t> bromide, and once they return to the ground state, light is released, making the DNA and </a:t>
            </a:r>
            <a:r>
              <a:rPr lang="en-US" sz="2200" dirty="0" err="1" smtClean="0">
                <a:latin typeface="Times New Roman" panose="02020603050405020304" pitchFamily="18" charset="0"/>
                <a:cs typeface="Times New Roman" panose="02020603050405020304" pitchFamily="18" charset="0"/>
              </a:rPr>
              <a:t>ethidium</a:t>
            </a:r>
            <a:r>
              <a:rPr lang="en-US" sz="2200" dirty="0" smtClean="0">
                <a:latin typeface="Times New Roman" panose="02020603050405020304" pitchFamily="18" charset="0"/>
                <a:cs typeface="Times New Roman" panose="02020603050405020304" pitchFamily="18" charset="0"/>
              </a:rPr>
              <a:t> bromide complex fluoresce.</a:t>
            </a:r>
          </a:p>
          <a:p>
            <a:pPr algn="just">
              <a:lnSpc>
                <a:spcPct val="150000"/>
              </a:lnSpc>
            </a:pPr>
            <a:endParaRPr lang="en-US" sz="2200" u="sng" baseline="30000" dirty="0" smtClean="0">
              <a:latin typeface="Times New Roman" panose="02020603050405020304" pitchFamily="18" charset="0"/>
              <a:cs typeface="Times New Roman" panose="02020603050405020304" pitchFamily="18" charset="0"/>
            </a:endParaRPr>
          </a:p>
          <a:p>
            <a:pPr algn="just">
              <a:lnSpc>
                <a:spcPct val="150000"/>
              </a:lnSpc>
            </a:pPr>
            <a:r>
              <a:rPr lang="en-US"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Standard </a:t>
            </a:r>
            <a:r>
              <a:rPr lang="en-US" sz="2200" dirty="0" err="1" smtClean="0">
                <a:latin typeface="Times New Roman" panose="02020603050405020304" pitchFamily="18" charset="0"/>
                <a:cs typeface="Times New Roman" panose="02020603050405020304" pitchFamily="18" charset="0"/>
              </a:rPr>
              <a:t>transilluminators</a:t>
            </a:r>
            <a:r>
              <a:rPr lang="en-US" sz="2200" dirty="0" smtClean="0">
                <a:latin typeface="Times New Roman" panose="02020603050405020304" pitchFamily="18" charset="0"/>
                <a:cs typeface="Times New Roman" panose="02020603050405020304" pitchFamily="18" charset="0"/>
              </a:rPr>
              <a:t> use wavelengths of 302/312-nm (UV-B), however exposure of DNA to UV radiation for as little as 45 seconds can produce damage to DNA and affect subsequent procedures.</a:t>
            </a:r>
          </a:p>
          <a:p>
            <a:pPr algn="just"/>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0" y="62732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811908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83325" y="1261655"/>
            <a:ext cx="8334103" cy="4724370"/>
          </a:xfrm>
          <a:prstGeom prst="rect">
            <a:avLst/>
          </a:prstGeom>
        </p:spPr>
        <p:txBody>
          <a:bodyPr wrap="square">
            <a:spAutoFit/>
          </a:bodyPr>
          <a:lstStyle/>
          <a:p>
            <a:r>
              <a:rPr lang="en-US" sz="2600" b="1" dirty="0" smtClean="0">
                <a:solidFill>
                  <a:srgbClr val="C00000"/>
                </a:solidFill>
                <a:latin typeface="Bookman Old Style" pitchFamily="18" charset="0"/>
                <a:cs typeface="Times New Roman" pitchFamily="18" charset="0"/>
              </a:rPr>
              <a:t>Fragment patterns and molecular genotypes</a:t>
            </a:r>
          </a:p>
          <a:p>
            <a:endParaRPr lang="en-US" sz="2200" b="1"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	One </a:t>
            </a:r>
            <a:r>
              <a:rPr lang="en-US" sz="2200" dirty="0" smtClean="0">
                <a:latin typeface="Times New Roman" pitchFamily="18" charset="0"/>
                <a:cs typeface="Times New Roman" pitchFamily="18" charset="0"/>
              </a:rPr>
              <a:t>application of gel electrophoresis in DNA analysis is that it can reveal an individual’s genotype at a specific genetic locus. Molecular genotypes can be inferred from the fragment banding pattern observed if one keeps in mind what is happening at the </a:t>
            </a:r>
            <a:r>
              <a:rPr lang="en-US" sz="2200" dirty="0" smtClean="0">
                <a:latin typeface="Times New Roman" pitchFamily="18" charset="0"/>
                <a:cs typeface="Times New Roman" pitchFamily="18" charset="0"/>
              </a:rPr>
              <a:t>molecular level</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0" y="62732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650207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96389" y="699954"/>
            <a:ext cx="8039826" cy="6447919"/>
          </a:xfrm>
          <a:prstGeom prst="rect">
            <a:avLst/>
          </a:prstGeom>
        </p:spPr>
        <p:txBody>
          <a:bodyPr wrap="square">
            <a:spAutoFit/>
          </a:bodyPr>
          <a:lstStyle/>
          <a:p>
            <a:pPr algn="just">
              <a:lnSpc>
                <a:spcPct val="150000"/>
              </a:lnSpc>
            </a:pPr>
            <a:r>
              <a:rPr lang="en-US" sz="2800" dirty="0" smtClean="0">
                <a:latin typeface="Times New Roman" pitchFamily="18" charset="0"/>
                <a:cs typeface="Times New Roman" pitchFamily="18" charset="0"/>
              </a:rPr>
              <a:t>	Homozygous </a:t>
            </a:r>
            <a:r>
              <a:rPr lang="en-US" sz="2800" dirty="0" smtClean="0">
                <a:latin typeface="Times New Roman" pitchFamily="18" charset="0"/>
                <a:cs typeface="Times New Roman" pitchFamily="18" charset="0"/>
              </a:rPr>
              <a:t>individuals will have the same DNA sequence at this locus in both chromosomes. Heterozygous individuals will have two different versions of this DNA. If the DNA sequence differences that occur result in a longer DNA segment from one chromosome and a shorter segment from the other then we can visualize this difference in the electrophoresis banding pattern observed in the gel.</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endParaRPr lang="en-US" sz="2200" dirty="0" smtClean="0">
              <a:latin typeface="Times New Roman" pitchFamily="18" charset="0"/>
              <a:cs typeface="Times New Roman"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0" y="62732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650207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1165978" y="1670735"/>
            <a:ext cx="7165221" cy="769441"/>
          </a:xfrm>
          <a:prstGeom prst="rect">
            <a:avLst/>
          </a:prstGeom>
        </p:spPr>
        <p:txBody>
          <a:bodyPr wrap="square">
            <a:spAutoFit/>
          </a:bodyPr>
          <a:lstStyle/>
          <a:p>
            <a:pPr>
              <a:buFont typeface="Wingdings" pitchFamily="2" charset="2"/>
              <a:buChar char="v"/>
            </a:pPr>
            <a:r>
              <a:rPr lang="en-US" sz="2200" dirty="0" smtClean="0">
                <a:latin typeface="Times New Roman" pitchFamily="18" charset="0"/>
                <a:cs typeface="Times New Roman" pitchFamily="18" charset="0"/>
              </a:rPr>
              <a:t>Brown TA. Gene Cloning and DNA Analysis. Blackwell Science Pub: </a:t>
            </a:r>
            <a:endParaRPr lang="en-US" sz="2200" dirty="0">
              <a:latin typeface="Times New Roman" pitchFamily="18" charset="0"/>
              <a:cs typeface="Times New Roman"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0" y="62732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0" y="6519446"/>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Gel electrophoresis,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k,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64743" y="257616"/>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smtClean="0">
                <a:solidFill>
                  <a:srgbClr val="C00000"/>
                </a:solidFill>
                <a:latin typeface="Bookman Old Style" pitchFamily="18" charset="0"/>
              </a:rPr>
              <a:t>Gel electrophoresis</a:t>
            </a:r>
            <a:endParaRPr lang="en-US" sz="2600" dirty="0" smtClean="0">
              <a:solidFill>
                <a:srgbClr val="C00000"/>
              </a:solidFill>
              <a:latin typeface="Bookman Old Style" pitchFamily="18" charset="0"/>
            </a:endParaRPr>
          </a:p>
        </p:txBody>
      </p:sp>
      <p:sp>
        <p:nvSpPr>
          <p:cNvPr id="2" name="Rectangle 1"/>
          <p:cNvSpPr/>
          <p:nvPr/>
        </p:nvSpPr>
        <p:spPr>
          <a:xfrm>
            <a:off x="362018" y="1202150"/>
            <a:ext cx="8625228" cy="6186309"/>
          </a:xfrm>
          <a:prstGeom prst="rect">
            <a:avLst/>
          </a:prstGeom>
        </p:spPr>
        <p:txBody>
          <a:bodyPr wrap="square">
            <a:spAutoFit/>
          </a:bodyPr>
          <a:lstStyle/>
          <a:p>
            <a:pPr lvl="0">
              <a:buNone/>
            </a:pPr>
            <a:endParaRPr lang="en-US" sz="2200" b="1" dirty="0" smtClean="0">
              <a:latin typeface="Times New Roman" pitchFamily="18" charset="0"/>
              <a:cs typeface="Times New Roman" pitchFamily="18" charset="0"/>
            </a:endParaRPr>
          </a:p>
          <a:p>
            <a:pPr lvl="0" algn="just">
              <a:buFont typeface="Wingdings" pitchFamily="2" charset="2"/>
              <a:buChar char="v"/>
            </a:pP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Gel electrophoresis is a technique used to separate DNA fragments according to their size</a:t>
            </a:r>
            <a:r>
              <a:rPr lang="en-US" sz="2200" dirty="0" smtClean="0">
                <a:latin typeface="Times New Roman" pitchFamily="18" charset="0"/>
                <a:cs typeface="Times New Roman" pitchFamily="18" charset="0"/>
              </a:rPr>
              <a:t>.</a:t>
            </a:r>
          </a:p>
          <a:p>
            <a:pPr lvl="0" algn="just"/>
            <a:endParaRPr lang="en-US" sz="2200" dirty="0" smtClean="0">
              <a:latin typeface="Times New Roman" pitchFamily="18" charset="0"/>
              <a:cs typeface="Times New Roman" pitchFamily="18" charset="0"/>
            </a:endParaRPr>
          </a:p>
          <a:p>
            <a:pPr lvl="0" algn="just">
              <a:buFont typeface="Wingdings" pitchFamily="2" charset="2"/>
              <a:buChar char="v"/>
            </a:pPr>
            <a:r>
              <a:rPr lang="en-US" sz="2200" dirty="0" smtClean="0">
                <a:latin typeface="Times New Roman" pitchFamily="18" charset="0"/>
                <a:cs typeface="Times New Roman" pitchFamily="18" charset="0"/>
              </a:rPr>
              <a:t>DNA samples are loaded into wells (indentations) at one end of a gel, and an electric current is applied to pull them through the gel</a:t>
            </a:r>
            <a:r>
              <a:rPr lang="en-US" sz="2200" dirty="0" smtClean="0">
                <a:latin typeface="Times New Roman" pitchFamily="18" charset="0"/>
                <a:cs typeface="Times New Roman" pitchFamily="18" charset="0"/>
              </a:rPr>
              <a:t>.</a:t>
            </a:r>
          </a:p>
          <a:p>
            <a:pPr lvl="0" algn="just"/>
            <a:endParaRPr lang="en-US" sz="2200" dirty="0" smtClean="0">
              <a:latin typeface="Times New Roman" pitchFamily="18" charset="0"/>
              <a:cs typeface="Times New Roman" pitchFamily="18" charset="0"/>
            </a:endParaRPr>
          </a:p>
          <a:p>
            <a:pPr lvl="0" algn="just">
              <a:buFont typeface="Wingdings" pitchFamily="2" charset="2"/>
              <a:buChar char="v"/>
            </a:pPr>
            <a:r>
              <a:rPr lang="en-US" sz="2200" dirty="0" smtClean="0">
                <a:latin typeface="Times New Roman" pitchFamily="18" charset="0"/>
                <a:cs typeface="Times New Roman" pitchFamily="18" charset="0"/>
              </a:rPr>
              <a:t>DNA fragments are negatively charged, so they move towards the positive electrode. Because all DNA fragments have the same amount of charge per mass, small fragments move through the gel faster than large ones</a:t>
            </a:r>
            <a:r>
              <a:rPr lang="en-US" sz="2200" dirty="0" smtClean="0">
                <a:latin typeface="Times New Roman" pitchFamily="18" charset="0"/>
                <a:cs typeface="Times New Roman" pitchFamily="18" charset="0"/>
              </a:rPr>
              <a:t>.</a:t>
            </a:r>
          </a:p>
          <a:p>
            <a:pPr lvl="0" algn="just"/>
            <a:endParaRPr lang="en-US" sz="2200" dirty="0" smtClean="0">
              <a:latin typeface="Times New Roman" pitchFamily="18" charset="0"/>
              <a:cs typeface="Times New Roman" pitchFamily="18" charset="0"/>
            </a:endParaRPr>
          </a:p>
          <a:p>
            <a:pPr lvl="0" algn="just">
              <a:buFont typeface="Wingdings" pitchFamily="2" charset="2"/>
              <a:buChar char="v"/>
            </a:pPr>
            <a:r>
              <a:rPr lang="en-US" sz="2200" dirty="0" smtClean="0">
                <a:latin typeface="Times New Roman" pitchFamily="18" charset="0"/>
                <a:cs typeface="Times New Roman" pitchFamily="18" charset="0"/>
              </a:rPr>
              <a:t>When a gel is stained with a DNA-binding dye, the DNA fragments can be seen as bands, each representing a group of same-sized DNA fragment</a:t>
            </a: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647700" y="327269"/>
            <a:ext cx="6121400" cy="923330"/>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                  What is a gel?</a:t>
            </a:r>
            <a:r>
              <a:rPr lang="en-US" sz="2600" dirty="0" smtClean="0">
                <a:solidFill>
                  <a:srgbClr val="C00000"/>
                </a:solidFill>
                <a:latin typeface="Bookman Old Style" pitchFamily="18" charset="0"/>
              </a:rPr>
              <a:t/>
            </a:r>
            <a:br>
              <a:rPr lang="en-US" sz="2600" dirty="0" smtClean="0">
                <a:solidFill>
                  <a:srgbClr val="C00000"/>
                </a:solidFill>
                <a:latin typeface="Bookman Old Style" pitchFamily="18" charset="0"/>
              </a:rPr>
            </a:br>
            <a:endParaRPr lang="en-US" sz="2600" b="1" dirty="0">
              <a:solidFill>
                <a:srgbClr val="C00000"/>
              </a:solidFill>
              <a:latin typeface="Bookman Old Style" pitchFamily="18" charset="0"/>
              <a:cs typeface="Times New Roman" pitchFamily="18" charset="0"/>
            </a:endParaRPr>
          </a:p>
        </p:txBody>
      </p:sp>
      <p:sp>
        <p:nvSpPr>
          <p:cNvPr id="2" name="Rectangle 1"/>
          <p:cNvSpPr/>
          <p:nvPr/>
        </p:nvSpPr>
        <p:spPr>
          <a:xfrm>
            <a:off x="228600" y="1092200"/>
            <a:ext cx="8144691" cy="5539978"/>
          </a:xfrm>
          <a:prstGeom prst="rect">
            <a:avLst/>
          </a:prstGeom>
        </p:spPr>
        <p:txBody>
          <a:bodyPr wrap="square">
            <a:spAutoFit/>
          </a:bodyPr>
          <a:lstStyle/>
          <a:p>
            <a:pPr algn="just">
              <a:buFont typeface="Wingdings" pitchFamily="2" charset="2"/>
              <a:buChar char="v"/>
            </a:pPr>
            <a:r>
              <a:rPr lang="en-US" sz="2200" dirty="0" smtClean="0">
                <a:latin typeface="Times New Roman" pitchFamily="18" charset="0"/>
                <a:cs typeface="Times New Roman" pitchFamily="18" charset="0"/>
              </a:rPr>
              <a:t>As the name suggests, gel electrophoresis involves a gel: a slab of </a:t>
            </a:r>
            <a:r>
              <a:rPr lang="en-US" sz="2200" dirty="0" err="1" smtClean="0">
                <a:latin typeface="Times New Roman" pitchFamily="18" charset="0"/>
                <a:cs typeface="Times New Roman" pitchFamily="18" charset="0"/>
              </a:rPr>
              <a:t>Jello</a:t>
            </a:r>
            <a:r>
              <a:rPr lang="en-US" sz="2200" dirty="0" smtClean="0">
                <a:latin typeface="Times New Roman" pitchFamily="18" charset="0"/>
                <a:cs typeface="Times New Roman" pitchFamily="18" charset="0"/>
              </a:rPr>
              <a:t>-like material. Gels for DNA separation are often made out of a polysaccharide called </a:t>
            </a:r>
            <a:r>
              <a:rPr lang="en-US" sz="2200" dirty="0" err="1" smtClean="0">
                <a:latin typeface="Times New Roman" pitchFamily="18" charset="0"/>
                <a:cs typeface="Times New Roman" pitchFamily="18" charset="0"/>
              </a:rPr>
              <a:t>agarose</a:t>
            </a:r>
            <a:r>
              <a:rPr lang="en-US" sz="2200" dirty="0" smtClean="0">
                <a:latin typeface="Times New Roman" pitchFamily="18" charset="0"/>
                <a:cs typeface="Times New Roman" pitchFamily="18" charset="0"/>
              </a:rPr>
              <a:t>, which comes as dry, powdered flakes. </a:t>
            </a:r>
          </a:p>
          <a:p>
            <a:pPr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At one end, the gel has pocket-like indentations called wells, which are where the DNA samples will be placed:</a:t>
            </a:r>
          </a:p>
          <a:p>
            <a:pPr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One end of the box is hooked to a positive electrode, while the other end is hooked to a negative electrode. The main body of the box, where the gel is placed, is filled with a salt-containing buffer solution that can conduct current. </a:t>
            </a:r>
          </a:p>
          <a:p>
            <a:pPr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The end of the gel with the wells is positioned towards the negative electrode. The end without wells (towards which the DNA fragments will migrate) is positioned towards the positive electrode.</a:t>
            </a:r>
          </a:p>
          <a:p>
            <a:endParaRPr lang="en-US" sz="2400" dirty="0"/>
          </a:p>
        </p:txBody>
      </p:sp>
      <p:sp>
        <p:nvSpPr>
          <p:cNvPr id="8" name="TextBox 7">
            <a:extLst>
              <a:ext uri="{FF2B5EF4-FFF2-40B4-BE49-F238E27FC236}">
                <a16:creationId xmlns="" xmlns:a16="http://schemas.microsoft.com/office/drawing/2014/main" id="{7A72F5BB-01CE-4E1F-B528-9003564E9862}"/>
              </a:ext>
            </a:extLst>
          </p:cNvPr>
          <p:cNvSpPr txBox="1"/>
          <p:nvPr/>
        </p:nvSpPr>
        <p:spPr>
          <a:xfrm>
            <a:off x="-38100" y="64764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1019850" y="543608"/>
            <a:ext cx="11505838" cy="892552"/>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How do DNA fragments move</a:t>
            </a:r>
          </a:p>
          <a:p>
            <a:pPr algn="ctr">
              <a:buNone/>
            </a:pPr>
            <a:r>
              <a:rPr lang="en-US" sz="2600" b="1" dirty="0" smtClean="0">
                <a:solidFill>
                  <a:srgbClr val="C00000"/>
                </a:solidFill>
                <a:latin typeface="Bookman Old Style" pitchFamily="18" charset="0"/>
              </a:rPr>
              <a:t> through the gel?</a:t>
            </a:r>
          </a:p>
        </p:txBody>
      </p:sp>
      <p:sp>
        <p:nvSpPr>
          <p:cNvPr id="3" name="Rectangle 2"/>
          <p:cNvSpPr/>
          <p:nvPr/>
        </p:nvSpPr>
        <p:spPr>
          <a:xfrm>
            <a:off x="522877" y="1659443"/>
            <a:ext cx="8020231" cy="3816429"/>
          </a:xfrm>
          <a:prstGeom prst="rect">
            <a:avLst/>
          </a:prstGeom>
        </p:spPr>
        <p:txBody>
          <a:bodyPr wrap="square">
            <a:spAutoFit/>
          </a:bodyPr>
          <a:lstStyle/>
          <a:p>
            <a:pPr algn="just">
              <a:buFont typeface="Wingdings" pitchFamily="2" charset="2"/>
              <a:buChar char="v"/>
            </a:pPr>
            <a:r>
              <a:rPr lang="en-US" sz="2200" dirty="0" smtClean="0">
                <a:latin typeface="Times New Roman" pitchFamily="18" charset="0"/>
                <a:cs typeface="Times New Roman" pitchFamily="18" charset="0"/>
              </a:rPr>
              <a:t>One well is reserved for a DNA ladder, a standard reference that contains DNA fragments of known lengths. </a:t>
            </a:r>
          </a:p>
          <a:p>
            <a:pPr algn="just"/>
            <a:endParaRPr lang="en-US" sz="2200" dirty="0" smtClean="0">
              <a:latin typeface="Times New Roman" pitchFamily="18" charset="0"/>
              <a:cs typeface="Times New Roman" pitchFamily="18" charset="0"/>
            </a:endParaRPr>
          </a:p>
          <a:p>
            <a:pPr algn="just">
              <a:buFont typeface="Wingdings" pitchFamily="2" charset="2"/>
              <a:buChar char="v"/>
            </a:pPr>
            <a:r>
              <a:rPr lang="en-US" sz="2200" dirty="0" smtClean="0">
                <a:latin typeface="Times New Roman" pitchFamily="18" charset="0"/>
                <a:cs typeface="Times New Roman" pitchFamily="18" charset="0"/>
              </a:rPr>
              <a:t>Next, the power to the gel box is turned on, and current begins to flow through the gel. The DNA molecules have a negative charge because of the phosphate groups in their sugar-phosphate backbone, so they start moving through the matrix of the gel towards the positive pole.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t>
            </a:r>
          </a:p>
          <a:p>
            <a:pPr algn="just">
              <a:buNone/>
            </a:pPr>
            <a:endParaRPr lang="en-US" sz="2200" dirty="0">
              <a:latin typeface="Times New Roman" pitchFamily="18" charset="0"/>
              <a:cs typeface="Times New Roman"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25400" y="6519446"/>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458289" y="813888"/>
            <a:ext cx="7941129" cy="4324261"/>
          </a:xfrm>
          <a:prstGeom prst="rect">
            <a:avLst/>
          </a:prstGeom>
        </p:spPr>
        <p:txBody>
          <a:bodyPr wrap="square">
            <a:spAutoFit/>
          </a:bodyPr>
          <a:lstStyle/>
          <a:p>
            <a:pPr algn="just">
              <a:lnSpc>
                <a:spcPct val="150000"/>
              </a:lnSpc>
              <a:buFont typeface="Wingdings" pitchFamily="2" charset="2"/>
              <a:buChar char="v"/>
            </a:pPr>
            <a:r>
              <a:rPr lang="en-US" sz="2200" dirty="0" smtClean="0">
                <a:latin typeface="Times New Roman" pitchFamily="18" charset="0"/>
                <a:cs typeface="Times New Roman" pitchFamily="18" charset="0"/>
              </a:rPr>
              <a:t>When </a:t>
            </a:r>
            <a:r>
              <a:rPr lang="en-US" sz="2200" dirty="0" smtClean="0">
                <a:latin typeface="Times New Roman" pitchFamily="18" charset="0"/>
                <a:cs typeface="Times New Roman" pitchFamily="18" charset="0"/>
              </a:rPr>
              <a:t>the power is turned on and current is passing through the gel, the gel is said to be running. </a:t>
            </a:r>
            <a:endParaRPr lang="en-US" sz="2200" dirty="0" smtClean="0">
              <a:latin typeface="Times New Roman" pitchFamily="18" charset="0"/>
              <a:cs typeface="Times New Roman" pitchFamily="18" charset="0"/>
            </a:endParaRPr>
          </a:p>
          <a:p>
            <a:pPr algn="just">
              <a:lnSpc>
                <a:spcPct val="150000"/>
              </a:lnSpc>
            </a:pPr>
            <a:endParaRPr lang="en-US" sz="2200" dirty="0" smtClean="0">
              <a:latin typeface="Times New Roman" pitchFamily="18" charset="0"/>
              <a:cs typeface="Times New Roman" pitchFamily="18" charset="0"/>
            </a:endParaRPr>
          </a:p>
          <a:p>
            <a:pPr algn="just">
              <a:lnSpc>
                <a:spcPct val="150000"/>
              </a:lnSpc>
              <a:buFont typeface="Wingdings" pitchFamily="2" charset="2"/>
              <a:buChar char="v"/>
            </a:pPr>
            <a:r>
              <a:rPr lang="en-US" sz="2200" dirty="0" smtClean="0">
                <a:latin typeface="Times New Roman" pitchFamily="18" charset="0"/>
                <a:cs typeface="Times New Roman" pitchFamily="18" charset="0"/>
              </a:rPr>
              <a:t>A </a:t>
            </a:r>
            <a:r>
              <a:rPr lang="en-US" sz="2200" dirty="0" smtClean="0">
                <a:latin typeface="Times New Roman" pitchFamily="18" charset="0"/>
                <a:cs typeface="Times New Roman" pitchFamily="18" charset="0"/>
              </a:rPr>
              <a:t>typical voltage for running an </a:t>
            </a:r>
            <a:r>
              <a:rPr lang="en-US" sz="2200" dirty="0" err="1" smtClean="0">
                <a:latin typeface="Times New Roman" pitchFamily="18" charset="0"/>
                <a:cs typeface="Times New Roman" pitchFamily="18" charset="0"/>
              </a:rPr>
              <a:t>agarose</a:t>
            </a:r>
            <a:r>
              <a:rPr lang="en-US" sz="2200" dirty="0" smtClean="0">
                <a:latin typeface="Times New Roman" pitchFamily="18" charset="0"/>
                <a:cs typeface="Times New Roman" pitchFamily="18" charset="0"/>
              </a:rPr>
              <a:t> DNA gel would be in the range of 80808080 - 120 V120 \text{ V}120 V120, space, V. A higher voltage will make the gel run faster, but may also melt it if it runs for a long period of time. </a:t>
            </a:r>
          </a:p>
          <a:p>
            <a:pPr algn="just"/>
            <a:r>
              <a:rPr lang="en-US" sz="2200" dirty="0" smtClean="0">
                <a:latin typeface="Times New Roman" pitchFamily="18" charset="0"/>
                <a:cs typeface="Times New Roman" pitchFamily="18" charset="0"/>
              </a:rPr>
              <a:t>	</a:t>
            </a:r>
            <a:endParaRPr lang="en-US" sz="2200" dirty="0" smtClean="0"/>
          </a:p>
          <a:p>
            <a:r>
              <a:rPr lang="en-US" sz="2200" dirty="0" smtClean="0"/>
              <a:t> </a:t>
            </a:r>
          </a:p>
        </p:txBody>
      </p:sp>
      <p:sp>
        <p:nvSpPr>
          <p:cNvPr id="8" name="TextBox 7">
            <a:extLst>
              <a:ext uri="{FF2B5EF4-FFF2-40B4-BE49-F238E27FC236}">
                <a16:creationId xmlns="" xmlns:a16="http://schemas.microsoft.com/office/drawing/2014/main" id="{7A72F5BB-01CE-4E1F-B528-9003564E9862}"/>
              </a:ext>
            </a:extLst>
          </p:cNvPr>
          <p:cNvSpPr txBox="1"/>
          <p:nvPr/>
        </p:nvSpPr>
        <p:spPr>
          <a:xfrm>
            <a:off x="0" y="64510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4800"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445226" y="369752"/>
            <a:ext cx="8280763" cy="5847755"/>
          </a:xfrm>
          <a:prstGeom prst="rect">
            <a:avLst/>
          </a:prstGeom>
        </p:spPr>
        <p:txBody>
          <a:bodyPr wrap="square">
            <a:spAutoFit/>
          </a:bodyPr>
          <a:lstStyle/>
          <a:p>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DNA </a:t>
            </a:r>
            <a:r>
              <a:rPr lang="en-US" sz="2200" dirty="0" smtClean="0">
                <a:latin typeface="Times New Roman" pitchFamily="18" charset="0"/>
                <a:cs typeface="Times New Roman" pitchFamily="18" charset="0"/>
              </a:rPr>
              <a:t>samples are loaded into wells at negative electrode end of gel.</a:t>
            </a:r>
          </a:p>
          <a:p>
            <a:pPr algn="just"/>
            <a:r>
              <a:rPr lang="en-US" sz="2200" dirty="0" smtClean="0">
                <a:latin typeface="Times New Roman" pitchFamily="18" charset="0"/>
                <a:cs typeface="Times New Roman" pitchFamily="18" charset="0"/>
              </a:rPr>
              <a:t>Power is turned on and DNA fragments migrate through gel (towards the positive electrode).</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After the gel has run, the fragments are separated by size. The largest fragments are near the top of the gel (negative electrode, where they began), and the smallest fragments are near the bottom (positive electrode).</a:t>
            </a:r>
          </a:p>
          <a:p>
            <a:pPr algn="just"/>
            <a:r>
              <a:rPr lang="en-US" sz="2200" i="1"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As the gel runs, shorter pieces of DNA will travel through the pores of the gel matrix faster than longer ones. After the gel has run for awhile, the shortest pieces of DNA will be close to the positive end of the gel, while the longest pieces of DNA will remain near the wells. Very short pieces of DNA may have run right off the end of the gel if we left it on for to</a:t>
            </a:r>
            <a:r>
              <a:rPr lang="en-US" sz="2200" dirty="0" smtClean="0"/>
              <a:t>o long. </a:t>
            </a:r>
            <a:r>
              <a:rPr lang="en-US" sz="2200" dirty="0" smtClean="0">
                <a:latin typeface="Times New Roman" pitchFamily="18" charset="0"/>
                <a:cs typeface="Times New Roman" pitchFamily="18" charset="0"/>
              </a:rPr>
              <a:t>	</a:t>
            </a:r>
            <a:endParaRPr lang="en-US" sz="2200" dirty="0" smtClean="0"/>
          </a:p>
          <a:p>
            <a:r>
              <a:rPr lang="en-US" sz="2200" dirty="0" smtClean="0"/>
              <a:t> </a:t>
            </a:r>
          </a:p>
        </p:txBody>
      </p:sp>
      <p:sp>
        <p:nvSpPr>
          <p:cNvPr id="8" name="TextBox 7">
            <a:extLst>
              <a:ext uri="{FF2B5EF4-FFF2-40B4-BE49-F238E27FC236}">
                <a16:creationId xmlns="" xmlns:a16="http://schemas.microsoft.com/office/drawing/2014/main" id="{7A72F5BB-01CE-4E1F-B528-9003564E9862}"/>
              </a:ext>
            </a:extLst>
          </p:cNvPr>
          <p:cNvSpPr txBox="1"/>
          <p:nvPr/>
        </p:nvSpPr>
        <p:spPr>
          <a:xfrm>
            <a:off x="0" y="64510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3943421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8" name="Title 1"/>
          <p:cNvSpPr txBox="1">
            <a:spLocks/>
          </p:cNvSpPr>
          <p:nvPr/>
        </p:nvSpPr>
        <p:spPr>
          <a:xfrm>
            <a:off x="-1776775" y="340721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7A72F5BB-01CE-4E1F-B528-9003564E9862}"/>
              </a:ext>
            </a:extLst>
          </p:cNvPr>
          <p:cNvSpPr txBox="1"/>
          <p:nvPr/>
        </p:nvSpPr>
        <p:spPr>
          <a:xfrm>
            <a:off x="0" y="62732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7" name="Content Placeholder 3" descr="C:\Users\botany\Desktop\TEACHERS FOLDER\abc aswathy\phycology\8d17261bcfe42286782247ff1229700cba0cfbdd.png"/>
          <p:cNvPicPr>
            <a:picLocks/>
          </p:cNvPicPr>
          <p:nvPr/>
        </p:nvPicPr>
        <p:blipFill>
          <a:blip r:embed="rId3"/>
          <a:srcRect/>
          <a:stretch>
            <a:fillRect/>
          </a:stretch>
        </p:blipFill>
        <p:spPr bwMode="auto">
          <a:xfrm>
            <a:off x="2286000" y="533400"/>
            <a:ext cx="4454434" cy="4979126"/>
          </a:xfrm>
          <a:prstGeom prst="rect">
            <a:avLst/>
          </a:prstGeom>
          <a:noFill/>
          <a:ln w="9525">
            <a:noFill/>
            <a:miter lim="800000"/>
            <a:headEnd/>
            <a:tailEnd/>
          </a:ln>
        </p:spPr>
      </p:pic>
    </p:spTree>
    <p:extLst>
      <p:ext uri="{BB962C8B-B14F-4D97-AF65-F5344CB8AC3E}">
        <p14:creationId xmlns="" xmlns:p14="http://schemas.microsoft.com/office/powerpoint/2010/main" val="1633709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7" name="Rectangle 6"/>
          <p:cNvSpPr/>
          <p:nvPr/>
        </p:nvSpPr>
        <p:spPr>
          <a:xfrm>
            <a:off x="344424" y="548640"/>
            <a:ext cx="8107245" cy="3200876"/>
          </a:xfrm>
          <a:prstGeom prst="rect">
            <a:avLst/>
          </a:prstGeom>
        </p:spPr>
        <p:txBody>
          <a:bodyPr wrap="square">
            <a:spAutoFit/>
          </a:bodyPr>
          <a:lstStyle/>
          <a:p>
            <a:pPr>
              <a:buFont typeface="Wingdings" pitchFamily="2" charset="2"/>
              <a:buChar char="v"/>
            </a:pPr>
            <a:r>
              <a:rPr lang="en-US" sz="2600" b="1" dirty="0" smtClean="0">
                <a:solidFill>
                  <a:srgbClr val="C00000"/>
                </a:solidFill>
                <a:latin typeface="Bookman Old Style" pitchFamily="18" charset="0"/>
                <a:cs typeface="Times New Roman" pitchFamily="18" charset="0"/>
              </a:rPr>
              <a:t>Visualizing the DNA fragments</a:t>
            </a:r>
          </a:p>
          <a:p>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Once </a:t>
            </a:r>
            <a:r>
              <a:rPr lang="en-US" sz="2200" dirty="0" smtClean="0">
                <a:latin typeface="Times New Roman" pitchFamily="18" charset="0"/>
                <a:cs typeface="Times New Roman" pitchFamily="18" charset="0"/>
              </a:rPr>
              <a:t>the fragments have been separated, we can examine the gel and see what sizes of bands are found on it. When a gel is stained with a DNA-binding dye and placed under UV light, the DNA fragments will glow, allowing us to see the DNA present at different locations along the length of the gel.</a:t>
            </a:r>
          </a:p>
          <a:p>
            <a:endParaRPr lang="en-US" sz="2200" dirty="0" smtClean="0">
              <a:latin typeface="Times New Roman" pitchFamily="18" charset="0"/>
              <a:cs typeface="Times New Roman"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7A72F5BB-01CE-4E1F-B528-9003564E9862}"/>
              </a:ext>
            </a:extLst>
          </p:cNvPr>
          <p:cNvSpPr txBox="1"/>
          <p:nvPr/>
        </p:nvSpPr>
        <p:spPr>
          <a:xfrm>
            <a:off x="0" y="6339654"/>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8" name="Picture 7" descr="C:\Users\botany\Desktop\TEACHERS FOLDER\abc aswathy\phycology\128dab77dbc85b1c82bcf5d8757a9f9c8eedd4f7.png"/>
          <p:cNvPicPr/>
          <p:nvPr/>
        </p:nvPicPr>
        <p:blipFill>
          <a:blip r:embed="rId3"/>
          <a:srcRect/>
          <a:stretch>
            <a:fillRect/>
          </a:stretch>
        </p:blipFill>
        <p:spPr bwMode="auto">
          <a:xfrm>
            <a:off x="3636554" y="2670333"/>
            <a:ext cx="3505200" cy="2376488"/>
          </a:xfrm>
          <a:prstGeom prst="rect">
            <a:avLst/>
          </a:prstGeom>
          <a:noFill/>
          <a:ln w="9525">
            <a:noFill/>
            <a:miter lim="800000"/>
            <a:headEnd/>
            <a:tailEnd/>
          </a:ln>
        </p:spPr>
      </p:pic>
      <p:sp>
        <p:nvSpPr>
          <p:cNvPr id="9" name="TextBox 8"/>
          <p:cNvSpPr txBox="1"/>
          <p:nvPr/>
        </p:nvSpPr>
        <p:spPr>
          <a:xfrm>
            <a:off x="483326" y="4921430"/>
            <a:ext cx="7654834" cy="1537344"/>
          </a:xfrm>
          <a:prstGeom prst="rect">
            <a:avLst/>
          </a:prstGeom>
          <a:noFill/>
        </p:spPr>
        <p:txBody>
          <a:bodyPr wrap="square" rtlCol="0">
            <a:spAutoFit/>
          </a:bodyPr>
          <a:lstStyle/>
          <a:p>
            <a:pPr algn="just">
              <a:lnSpc>
                <a:spcPct val="115000"/>
              </a:lnSpc>
            </a:pPr>
            <a:r>
              <a:rPr lang="en-US" sz="2200" dirty="0" smtClean="0">
                <a:latin typeface="Times New Roman" pitchFamily="18" charset="0"/>
                <a:ea typeface="Times New Roman" panose="02020603050405020304" pitchFamily="18" charset="0"/>
                <a:cs typeface="Times New Roman" pitchFamily="18" charset="0"/>
              </a:rPr>
              <a:t>	A </a:t>
            </a:r>
            <a:r>
              <a:rPr lang="en-US" sz="2200" dirty="0" smtClean="0">
                <a:latin typeface="Times New Roman" pitchFamily="18" charset="0"/>
                <a:ea typeface="Times New Roman" panose="02020603050405020304" pitchFamily="18" charset="0"/>
                <a:cs typeface="Times New Roman" pitchFamily="18" charset="0"/>
              </a:rPr>
              <a:t>well-defined “line” of DNA on a gel is called a </a:t>
            </a:r>
            <a:r>
              <a:rPr lang="en-US" sz="2200" b="1" dirty="0" smtClean="0">
                <a:latin typeface="Times New Roman" pitchFamily="18" charset="0"/>
                <a:ea typeface="Times New Roman" panose="02020603050405020304" pitchFamily="18" charset="0"/>
                <a:cs typeface="Times New Roman" pitchFamily="18" charset="0"/>
              </a:rPr>
              <a:t>band</a:t>
            </a:r>
            <a:r>
              <a:rPr lang="en-US" sz="2200" dirty="0" smtClean="0">
                <a:latin typeface="Times New Roman" pitchFamily="18" charset="0"/>
                <a:ea typeface="Times New Roman" panose="02020603050405020304" pitchFamily="18" charset="0"/>
                <a:cs typeface="Times New Roman" pitchFamily="18" charset="0"/>
              </a:rPr>
              <a:t>. Each band contains a large number of DNA fragments of the same size that have all traveled as a group to the same position. </a:t>
            </a:r>
            <a:endParaRPr lang="en-US" sz="2200" dirty="0" smtClean="0">
              <a:latin typeface="Times New Roman" pitchFamily="18" charset="0"/>
              <a:ea typeface="Calibri" panose="020F0502020204030204" pitchFamily="34" charset="0"/>
              <a:cs typeface="Times New Roman" pitchFamily="18" charset="0"/>
            </a:endParaRPr>
          </a:p>
          <a:p>
            <a:endParaRPr lang="en-US" dirty="0"/>
          </a:p>
        </p:txBody>
      </p:sp>
    </p:spTree>
    <p:extLst>
      <p:ext uri="{BB962C8B-B14F-4D97-AF65-F5344CB8AC3E}">
        <p14:creationId xmlns="" xmlns:p14="http://schemas.microsoft.com/office/powerpoint/2010/main" val="725753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09451" y="858157"/>
            <a:ext cx="8039100" cy="4493538"/>
          </a:xfrm>
          <a:prstGeom prst="rect">
            <a:avLst/>
          </a:prstGeom>
        </p:spPr>
        <p:txBody>
          <a:bodyPr wrap="square">
            <a:spAutoFit/>
          </a:bodyPr>
          <a:lstStyle/>
          <a:p>
            <a:pPr algn="just"/>
            <a:r>
              <a:rPr lang="en-US" sz="2200" dirty="0" smtClean="0">
                <a:latin typeface="Times New Roman" pitchFamily="18" charset="0"/>
                <a:cs typeface="Times New Roman" pitchFamily="18" charset="0"/>
              </a:rPr>
              <a:t>	DNA </a:t>
            </a:r>
            <a:r>
              <a:rPr lang="en-US" sz="2200" dirty="0" smtClean="0">
                <a:latin typeface="Times New Roman" pitchFamily="18" charset="0"/>
                <a:cs typeface="Times New Roman" pitchFamily="18" charset="0"/>
              </a:rPr>
              <a:t>as well as RNA are normally visualized by staining with </a:t>
            </a:r>
            <a:r>
              <a:rPr lang="en-US" sz="2200" dirty="0" err="1" smtClean="0">
                <a:latin typeface="Times New Roman" pitchFamily="18" charset="0"/>
                <a:cs typeface="Times New Roman" pitchFamily="18" charset="0"/>
              </a:rPr>
              <a:t>Ethidium</a:t>
            </a:r>
            <a:r>
              <a:rPr lang="en-US" sz="2200" dirty="0" smtClean="0">
                <a:latin typeface="Times New Roman" pitchFamily="18" charset="0"/>
                <a:cs typeface="Times New Roman" pitchFamily="18" charset="0"/>
              </a:rPr>
              <a:t> bromide which intercalates into the major grooves of the DNA and fluoresces under UV light.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The </a:t>
            </a:r>
            <a:r>
              <a:rPr lang="en-US" sz="2200" dirty="0" err="1" smtClean="0">
                <a:latin typeface="Times New Roman" pitchFamily="18" charset="0"/>
                <a:cs typeface="Times New Roman" pitchFamily="18" charset="0"/>
              </a:rPr>
              <a:t>ethidium</a:t>
            </a:r>
            <a:r>
              <a:rPr lang="en-US" sz="2200" dirty="0" smtClean="0">
                <a:latin typeface="Times New Roman" pitchFamily="18" charset="0"/>
                <a:cs typeface="Times New Roman" pitchFamily="18" charset="0"/>
              </a:rPr>
              <a:t> bromide may be added to the </a:t>
            </a:r>
            <a:r>
              <a:rPr lang="en-US" sz="2200" dirty="0" err="1" smtClean="0">
                <a:latin typeface="Times New Roman" pitchFamily="18" charset="0"/>
                <a:cs typeface="Times New Roman" pitchFamily="18" charset="0"/>
              </a:rPr>
              <a:t>agarose</a:t>
            </a:r>
            <a:r>
              <a:rPr lang="en-US" sz="2200" dirty="0" smtClean="0">
                <a:latin typeface="Times New Roman" pitchFamily="18" charset="0"/>
                <a:cs typeface="Times New Roman" pitchFamily="18" charset="0"/>
              </a:rPr>
              <a:t> solution before it gels, or the DNA gel may be stained later after electrophoresis. </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SYBR </a:t>
            </a:r>
            <a:r>
              <a:rPr lang="en-US" sz="2200" dirty="0" smtClean="0">
                <a:latin typeface="Times New Roman" pitchFamily="18" charset="0"/>
                <a:cs typeface="Times New Roman" pitchFamily="18" charset="0"/>
              </a:rPr>
              <a:t>Green requires the use of a blue-light </a:t>
            </a:r>
            <a:r>
              <a:rPr lang="en-US" sz="2200" dirty="0" err="1" smtClean="0">
                <a:latin typeface="Times New Roman" pitchFamily="18" charset="0"/>
                <a:cs typeface="Times New Roman" pitchFamily="18" charset="0"/>
              </a:rPr>
              <a:t>transilluminator</a:t>
            </a:r>
            <a:r>
              <a:rPr lang="en-US" sz="2200" dirty="0" smtClean="0">
                <a:latin typeface="Times New Roman" pitchFamily="18" charset="0"/>
                <a:cs typeface="Times New Roman" pitchFamily="18" charset="0"/>
              </a:rPr>
              <a:t>. DNA stained with crystal violet can be viewed under natural light without the use of a UV </a:t>
            </a:r>
            <a:r>
              <a:rPr lang="en-US" sz="2200" dirty="0" err="1" smtClean="0">
                <a:latin typeface="Times New Roman" pitchFamily="18" charset="0"/>
                <a:cs typeface="Times New Roman" pitchFamily="18" charset="0"/>
              </a:rPr>
              <a:t>transilluminator</a:t>
            </a:r>
            <a:r>
              <a:rPr lang="en-US" sz="2200" dirty="0" smtClean="0">
                <a:latin typeface="Times New Roman" pitchFamily="18" charset="0"/>
                <a:cs typeface="Times New Roman" pitchFamily="18" charset="0"/>
              </a:rPr>
              <a:t> which is an advantage, however it may not produce a strong band.</a:t>
            </a:r>
          </a:p>
          <a:p>
            <a:pPr>
              <a:buFont typeface="Wingdings" pitchFamily="2" charset="2"/>
              <a:buChar char="v"/>
            </a:pPr>
            <a:endParaRPr lang="en-US" sz="2200" dirty="0" smtClean="0">
              <a:latin typeface="Times New Roman" pitchFamily="18" charset="0"/>
              <a:cs typeface="Times New Roman" pitchFamily="18" charset="0"/>
            </a:endParaRPr>
          </a:p>
        </p:txBody>
      </p:sp>
      <p:sp>
        <p:nvSpPr>
          <p:cNvPr id="7" name="TextBox 6">
            <a:extLst>
              <a:ext uri="{FF2B5EF4-FFF2-40B4-BE49-F238E27FC236}">
                <a16:creationId xmlns="" xmlns:a16="http://schemas.microsoft.com/office/drawing/2014/main" id="{7A72F5BB-01CE-4E1F-B528-9003564E9862}"/>
              </a:ext>
            </a:extLst>
          </p:cNvPr>
          <p:cNvSpPr txBox="1"/>
          <p:nvPr/>
        </p:nvSpPr>
        <p:spPr>
          <a:xfrm>
            <a:off x="0" y="6412925"/>
            <a:ext cx="9702800" cy="338554"/>
          </a:xfrm>
          <a:prstGeom prst="rect">
            <a:avLst/>
          </a:prstGeom>
          <a:noFill/>
        </p:spPr>
        <p:txBody>
          <a:bodyPr wrap="square" rtlCol="0">
            <a:spAutoFit/>
          </a:bodyPr>
          <a:lstStyle/>
          <a:p>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Gel </a:t>
            </a:r>
            <a:r>
              <a:rPr lang="en-US" sz="1600" b="1" i="1" dirty="0" err="1" smtClean="0">
                <a:effectLst>
                  <a:outerShdw blurRad="38100" dist="38100" dir="2700000" algn="tl">
                    <a:srgbClr val="000000">
                      <a:alpha val="43137"/>
                    </a:srgbClr>
                  </a:outerShdw>
                </a:effectLst>
                <a:latin typeface="Constantia" pitchFamily="18" charset="0"/>
                <a:cs typeface="Times New Roman" panose="02020603050405020304" pitchFamily="18" charset="0"/>
              </a:rPr>
              <a:t>electrophoresis,Divya</a:t>
            </a:r>
            <a:r>
              <a:rPr lang="en-US" sz="1600" b="1" i="1" dirty="0" smtClean="0">
                <a:effectLst>
                  <a:outerShdw blurRad="38100" dist="38100" dir="2700000" algn="tl">
                    <a:srgbClr val="000000">
                      <a:alpha val="43137"/>
                    </a:srgbClr>
                  </a:outerShdw>
                </a:effectLst>
                <a:latin typeface="Constantia"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Menon</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k,St.Mary’s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 xmlns:p14="http://schemas.microsoft.com/office/powerpoint/2010/main" val="3529524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TotalTime>
  <Words>489</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130</cp:revision>
  <dcterms:created xsi:type="dcterms:W3CDTF">2018-12-04T06:33:32Z</dcterms:created>
  <dcterms:modified xsi:type="dcterms:W3CDTF">2019-06-19T03:19:10Z</dcterms:modified>
</cp:coreProperties>
</file>