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7" r:id="rId1"/>
  </p:sldMasterIdLst>
  <p:notesMasterIdLst>
    <p:notesMasterId r:id="rId15"/>
  </p:notesMasterIdLst>
  <p:sldIdLst>
    <p:sldId id="275" r:id="rId2"/>
    <p:sldId id="260" r:id="rId3"/>
    <p:sldId id="262" r:id="rId4"/>
    <p:sldId id="276" r:id="rId5"/>
    <p:sldId id="267" r:id="rId6"/>
    <p:sldId id="265" r:id="rId7"/>
    <p:sldId id="266" r:id="rId8"/>
    <p:sldId id="268" r:id="rId9"/>
    <p:sldId id="256" r:id="rId10"/>
    <p:sldId id="257" r:id="rId11"/>
    <p:sldId id="258" r:id="rId12"/>
    <p:sldId id="272" r:id="rId13"/>
    <p:sldId id="27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DB4D6-C2F6-4999-B921-47968C8FD4F5}" type="datetimeFigureOut">
              <a:rPr lang="en-US" smtClean="0"/>
              <a:pPr/>
              <a:t>26/Jun/2019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332136-5ED1-4608-AAD2-79864C9AE1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3980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32136-5ED1-4608-AAD2-79864C9AE1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7425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32136-5ED1-4608-AAD2-79864C9AE18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8265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A6EFF-4C60-40C0-B895-1E1081DA89F2}" type="datetime1">
              <a:rPr lang="en-US" smtClean="0"/>
              <a:pPr/>
              <a:t>26/Jun/2019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BIOINORGANIC CHEMISTRY,TREESA CHAKKO A,ST.MARY'S COLLEGE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2475-3E3C-4DEB-9FB9-34C6BE6D45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8372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201B8-5756-4801-A431-46FB54ED119A}" type="datetime1">
              <a:rPr lang="en-US" smtClean="0"/>
              <a:pPr/>
              <a:t>26/Jun/2019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BIOINORGANIC CHEMISTRY,TREESA CHAKKO A,ST.MARY'S COLLEGE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2475-3E3C-4DEB-9FB9-34C6BE6D45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295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0CAD3-C972-444B-AF93-DEC9FD3F88DE}" type="datetime1">
              <a:rPr lang="en-US" smtClean="0"/>
              <a:pPr/>
              <a:t>26/Jun/2019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BIOINORGANIC CHEMISTRY,TREESA CHAKKO A,ST.MARY'S COLLEGE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2475-3E3C-4DEB-9FB9-34C6BE6D45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334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D0070-1E6C-4F51-B416-6F5BB147C9BE}" type="datetime1">
              <a:rPr lang="en-US" smtClean="0"/>
              <a:pPr/>
              <a:t>26/Jun/2019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BIOINORGANIC CHEMISTRY,TREESA CHAKKO A,ST.MARY'S COLLEGE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2475-3E3C-4DEB-9FB9-34C6BE6D45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807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0483-E8FB-4F4A-83BB-8F4175124B38}" type="datetime1">
              <a:rPr lang="en-US" smtClean="0"/>
              <a:pPr/>
              <a:t>26/Jun/2019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BIOINORGANIC CHEMISTRY,TREESA CHAKKO A,ST.MARY'S COLLEGE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2475-3E3C-4DEB-9FB9-34C6BE6D45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9286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6A11-B0DB-427A-B475-40B8A90DE0FC}" type="datetime1">
              <a:rPr lang="en-US" smtClean="0"/>
              <a:pPr/>
              <a:t>26/Jun/2019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BIOINORGANIC CHEMISTRY,TREESA CHAKKO A,ST.MARY'S COLLEGE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2475-3E3C-4DEB-9FB9-34C6BE6D45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6346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926-A407-48E1-BA7A-F43DCDBEC22E}" type="datetime1">
              <a:rPr lang="en-US" smtClean="0"/>
              <a:pPr/>
              <a:t>26/Jun/2019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BIOINORGANIC CHEMISTRY,TREESA CHAKKO A,ST.MARY'S COLLEGE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2475-3E3C-4DEB-9FB9-34C6BE6D45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0588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ABDF2-EA0A-4BB1-A4FA-C9384318DEFA}" type="datetime1">
              <a:rPr lang="en-US" smtClean="0"/>
              <a:pPr/>
              <a:t>26/Jun/2019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BIOINORGANIC CHEMISTRY,TREESA CHAKKO A,ST.MARY'S COLLEGE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2475-3E3C-4DEB-9FB9-34C6BE6D45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996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A2A35-EE71-49EC-86F1-9A180A94F27F}" type="datetime1">
              <a:rPr lang="en-US" smtClean="0"/>
              <a:pPr/>
              <a:t>26/Jun/2019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BIOINORGANIC CHEMISTRY,TREESA CHAKKO A,ST.MARY'S COLLEGE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2475-3E3C-4DEB-9FB9-34C6BE6D45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546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BD0E-C7DF-4128-8A7F-DA44556A6C2D}" type="datetime1">
              <a:rPr lang="en-US" smtClean="0"/>
              <a:pPr/>
              <a:t>26/Jun/2019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BIOINORGANIC CHEMISTRY,TREESA CHAKKO A,ST.MARY'S COLLEGE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2475-3E3C-4DEB-9FB9-34C6BE6D45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9430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7D3F5-4F4B-44B4-ABC5-860BCFDE8629}" type="datetime1">
              <a:rPr lang="en-US" smtClean="0"/>
              <a:pPr/>
              <a:t>26/Jun/2019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BIOINORGANIC CHEMISTRY,TREESA CHAKKO A,ST.MARY'S COLLEGE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2475-3E3C-4DEB-9FB9-34C6BE6D45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5166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EFA99-DC5E-4914-9B07-265494110B3F}" type="datetime1">
              <a:rPr lang="en-US" smtClean="0"/>
              <a:pPr/>
              <a:t>26/Jun/2019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BIOINORGANIC CHEMISTRY,TREESA CHAKKO A,ST.MARY'S COLLEGE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22475-3E3C-4DEB-9FB9-34C6BE6D45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3378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066758" y="590813"/>
            <a:ext cx="6865034" cy="15160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BIOINORGANIC  CHEMISTRY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025521" y="2852463"/>
            <a:ext cx="4006479" cy="2997591"/>
          </a:xfrm>
          <a:prstGeom prst="rect">
            <a:avLst/>
          </a:prstGeom>
        </p:spPr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7BC29"/>
              </a:buClr>
              <a:buSzPct val="95000"/>
              <a:buFont typeface="Wingdings 2"/>
              <a:buNone/>
              <a:tabLst/>
              <a:defRPr/>
            </a:pPr>
            <a:r>
              <a:rPr lang="en-US" sz="2400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Treesa</a:t>
            </a:r>
            <a:r>
              <a:rPr lang="en-US" sz="24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Chakko</a:t>
            </a:r>
            <a:r>
              <a:rPr lang="en-US" sz="24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 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chemistry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St. Mary’s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College,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Thrissur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College logo_Updat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1489" y="1583472"/>
            <a:ext cx="3602247" cy="4053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8891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690257" y="624110"/>
            <a:ext cx="4691743" cy="454454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09174" y="5427644"/>
            <a:ext cx="73019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 of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heme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group present in hemoglobin and myoglobin</a:t>
            </a:r>
            <a:endParaRPr lang="en-US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57625" y="5815053"/>
            <a:ext cx="32271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Image:R.Puri,L.R.Sharma and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Kalia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Principles of inorganic chemistry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College logo_Update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005853" y="66465"/>
            <a:ext cx="991088" cy="1115290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0523" y="6229740"/>
            <a:ext cx="7637385" cy="365125"/>
          </a:xfrm>
        </p:spPr>
        <p:txBody>
          <a:bodyPr/>
          <a:lstStyle/>
          <a:p>
            <a:r>
              <a:rPr lang="en-US" sz="1600" b="1" dirty="0">
                <a:solidFill>
                  <a:schemeClr val="tx1"/>
                </a:solidFill>
                <a:latin typeface="Constantia" pitchFamily="18" charset="0"/>
              </a:rPr>
              <a:t>BIOINORGANIC CHEMISTRY, TREESA </a:t>
            </a:r>
            <a:r>
              <a:rPr lang="en-US" sz="1600" b="1" dirty="0" smtClean="0">
                <a:solidFill>
                  <a:schemeClr val="tx1"/>
                </a:solidFill>
                <a:latin typeface="Constantia" pitchFamily="18" charset="0"/>
              </a:rPr>
              <a:t>CHAKKO A,ST.MARY'S </a:t>
            </a:r>
            <a:r>
              <a:rPr lang="en-US" sz="1600" b="1" dirty="0">
                <a:solidFill>
                  <a:schemeClr val="tx1"/>
                </a:solidFill>
                <a:latin typeface="Constantia" pitchFamily="18" charset="0"/>
              </a:rPr>
              <a:t>COLLEGE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2255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  <a:cs typeface="Times New Roman" panose="02020603050405020304" pitchFamily="18" charset="0"/>
              </a:rPr>
              <a:t>BIOLOGICAL FUNCTIONS AND TOXICITY OF SOME ELEMENTS</a:t>
            </a:r>
            <a:endParaRPr lang="en-US" sz="2600" b="1" dirty="0">
              <a:solidFill>
                <a:srgbClr val="C00000"/>
              </a:solidFill>
              <a:latin typeface="Bookman Old Style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Chromium:</a:t>
                </a:r>
              </a:p>
              <a:p>
                <a:pPr marL="0" indent="0">
                  <a:buNone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involved in glucose metabolism</a:t>
                </a:r>
              </a:p>
              <a:p>
                <a:pPr marL="0" indent="0">
                  <a:buNone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Highly toxic as Cr(VI) in which state it is carcinogenic</a:t>
                </a:r>
              </a:p>
              <a:p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Iodine:</a:t>
                </a:r>
              </a:p>
              <a:p>
                <a:pPr marL="0" indent="0">
                  <a:buNone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Important constituent of </a:t>
                </a:r>
                <a:r>
                  <a:rPr lang="en-US" sz="2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thyroxine</a:t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Deficiency causes goiter.</a:t>
                </a:r>
              </a:p>
              <a:p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Cobalt: </a:t>
                </a:r>
              </a:p>
              <a:p>
                <a:pPr marL="0" indent="0">
                  <a:buNone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Constituent of vitamin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n-US" sz="22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activates number of elements.</a:t>
                </a:r>
              </a:p>
              <a:p>
                <a:pPr marL="0" indent="0">
                  <a:buNone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Deficiency of cobalt in soil adversely affect the health of grazing animals.</a:t>
                </a:r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96" t="-1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58256" y="182718"/>
            <a:ext cx="991088" cy="1115290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0523" y="6229740"/>
            <a:ext cx="7637385" cy="365125"/>
          </a:xfrm>
        </p:spPr>
        <p:txBody>
          <a:bodyPr/>
          <a:lstStyle/>
          <a:p>
            <a:r>
              <a:rPr lang="en-US" sz="1600" b="1" dirty="0">
                <a:solidFill>
                  <a:schemeClr val="tx1"/>
                </a:solidFill>
                <a:latin typeface="Constantia" pitchFamily="18" charset="0"/>
              </a:rPr>
              <a:t>BIOINORGANIC CHEMISTRY, TREESA </a:t>
            </a:r>
            <a:r>
              <a:rPr lang="en-US" sz="1600" b="1" dirty="0" smtClean="0">
                <a:solidFill>
                  <a:schemeClr val="tx1"/>
                </a:solidFill>
                <a:latin typeface="Constantia" pitchFamily="18" charset="0"/>
              </a:rPr>
              <a:t>CHAKKO A,ST.MARY'S </a:t>
            </a:r>
            <a:r>
              <a:rPr lang="en-US" sz="1600" b="1" dirty="0">
                <a:solidFill>
                  <a:schemeClr val="tx1"/>
                </a:solidFill>
                <a:latin typeface="Constantia" pitchFamily="18" charset="0"/>
              </a:rPr>
              <a:t>COLLEGE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0617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2668" y="591453"/>
            <a:ext cx="8911687" cy="1280890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  <a:cs typeface="Times New Roman" panose="02020603050405020304" pitchFamily="18" charset="0"/>
              </a:rPr>
              <a:t>REFERENCES</a:t>
            </a:r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endParaRPr lang="en-US" sz="2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971" y="1872343"/>
            <a:ext cx="8921242" cy="3782136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Image:R.Puri,L.R.Sharma and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Kalia,Principles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inorganic chemistry</a:t>
            </a:r>
          </a:p>
          <a:p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J.D.Lee,Concise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Inorganic Chemistry.</a:t>
            </a: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83189" y="116608"/>
            <a:ext cx="991088" cy="1115290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0523" y="6229740"/>
            <a:ext cx="7637385" cy="365125"/>
          </a:xfrm>
        </p:spPr>
        <p:txBody>
          <a:bodyPr/>
          <a:lstStyle/>
          <a:p>
            <a:r>
              <a:rPr lang="en-US" sz="1600" b="1" dirty="0">
                <a:solidFill>
                  <a:schemeClr val="tx1"/>
                </a:solidFill>
                <a:latin typeface="Constantia" pitchFamily="18" charset="0"/>
              </a:rPr>
              <a:t>BIOINORGANIC CHEMISTRY, TREESA </a:t>
            </a:r>
            <a:r>
              <a:rPr lang="en-US" sz="1600" b="1" dirty="0" smtClean="0">
                <a:solidFill>
                  <a:schemeClr val="tx1"/>
                </a:solidFill>
                <a:latin typeface="Constantia" pitchFamily="18" charset="0"/>
              </a:rPr>
              <a:t>CHAKKO A,ST.MARY'S </a:t>
            </a:r>
            <a:r>
              <a:rPr lang="en-US" sz="1600" b="1" dirty="0">
                <a:solidFill>
                  <a:schemeClr val="tx1"/>
                </a:solidFill>
                <a:latin typeface="Constantia" pitchFamily="18" charset="0"/>
              </a:rPr>
              <a:t>COLLEGE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0262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7419" y="1450454"/>
            <a:ext cx="8924698" cy="2198915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200912" y="156117"/>
            <a:ext cx="991088" cy="1115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9902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  <a:cs typeface="Times New Roman" panose="02020603050405020304" pitchFamily="18" charset="0"/>
              </a:rPr>
              <a:t>INTRODUCTION</a:t>
            </a:r>
            <a:endParaRPr lang="en-US" sz="2600" b="1" dirty="0">
              <a:solidFill>
                <a:srgbClr val="C00000"/>
              </a:solidFill>
              <a:latin typeface="Bookman Old Style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5533" y="1453375"/>
            <a:ext cx="10078573" cy="530426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Bioinorganic chemistry is an interdisciplinary scientific branch that examines the chemistry of inorganic entities within biological and biochemical systems.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includes: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study of naturally occurring inorganic elements in biochemical systems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artificial introduction of metals into biological systems as probes to determine the structure and function of biomolecules and as drugs to treat diseases      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Investigation of inorganic elements in nutrition.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on the toxicity of inorganic species .etc..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0523" y="6229740"/>
            <a:ext cx="7637385" cy="365125"/>
          </a:xfrm>
        </p:spPr>
        <p:txBody>
          <a:bodyPr/>
          <a:lstStyle/>
          <a:p>
            <a:r>
              <a:rPr lang="en-US" sz="1600" b="1" dirty="0">
                <a:solidFill>
                  <a:schemeClr val="tx1"/>
                </a:solidFill>
                <a:latin typeface="Constantia" pitchFamily="18" charset="0"/>
              </a:rPr>
              <a:t>BIOINORGANIC CHEMISTRY, TREESA </a:t>
            </a:r>
            <a:r>
              <a:rPr lang="en-US" sz="1600" b="1" dirty="0" smtClean="0">
                <a:solidFill>
                  <a:schemeClr val="tx1"/>
                </a:solidFill>
                <a:latin typeface="Constantia" pitchFamily="18" charset="0"/>
              </a:rPr>
              <a:t>CHAKKO A,ST.MARY'S </a:t>
            </a:r>
            <a:r>
              <a:rPr lang="en-US" sz="1600" b="1" dirty="0">
                <a:solidFill>
                  <a:schemeClr val="tx1"/>
                </a:solidFill>
                <a:latin typeface="Constantia" pitchFamily="18" charset="0"/>
              </a:rPr>
              <a:t>COLLEGE</a:t>
            </a:r>
          </a:p>
          <a:p>
            <a:endParaRPr lang="en-US" dirty="0"/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8256" y="144966"/>
            <a:ext cx="991088" cy="1115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415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9393" y="500565"/>
            <a:ext cx="10095038" cy="1028392"/>
          </a:xfrm>
        </p:spPr>
        <p:txBody>
          <a:bodyPr>
            <a:normAutofit/>
          </a:bodyPr>
          <a:lstStyle/>
          <a:p>
            <a:pPr algn="l"/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  <a:cs typeface="Times New Roman" panose="02020603050405020304" pitchFamily="18" charset="0"/>
              </a:rPr>
              <a:t>ESSENTIAL ELEMENTS</a:t>
            </a:r>
            <a:endParaRPr lang="en-US" sz="2600" b="1" dirty="0">
              <a:solidFill>
                <a:srgbClr val="C00000"/>
              </a:solidFill>
              <a:latin typeface="Bookman Old Style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0928" y="1308409"/>
            <a:ext cx="9822096" cy="536001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CLASSIFIED INTO TWO: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1.BULK ELEMENTS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2.TRACE ELEMENTS</a:t>
            </a:r>
          </a:p>
          <a:p>
            <a:pPr>
              <a:lnSpc>
                <a:spcPct val="10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BULK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ELEMENTS :Required by living organisms in large quantities.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O,C,H,N,S,P,Na,K,Mg,Ca,Cl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TRACE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ELEMENTS: Required by living organisms in very minute amounts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Among mammalians these include 19 elements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Fe,Cu,Zn,Mn,Mo,Co,Cr,V,Ni,Cd,Sn,Pb,Li,B,F,I,Se,Si,As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72038" y="89210"/>
            <a:ext cx="991088" cy="1115290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0523" y="6229740"/>
            <a:ext cx="7637385" cy="365125"/>
          </a:xfrm>
        </p:spPr>
        <p:txBody>
          <a:bodyPr/>
          <a:lstStyle/>
          <a:p>
            <a:r>
              <a:rPr lang="en-US" sz="1600" b="1" dirty="0">
                <a:solidFill>
                  <a:schemeClr val="tx1"/>
                </a:solidFill>
                <a:latin typeface="Constantia" pitchFamily="18" charset="0"/>
              </a:rPr>
              <a:t>BIOINORGANIC CHEMISTRY, TREESA </a:t>
            </a:r>
            <a:r>
              <a:rPr lang="en-US" sz="1600" b="1" dirty="0" smtClean="0">
                <a:solidFill>
                  <a:schemeClr val="tx1"/>
                </a:solidFill>
                <a:latin typeface="Constantia" pitchFamily="18" charset="0"/>
              </a:rPr>
              <a:t>CHAKKO A,ST.MARY'S </a:t>
            </a:r>
            <a:r>
              <a:rPr lang="en-US" sz="1600" b="1" dirty="0">
                <a:solidFill>
                  <a:schemeClr val="tx1"/>
                </a:solidFill>
                <a:latin typeface="Constantia" pitchFamily="18" charset="0"/>
              </a:rPr>
              <a:t>COLLEGE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0653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  <a:cs typeface="Times New Roman" panose="02020603050405020304" pitchFamily="18" charset="0"/>
              </a:rPr>
              <a:t>Functions of metal ions in biochemical process</a:t>
            </a:r>
            <a:r>
              <a:rPr lang="en-US" sz="2600" dirty="0" smtClean="0">
                <a:solidFill>
                  <a:srgbClr val="FF0000"/>
                </a:solidFill>
              </a:rPr>
              <a:t>.</a:t>
            </a:r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630" y="1357274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cofactors in enzymes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structural entities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control of metabolic pathways and other mechanisms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oxygen carriers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Maintenance of osmotic pressure and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pH,and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regulatory action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686" y="151891"/>
            <a:ext cx="991088" cy="1115290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0523" y="6229740"/>
            <a:ext cx="7637385" cy="365125"/>
          </a:xfrm>
        </p:spPr>
        <p:txBody>
          <a:bodyPr/>
          <a:lstStyle/>
          <a:p>
            <a:r>
              <a:rPr lang="en-US" sz="1600" b="1" dirty="0">
                <a:solidFill>
                  <a:schemeClr val="tx1"/>
                </a:solidFill>
                <a:latin typeface="Constantia" pitchFamily="18" charset="0"/>
              </a:rPr>
              <a:t>BIOINORGANIC CHEMISTRY, TREESA </a:t>
            </a:r>
            <a:r>
              <a:rPr lang="en-US" sz="1600" b="1" dirty="0" smtClean="0">
                <a:solidFill>
                  <a:schemeClr val="tx1"/>
                </a:solidFill>
                <a:latin typeface="Constantia" pitchFamily="18" charset="0"/>
              </a:rPr>
              <a:t>CHAKKO A,ST.MARY'S </a:t>
            </a:r>
            <a:r>
              <a:rPr lang="en-US" sz="1600" b="1" dirty="0">
                <a:solidFill>
                  <a:schemeClr val="tx1"/>
                </a:solidFill>
                <a:latin typeface="Constantia" pitchFamily="18" charset="0"/>
              </a:rPr>
              <a:t>COLLEGE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849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4951" y="1042638"/>
            <a:ext cx="8915399" cy="2262781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BIOCHEMISTRY OF IRON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38945" y="334537"/>
            <a:ext cx="991088" cy="1115290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0523" y="6229740"/>
            <a:ext cx="7637385" cy="365125"/>
          </a:xfrm>
        </p:spPr>
        <p:txBody>
          <a:bodyPr/>
          <a:lstStyle/>
          <a:p>
            <a:r>
              <a:rPr lang="en-US" sz="1600" b="1" dirty="0">
                <a:solidFill>
                  <a:schemeClr val="tx1"/>
                </a:solidFill>
                <a:latin typeface="Constantia" pitchFamily="18" charset="0"/>
              </a:rPr>
              <a:t>BIOINORGANIC CHEMISTRY, TREESA </a:t>
            </a:r>
            <a:r>
              <a:rPr lang="en-US" sz="1600" b="1" dirty="0" smtClean="0">
                <a:solidFill>
                  <a:schemeClr val="tx1"/>
                </a:solidFill>
                <a:latin typeface="Constantia" pitchFamily="18" charset="0"/>
              </a:rPr>
              <a:t>CHAKKO A,ST.MARY'S </a:t>
            </a:r>
            <a:r>
              <a:rPr lang="en-US" sz="1600" b="1" dirty="0">
                <a:solidFill>
                  <a:schemeClr val="tx1"/>
                </a:solidFill>
                <a:latin typeface="Constantia" pitchFamily="18" charset="0"/>
              </a:rPr>
              <a:t>COLLEGE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510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2682" y="691376"/>
            <a:ext cx="9553149" cy="586511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Iron acts as an oxygen carrier in the blood of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mammels,birds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fish(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haemoglobin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7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oxygen storage in muscle tissues(myoglobin)</a:t>
            </a:r>
          </a:p>
          <a:p>
            <a:pPr>
              <a:lnSpc>
                <a:spcPct val="17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an electron carrier in plants ,animals and bacteria(cytochromes) and for electron transfer in plants and bacteria</a:t>
            </a:r>
          </a:p>
          <a:p>
            <a:pPr>
              <a:lnSpc>
                <a:spcPct val="17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storage and scavenging of iron in animals(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ferretin,transferrin,haemosiderin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7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nitrogenase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a part of number of enzymes like aldehyde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oxidase,catalase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peroxidase.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200912" y="133731"/>
            <a:ext cx="991088" cy="1115290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0523" y="6229740"/>
            <a:ext cx="7637385" cy="365125"/>
          </a:xfrm>
        </p:spPr>
        <p:txBody>
          <a:bodyPr/>
          <a:lstStyle/>
          <a:p>
            <a:r>
              <a:rPr lang="en-US" sz="1600" b="1" dirty="0">
                <a:solidFill>
                  <a:schemeClr val="tx1"/>
                </a:solidFill>
                <a:latin typeface="Constantia" pitchFamily="18" charset="0"/>
              </a:rPr>
              <a:t>BIOINORGANIC CHEMISTRY, TREESA </a:t>
            </a:r>
            <a:r>
              <a:rPr lang="en-US" sz="1600" b="1" dirty="0" smtClean="0">
                <a:solidFill>
                  <a:schemeClr val="tx1"/>
                </a:solidFill>
                <a:latin typeface="Constantia" pitchFamily="18" charset="0"/>
              </a:rPr>
              <a:t>CHAKKO A,ST.MARY'S </a:t>
            </a:r>
            <a:r>
              <a:rPr lang="en-US" sz="1600" b="1" dirty="0">
                <a:solidFill>
                  <a:schemeClr val="tx1"/>
                </a:solidFill>
                <a:latin typeface="Constantia" pitchFamily="18" charset="0"/>
              </a:rPr>
              <a:t>COLLEGE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8366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HAEMOGLOBIN AND MYOGLOBIN</a:t>
            </a:r>
            <a:endParaRPr lang="en-US" sz="2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haemoglobin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myoglobin  are metal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porphyrins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which contain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group in their structure.</a:t>
            </a:r>
          </a:p>
          <a:p>
            <a:pPr>
              <a:lnSpc>
                <a:spcPct val="150000"/>
              </a:lnSpc>
            </a:pP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group: contain an iron atom coordinated to 4 nitrogen atoms of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porphyrin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-IX (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Porphyrins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derivatives of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porphine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which four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pyrrole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units are linked by four methane bridges)</a:t>
            </a:r>
          </a:p>
          <a:p>
            <a:pPr marL="0" indent="0">
              <a:lnSpc>
                <a:spcPct val="200000"/>
              </a:lnSpc>
              <a:buNone/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94701" y="230188"/>
            <a:ext cx="991088" cy="1115290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0523" y="6229740"/>
            <a:ext cx="7637385" cy="365125"/>
          </a:xfrm>
        </p:spPr>
        <p:txBody>
          <a:bodyPr/>
          <a:lstStyle/>
          <a:p>
            <a:r>
              <a:rPr lang="en-US" sz="1600" b="1" dirty="0">
                <a:solidFill>
                  <a:schemeClr val="tx1"/>
                </a:solidFill>
                <a:latin typeface="Constantia" pitchFamily="18" charset="0"/>
              </a:rPr>
              <a:t>BIOINORGANIC CHEMISTRY, TREESA </a:t>
            </a:r>
            <a:r>
              <a:rPr lang="en-US" sz="1600" b="1" dirty="0" smtClean="0">
                <a:solidFill>
                  <a:schemeClr val="tx1"/>
                </a:solidFill>
                <a:latin typeface="Constantia" pitchFamily="18" charset="0"/>
              </a:rPr>
              <a:t>CHAKKO A,ST.MARY'S </a:t>
            </a:r>
            <a:r>
              <a:rPr lang="en-US" sz="1600" b="1" dirty="0">
                <a:solidFill>
                  <a:schemeClr val="tx1"/>
                </a:solidFill>
                <a:latin typeface="Constantia" pitchFamily="18" charset="0"/>
              </a:rPr>
              <a:t>COLLEGE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9558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Myoglobin:  </a:t>
            </a:r>
          </a:p>
          <a:p>
            <a:pPr algn="just">
              <a:lnSpc>
                <a:spcPct val="2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group is embedded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crevice formed by the coiling of               its polypeptide chain containing 150-160 amino acids.</a:t>
            </a:r>
          </a:p>
          <a:p>
            <a:pPr algn="just">
              <a:lnSpc>
                <a:spcPct val="2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molar mass-17000</a:t>
            </a:r>
          </a:p>
          <a:p>
            <a:pPr algn="just">
              <a:lnSpc>
                <a:spcPct val="200000"/>
              </a:lnSpc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Deoxymyoglobin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-myoglobin which has not taken oxygen</a:t>
            </a:r>
          </a:p>
          <a:p>
            <a:pPr algn="just">
              <a:lnSpc>
                <a:spcPct val="200000"/>
              </a:lnSpc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Oxymyoglobin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-oxygenated myoglobin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83550" y="129982"/>
            <a:ext cx="991088" cy="1115290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0523" y="6229740"/>
            <a:ext cx="7637385" cy="365125"/>
          </a:xfrm>
        </p:spPr>
        <p:txBody>
          <a:bodyPr/>
          <a:lstStyle/>
          <a:p>
            <a:r>
              <a:rPr lang="en-US" sz="1600" b="1" dirty="0">
                <a:solidFill>
                  <a:schemeClr val="tx1"/>
                </a:solidFill>
                <a:latin typeface="Constantia" pitchFamily="18" charset="0"/>
              </a:rPr>
              <a:t>BIOINORGANIC CHEMISTRY, TREESA </a:t>
            </a:r>
            <a:r>
              <a:rPr lang="en-US" sz="1600" b="1" dirty="0" smtClean="0">
                <a:solidFill>
                  <a:schemeClr val="tx1"/>
                </a:solidFill>
                <a:latin typeface="Constantia" pitchFamily="18" charset="0"/>
              </a:rPr>
              <a:t>CHAKKO A,ST.MARY'S </a:t>
            </a:r>
            <a:r>
              <a:rPr lang="en-US" sz="1600" b="1" dirty="0">
                <a:solidFill>
                  <a:schemeClr val="tx1"/>
                </a:solidFill>
                <a:latin typeface="Constantia" pitchFamily="18" charset="0"/>
              </a:rPr>
              <a:t>COLLEGE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823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479" y="833166"/>
            <a:ext cx="11123112" cy="47235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Hemoglobin</a:t>
            </a:r>
            <a:r>
              <a:rPr lang="en-US" sz="2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Comprises four myoglobin like sub units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Molar mass about 64500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sub units of hemoglobin contains a polypeptide chain and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group coordinated through the N atom of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histidine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group of its polypeptide chain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four sub units of hemoglobin are linked with one another through salt bridges present between the four polypeptide chains.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Deoxyhemoglobin: Hemoglobin not taken up oxygen</a:t>
            </a:r>
          </a:p>
          <a:p>
            <a:pPr>
              <a:lnSpc>
                <a:spcPct val="120000"/>
              </a:lnSpc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Oxyhemoglobin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Oxygenated hemoglobin</a:t>
            </a:r>
          </a:p>
          <a:p>
            <a:endParaRPr lang="en-US" dirty="0"/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83550" y="156117"/>
            <a:ext cx="991088" cy="1115290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0523" y="6229740"/>
            <a:ext cx="7637385" cy="365125"/>
          </a:xfrm>
        </p:spPr>
        <p:txBody>
          <a:bodyPr/>
          <a:lstStyle/>
          <a:p>
            <a:r>
              <a:rPr lang="en-US" sz="1600" b="1" dirty="0">
                <a:solidFill>
                  <a:schemeClr val="tx1"/>
                </a:solidFill>
                <a:latin typeface="Constantia" pitchFamily="18" charset="0"/>
              </a:rPr>
              <a:t>BIOINORGANIC CHEMISTRY, TREESA </a:t>
            </a:r>
            <a:r>
              <a:rPr lang="en-US" sz="1600" b="1" dirty="0" smtClean="0">
                <a:solidFill>
                  <a:schemeClr val="tx1"/>
                </a:solidFill>
                <a:latin typeface="Constantia" pitchFamily="18" charset="0"/>
              </a:rPr>
              <a:t>CHAKKO A,ST.MARY'S </a:t>
            </a:r>
            <a:r>
              <a:rPr lang="en-US" sz="1600" b="1" dirty="0">
                <a:solidFill>
                  <a:schemeClr val="tx1"/>
                </a:solidFill>
                <a:latin typeface="Constantia" pitchFamily="18" charset="0"/>
              </a:rPr>
              <a:t>COLLEGE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536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</TotalTime>
  <Words>500</Words>
  <Application>Microsoft Office PowerPoint</Application>
  <PresentationFormat>Custom</PresentationFormat>
  <Paragraphs>73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BIOINORGANIC  CHEMISTRY</vt:lpstr>
      <vt:lpstr>INTRODUCTION</vt:lpstr>
      <vt:lpstr>ESSENTIAL ELEMENTS</vt:lpstr>
      <vt:lpstr>Functions of metal ions in biochemical process.</vt:lpstr>
      <vt:lpstr>BIOCHEMISTRY OF IRON</vt:lpstr>
      <vt:lpstr>Slide 6</vt:lpstr>
      <vt:lpstr>HAEMOGLOBIN AND MYOGLOBIN</vt:lpstr>
      <vt:lpstr>Slide 8</vt:lpstr>
      <vt:lpstr>Slide 9</vt:lpstr>
      <vt:lpstr>Slide 10</vt:lpstr>
      <vt:lpstr>BIOLOGICAL FUNCTIONS AND TOXICITY OF SOME ELEMENTS</vt:lpstr>
      <vt:lpstr>REFERENCES 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Individual Terpenoids</dc:title>
  <dc:creator>Chemistry Dept</dc:creator>
  <cp:lastModifiedBy>admission</cp:lastModifiedBy>
  <cp:revision>54</cp:revision>
  <dcterms:created xsi:type="dcterms:W3CDTF">2018-11-28T03:08:29Z</dcterms:created>
  <dcterms:modified xsi:type="dcterms:W3CDTF">2019-06-26T00:13:40Z</dcterms:modified>
</cp:coreProperties>
</file>