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7" r:id="rId2"/>
    <p:sldId id="257" r:id="rId3"/>
    <p:sldId id="258" r:id="rId4"/>
    <p:sldId id="272" r:id="rId5"/>
    <p:sldId id="348" r:id="rId6"/>
    <p:sldId id="338" r:id="rId7"/>
    <p:sldId id="273" r:id="rId8"/>
    <p:sldId id="279" r:id="rId9"/>
    <p:sldId id="339" r:id="rId10"/>
    <p:sldId id="278" r:id="rId11"/>
    <p:sldId id="261" r:id="rId12"/>
    <p:sldId id="285" r:id="rId13"/>
    <p:sldId id="286" r:id="rId14"/>
    <p:sldId id="341" r:id="rId15"/>
    <p:sldId id="343" r:id="rId16"/>
    <p:sldId id="263" r:id="rId17"/>
    <p:sldId id="265" r:id="rId18"/>
    <p:sldId id="266" r:id="rId19"/>
    <p:sldId id="293" r:id="rId20"/>
    <p:sldId id="292" r:id="rId21"/>
    <p:sldId id="268" r:id="rId22"/>
    <p:sldId id="269" r:id="rId23"/>
    <p:sldId id="284" r:id="rId24"/>
    <p:sldId id="346" r:id="rId25"/>
    <p:sldId id="347" r:id="rId26"/>
    <p:sldId id="34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8" autoAdjust="0"/>
    <p:restoredTop sz="9466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21B63-1062-471C-A51C-38B8B4E56AA5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BF443-401F-4009-AA60-E95F3F4C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bitesize/guides/zs9krwx/revision/1" TargetMode="External"/><Relationship Id="rId2" Type="http://schemas.openxmlformats.org/officeDocument/2006/relationships/hyperlink" Target="https://www.google.com/search?client=firefox-b-q=starch+grai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Starch grains are stored in </a:t>
            </a:r>
            <a:r>
              <a:rPr lang="en-I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amyloplast</a:t>
            </a:r>
            <a:r>
              <a:rPr lang="en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(leucoplast)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for future use. </a:t>
            </a:r>
          </a:p>
          <a:p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In some species of </a:t>
            </a:r>
            <a:r>
              <a:rPr lang="en-IN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Euphorbia,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dumb-bell shaped or rod shaped starch grains occur in the latex cells. </a:t>
            </a:r>
          </a:p>
          <a:p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Starch grains of Rice are the smallest and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Canna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is the largest. </a:t>
            </a:r>
          </a:p>
          <a:p>
            <a:endParaRPr lang="en-IN" dirty="0"/>
          </a:p>
        </p:txBody>
      </p:sp>
      <p:pic>
        <p:nvPicPr>
          <p:cNvPr id="8" name="Picture 7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27710"/>
            <a:ext cx="991088" cy="1115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43247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2050" name="Picture 2" descr="C:\Users\classic\Desktop\a dumbell-shaped grass phytolith.jpg"/>
          <p:cNvPicPr>
            <a:picLocks noChangeAspect="1" noChangeArrowheads="1"/>
          </p:cNvPicPr>
          <p:nvPr/>
        </p:nvPicPr>
        <p:blipFill>
          <a:blip r:embed="rId3">
            <a:lum contrast="-13000"/>
          </a:blip>
          <a:srcRect/>
          <a:stretch>
            <a:fillRect/>
          </a:stretch>
        </p:blipFill>
        <p:spPr bwMode="auto">
          <a:xfrm>
            <a:off x="5257800" y="3733800"/>
            <a:ext cx="2133600" cy="13572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28194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Dumb-bell shaped  starch grains in </a:t>
            </a:r>
            <a:r>
              <a:rPr lang="en-IN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Euphorbia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2590800" cy="8382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itchFamily="18" charset="0"/>
              </a:rPr>
              <a:t>INULIN</a:t>
            </a:r>
            <a:endParaRPr lang="en-IN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534400" cy="1676400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Inulin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is a water soluble carbohydrate present in cell sap of tuberous roots of 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Dahlia, Helianthus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tuberosus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members of family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companulaceae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compositae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monocotyledons etc.</a:t>
            </a:r>
          </a:p>
        </p:txBody>
      </p:sp>
      <p:pic>
        <p:nvPicPr>
          <p:cNvPr id="10242" name="Picture 2" descr="C:\Users\user\Desktop\New folder\fff.jpg"/>
          <p:cNvPicPr>
            <a:picLocks noChangeAspect="1" noChangeArrowheads="1"/>
          </p:cNvPicPr>
          <p:nvPr/>
        </p:nvPicPr>
        <p:blipFill>
          <a:blip r:embed="rId2"/>
          <a:srcRect b="15414"/>
          <a:stretch>
            <a:fillRect/>
          </a:stretch>
        </p:blipFill>
        <p:spPr bwMode="auto">
          <a:xfrm>
            <a:off x="533400" y="3276600"/>
            <a:ext cx="2819400" cy="2667000"/>
          </a:xfrm>
          <a:prstGeom prst="rect">
            <a:avLst/>
          </a:prstGeom>
          <a:noFill/>
        </p:spPr>
      </p:pic>
      <p:pic>
        <p:nvPicPr>
          <p:cNvPr id="10243" name="Picture 3" descr="C:\Users\user\Desktop\New folder\ddd.jpg"/>
          <p:cNvPicPr>
            <a:picLocks noChangeAspect="1" noChangeArrowheads="1"/>
          </p:cNvPicPr>
          <p:nvPr/>
        </p:nvPicPr>
        <p:blipFill>
          <a:blip r:embed="rId3"/>
          <a:srcRect r="14815" b="15775"/>
          <a:stretch>
            <a:fillRect/>
          </a:stretch>
        </p:blipFill>
        <p:spPr bwMode="auto">
          <a:xfrm>
            <a:off x="3352800" y="3276600"/>
            <a:ext cx="5257800" cy="2667000"/>
          </a:xfrm>
          <a:prstGeom prst="rect">
            <a:avLst/>
          </a:prstGeom>
          <a:noFill/>
        </p:spPr>
      </p:pic>
      <p:pic>
        <p:nvPicPr>
          <p:cNvPr id="6" name="Picture 5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594" y="2771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27710"/>
            <a:ext cx="991088" cy="1115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43247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3074" name="Picture 2" descr="C:\Users\classic\Desktop\SCREEN\Screenshot_20190614-223917_CamScann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0203" b="20870"/>
          <a:stretch>
            <a:fillRect/>
          </a:stretch>
        </p:blipFill>
        <p:spPr bwMode="auto">
          <a:xfrm>
            <a:off x="4572000" y="1676400"/>
            <a:ext cx="3733800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771233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Inulin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is a polysaccharide.</a:t>
            </a:r>
          </a:p>
          <a:p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precipitates in the form of spherical, star shaped, fan like or wheel like crystals when treated with alcohol.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914400"/>
            <a:ext cx="480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INULIN 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Hemicellulose</a:t>
            </a:r>
            <a:endParaRPr lang="en-IN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4098" name="Picture 2" descr="C:\Users\classic\Desktop\SCREEN\Screenshot_20190614-224042_CamScann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0203" b="22554"/>
          <a:stretch>
            <a:fillRect/>
          </a:stretch>
        </p:blipFill>
        <p:spPr bwMode="auto">
          <a:xfrm>
            <a:off x="5105400" y="1828800"/>
            <a:ext cx="3231654" cy="28473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1676400"/>
            <a:ext cx="3581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Hemicellulose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is a polysaccharide found in the cell walls of palm seed.</a:t>
            </a:r>
          </a:p>
          <a:p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areca seed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It impart strength and toughness.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They may be digested by some reserve food and hence may be used as reserve food.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029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Thickened walls of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hemicellulose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from Areca seed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r>
              <a:rPr lang="en-IN" sz="26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Tagua</a:t>
            </a:r>
            <a:r>
              <a:rPr lang="en-IN" sz="26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</a:rPr>
              <a:t>nuts from Palm tree used for </a:t>
            </a:r>
            <a:b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</a:rPr>
              <a:t>craft works </a:t>
            </a:r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</a:rPr>
              <a:t>due to its hardness and strength. </a:t>
            </a:r>
            <a:endParaRPr lang="en-IN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11" name="Picture 3" descr="C:\Users\user\Downloads\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2238375" cy="1743075"/>
          </a:xfrm>
          <a:prstGeom prst="rect">
            <a:avLst/>
          </a:prstGeom>
          <a:noFill/>
        </p:spPr>
      </p:pic>
      <p:pic>
        <p:nvPicPr>
          <p:cNvPr id="12" name="Picture 2" descr="C:\Users\user\Downloads\33k0160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124200"/>
            <a:ext cx="3976576" cy="2895600"/>
          </a:xfrm>
          <a:prstGeom prst="rect">
            <a:avLst/>
          </a:prstGeom>
          <a:noFill/>
        </p:spPr>
      </p:pic>
      <p:pic>
        <p:nvPicPr>
          <p:cNvPr id="13" name="Picture 5" descr="C:\Users\user\Downloads\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143000"/>
            <a:ext cx="2227980" cy="1828800"/>
          </a:xfrm>
          <a:prstGeom prst="rect">
            <a:avLst/>
          </a:prstGeom>
          <a:noFill/>
        </p:spPr>
      </p:pic>
      <p:pic>
        <p:nvPicPr>
          <p:cNvPr id="14" name="Picture 3" descr="C:\Users\user\Downloads\210618iE37C339FAFA2B0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1143000"/>
            <a:ext cx="2057400" cy="1828800"/>
          </a:xfrm>
          <a:prstGeom prst="rect">
            <a:avLst/>
          </a:prstGeom>
          <a:noFill/>
        </p:spPr>
      </p:pic>
      <p:pic>
        <p:nvPicPr>
          <p:cNvPr id="15" name="Picture 2" descr="C:\Users\user\Downloads\c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143000"/>
            <a:ext cx="1762125" cy="1762125"/>
          </a:xfrm>
          <a:prstGeom prst="rect">
            <a:avLst/>
          </a:prstGeom>
          <a:noFill/>
        </p:spPr>
      </p:pic>
      <p:pic>
        <p:nvPicPr>
          <p:cNvPr id="16" name="Picture 4" descr="C:\Users\user\Downloads\a.jpg"/>
          <p:cNvPicPr>
            <a:picLocks noChangeAspect="1" noChangeArrowheads="1"/>
          </p:cNvPicPr>
          <p:nvPr/>
        </p:nvPicPr>
        <p:blipFill>
          <a:blip r:embed="rId8"/>
          <a:srcRect b="8108"/>
          <a:stretch>
            <a:fillRect/>
          </a:stretch>
        </p:blipFill>
        <p:spPr bwMode="auto">
          <a:xfrm>
            <a:off x="4419600" y="3124200"/>
            <a:ext cx="2133600" cy="2895600"/>
          </a:xfrm>
          <a:prstGeom prst="rect">
            <a:avLst/>
          </a:prstGeom>
          <a:noFill/>
        </p:spPr>
      </p:pic>
      <p:pic>
        <p:nvPicPr>
          <p:cNvPr id="18" name="Picture 9" descr="C:\Users\user\Downloads\Ivory-Earrings-14KG-Rose-Studs-1.JPG"/>
          <p:cNvPicPr>
            <a:picLocks noChangeAspect="1" noChangeArrowheads="1"/>
          </p:cNvPicPr>
          <p:nvPr/>
        </p:nvPicPr>
        <p:blipFill>
          <a:blip r:embed="rId9"/>
          <a:srcRect l="17021" t="20588" r="8511" b="14706"/>
          <a:stretch>
            <a:fillRect/>
          </a:stretch>
        </p:blipFill>
        <p:spPr bwMode="auto">
          <a:xfrm rot="5400000">
            <a:off x="6286500" y="3619500"/>
            <a:ext cx="2819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Hemicellulose</a:t>
            </a:r>
            <a:endParaRPr lang="en-IN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Artistic products from tough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hemiellulosic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i="1" dirty="0" err="1" smtClean="0">
                <a:latin typeface="Times New Roman" pitchFamily="18" charset="0"/>
                <a:cs typeface="Times New Roman" pitchFamily="18" charset="0"/>
              </a:rPr>
              <a:t>Tagua</a:t>
            </a:r>
            <a:r>
              <a:rPr lang="en-IN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nuts</a:t>
            </a:r>
          </a:p>
          <a:p>
            <a:pPr algn="ctr">
              <a:buNone/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27710"/>
            <a:ext cx="991088" cy="1115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9" name="Picture 2" descr="C:\Users\user\Downloads\taguanutproduc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8229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31242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CELLULOSE</a:t>
            </a:r>
            <a:endParaRPr lang="en-IN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1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sructuaral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constituent of cell wall.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Gives rigidity to plant cell wall, not present in animal cells. 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It is insoluble polysaccharide and mostly indigestible. 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Microorganisms present in the digestive track of ruminants and termites helps them to digest it. 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Additional  layers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get deposited over cell wall as reserve food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Ex: palm seeds-cellulose form reserve food of germinating seeds.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It’s a solid carbohydrate with the general formula (C6H10O5)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1242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SUGARS</a:t>
            </a:r>
            <a:endParaRPr lang="en-IN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Soluble carbohydrates found in various parts of plants.</a:t>
            </a:r>
          </a:p>
          <a:p>
            <a:r>
              <a:rPr lang="en-US" sz="2400" b="1" dirty="0" err="1" smtClean="0"/>
              <a:t>Eg</a:t>
            </a:r>
            <a:r>
              <a:rPr lang="en-US" sz="2400" b="1" dirty="0" smtClean="0"/>
              <a:t>: Fruit of Grapes, apple, Stem of sugar cane , roots of beet etc </a:t>
            </a:r>
          </a:p>
          <a:p>
            <a:r>
              <a:rPr lang="en-US" sz="2400" b="1" dirty="0" err="1" smtClean="0"/>
              <a:t>Eg</a:t>
            </a:r>
            <a:r>
              <a:rPr lang="en-US" sz="2400" b="1" dirty="0" smtClean="0"/>
              <a:t>: Glucose –Monosaccharide (dextrose)-Grape sugar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Fructose- Monosaccharide (Laevulose)-Fruit Sugar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Sucrose-Disaccharide-Cane Sugar-Ordinary table sugar obtained from Sugar cane or Sugar Beets.</a:t>
            </a:r>
          </a:p>
          <a:p>
            <a:endParaRPr lang="en-IN" sz="2400" b="1" dirty="0"/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7338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PROTEINS</a:t>
            </a:r>
            <a:endParaRPr lang="en-IN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Protiene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exists in the form of small grains -called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aleurone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grains. </a:t>
            </a:r>
          </a:p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Amorphous proteins present in outer most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layrs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of endosperm-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aleurone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layer of caryopsis of rice, maize, peas, beans, castor etc</a:t>
            </a:r>
          </a:p>
          <a:p>
            <a:pPr algn="just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Aleurone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grain is a solid ovate or rounded body which encloses a crystal like body called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crystalloid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and a rounded body  called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globoid.</a:t>
            </a:r>
          </a:p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Globoids are mineral deposits formed mainly from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double phosphate of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Mg. </a:t>
            </a:r>
          </a:p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Crystalloids are protein bodies. </a:t>
            </a:r>
          </a:p>
          <a:p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Proteine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form of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cuboidal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crystaloids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found in the peripheral parenchyma of potato tuber and fruit parenchyma of capsicum. </a:t>
            </a:r>
          </a:p>
          <a:p>
            <a:pPr algn="just"/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2771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eeds-nux-vomica-linseed-castor-25-638.jpg"/>
          <p:cNvPicPr>
            <a:picLocks noChangeAspect="1" noChangeArrowheads="1"/>
          </p:cNvPicPr>
          <p:nvPr/>
        </p:nvPicPr>
        <p:blipFill>
          <a:blip r:embed="rId2"/>
          <a:srcRect l="909" t="30575" r="9091"/>
          <a:stretch>
            <a:fillRect/>
          </a:stretch>
        </p:blipFill>
        <p:spPr bwMode="auto">
          <a:xfrm>
            <a:off x="609600" y="685800"/>
            <a:ext cx="7620000" cy="5410200"/>
          </a:xfrm>
          <a:prstGeom prst="rect">
            <a:avLst/>
          </a:prstGeom>
          <a:noFill/>
        </p:spPr>
      </p:pic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27710"/>
            <a:ext cx="991088" cy="1115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31838"/>
            <a:ext cx="6324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RESERVE FOOD MATERIALS</a:t>
            </a:r>
            <a:endParaRPr lang="en-IN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Excess of food materials kept in a cell as storage products.</a:t>
            </a:r>
          </a:p>
          <a:p>
            <a:r>
              <a:rPr lang="en-US" sz="2200" b="1" dirty="0" smtClean="0"/>
              <a:t>Reserve food materials stored in underground stem, roots, seeds </a:t>
            </a:r>
            <a:r>
              <a:rPr lang="en-US" sz="2200" b="1" dirty="0" smtClean="0"/>
              <a:t>etc.</a:t>
            </a:r>
            <a:endParaRPr lang="en-US" sz="2200" b="1" dirty="0" smtClean="0"/>
          </a:p>
          <a:p>
            <a:r>
              <a:rPr lang="en-US" sz="2200" b="1" dirty="0" smtClean="0"/>
              <a:t>They include carbohydrates, proteins, </a:t>
            </a:r>
            <a:r>
              <a:rPr lang="en-US" sz="2200" b="1" dirty="0" smtClean="0"/>
              <a:t>amino acids</a:t>
            </a:r>
            <a:r>
              <a:rPr lang="en-US" sz="2200" b="1" dirty="0" smtClean="0"/>
              <a:t>, fats  and oils</a:t>
            </a:r>
          </a:p>
          <a:p>
            <a:pPr>
              <a:buNone/>
            </a:pPr>
            <a:endParaRPr lang="en-US" sz="2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       Reserve carbohydrates are of 2 </a:t>
            </a:r>
            <a:r>
              <a:rPr lang="en-US" sz="2200" b="1" dirty="0" smtClean="0">
                <a:solidFill>
                  <a:srgbClr val="C00000"/>
                </a:solidFill>
              </a:rPr>
              <a:t>types-</a:t>
            </a:r>
            <a:endParaRPr lang="en-US" sz="2200" b="1" dirty="0" smtClean="0"/>
          </a:p>
          <a:p>
            <a:r>
              <a:rPr lang="en-US" sz="2200" b="1" dirty="0" smtClean="0"/>
              <a:t>1. Soluble-found in cytoplasm and vacuolar sap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      </a:t>
            </a:r>
            <a:r>
              <a:rPr lang="en-US" sz="2200" b="1" dirty="0" err="1" smtClean="0">
                <a:solidFill>
                  <a:srgbClr val="C00000"/>
                </a:solidFill>
              </a:rPr>
              <a:t>Eg</a:t>
            </a:r>
            <a:r>
              <a:rPr lang="en-US" sz="2200" b="1" dirty="0" smtClean="0">
                <a:solidFill>
                  <a:srgbClr val="C00000"/>
                </a:solidFill>
              </a:rPr>
              <a:t>: sugars, </a:t>
            </a:r>
            <a:r>
              <a:rPr lang="en-US" sz="2200" b="1" dirty="0" err="1" smtClean="0">
                <a:solidFill>
                  <a:srgbClr val="C00000"/>
                </a:solidFill>
              </a:rPr>
              <a:t>inulin</a:t>
            </a:r>
            <a:r>
              <a:rPr lang="en-US" sz="2200" b="1" dirty="0" smtClean="0">
                <a:solidFill>
                  <a:srgbClr val="C00000"/>
                </a:solidFill>
              </a:rPr>
              <a:t>, glycogen etc </a:t>
            </a:r>
            <a:endParaRPr lang="en-US" sz="2200" b="1" dirty="0" smtClean="0"/>
          </a:p>
          <a:p>
            <a:r>
              <a:rPr lang="en-US" sz="2200" b="1" dirty="0" smtClean="0"/>
              <a:t>2. Insoluble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      </a:t>
            </a:r>
            <a:r>
              <a:rPr lang="en-US" sz="2200" b="1" dirty="0" err="1" smtClean="0">
                <a:solidFill>
                  <a:srgbClr val="C00000"/>
                </a:solidFill>
              </a:rPr>
              <a:t>Eg</a:t>
            </a:r>
            <a:r>
              <a:rPr lang="en-US" sz="2200" b="1" dirty="0" smtClean="0">
                <a:solidFill>
                  <a:srgbClr val="C00000"/>
                </a:solidFill>
              </a:rPr>
              <a:t>: starch, cellulose etc</a:t>
            </a:r>
            <a:endParaRPr lang="en-IN" sz="22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10391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600" b="1" dirty="0" err="1" smtClean="0">
                <a:solidFill>
                  <a:srgbClr val="C00000"/>
                </a:solidFill>
                <a:latin typeface="Bookman Old Style" pitchFamily="18" charset="0"/>
              </a:rPr>
              <a:t>Aleurone</a:t>
            </a:r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</a:rPr>
              <a:t> grains in the endosperm </a:t>
            </a:r>
            <a:b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</a:rPr>
              <a:t>of castor seed</a:t>
            </a:r>
            <a:endParaRPr lang="en-IN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C:\Users\user\Desktop\clip_image012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750" t="3448" r="21250" b="13323"/>
          <a:stretch>
            <a:fillRect/>
          </a:stretch>
        </p:blipFill>
        <p:spPr bwMode="auto">
          <a:xfrm>
            <a:off x="228600" y="1447800"/>
            <a:ext cx="4724400" cy="3657600"/>
          </a:xfrm>
          <a:prstGeom prst="rect">
            <a:avLst/>
          </a:prstGeom>
          <a:noFill/>
        </p:spPr>
      </p:pic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0"/>
            <a:ext cx="946082" cy="1064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029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C00000"/>
                </a:solidFill>
                <a:latin typeface="Bookman Old Style" pitchFamily="18" charset="0"/>
              </a:rPr>
              <a:t>Few grains magnified containing  crystalloids  and globoids in them </a:t>
            </a:r>
            <a:endParaRPr lang="en-US" dirty="0"/>
          </a:p>
        </p:txBody>
      </p:sp>
      <p:pic>
        <p:nvPicPr>
          <p:cNvPr id="7" name="Picture 2" descr="C:\Users\classic\Desktop\ricin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00200"/>
            <a:ext cx="3759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of wheat</a:t>
            </a:r>
            <a:endParaRPr lang="en-IN" dirty="0"/>
          </a:p>
        </p:txBody>
      </p:sp>
      <p:pic>
        <p:nvPicPr>
          <p:cNvPr id="8194" name="Picture 2" descr="C:\Users\user\Desktop\strucuture-of-cereal-grains-and-legumes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57" t="11034" r="20619" b="34400"/>
          <a:stretch>
            <a:fillRect/>
          </a:stretch>
        </p:blipFill>
        <p:spPr bwMode="auto">
          <a:xfrm>
            <a:off x="304800" y="1600200"/>
            <a:ext cx="8153400" cy="4572000"/>
          </a:xfrm>
          <a:prstGeom prst="rect">
            <a:avLst/>
          </a:prstGeom>
          <a:noFill/>
        </p:spPr>
      </p:pic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AMINO COMPOUNDS</a:t>
            </a:r>
            <a:endParaRPr lang="en-IN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915400" cy="55626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Nitrogenous food materials found in the form of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amino acids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and amines in cell sap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OILS , FAT AND WAXES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They are compounds containing carbon, hydrogen, and oxygen. 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Oxygen content is very less and hence highly reduced compounds capable of giving more energy than that of carbohydrates. 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They are insoluble in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cytoplasm.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Occur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cytoplasm/ vacuole of seeds &amp; /fruits as globules or droplets. 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glycerides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of fatty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acides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-produced by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elaioplasts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spherosomes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Fats-solid at room temperature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Oils-liquids at room temperature</a:t>
            </a:r>
          </a:p>
          <a:p>
            <a:pPr>
              <a:buNone/>
            </a:pP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4267200" cy="990600"/>
          </a:xfrm>
        </p:spPr>
        <p:txBody>
          <a:bodyPr>
            <a:noAutofit/>
          </a:bodyPr>
          <a:lstStyle/>
          <a:p>
            <a:pPr algn="just"/>
            <a:r>
              <a:rPr lang="en-I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Lipid bodies of irregular shape present in the vacuole of epidermal cell</a:t>
            </a:r>
            <a:endParaRPr lang="en-IN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5122" name="Picture 2" descr="C:\Users\classic\Desktop\11738_2010_514_Fig1_HTM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2819400" cy="3594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685800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Oils and fats are abundantly present in  fruits and oily seeds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ike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ground nut, coconut, castor seed  etc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classic\Desktop\castor_de_oil_ca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572000"/>
            <a:ext cx="3505200" cy="1676400"/>
          </a:xfrm>
          <a:prstGeom prst="rect">
            <a:avLst/>
          </a:prstGeom>
          <a:noFill/>
        </p:spPr>
      </p:pic>
      <p:pic>
        <p:nvPicPr>
          <p:cNvPr id="5124" name="Picture 4" descr="C:\Users\classic\Desktop\groundnutoil-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667000"/>
            <a:ext cx="1828800" cy="1981199"/>
          </a:xfrm>
          <a:prstGeom prst="rect">
            <a:avLst/>
          </a:prstGeom>
          <a:noFill/>
        </p:spPr>
      </p:pic>
      <p:pic>
        <p:nvPicPr>
          <p:cNvPr id="5125" name="Picture 5" descr="C:\Users\classic\Desktop\coconut-isolated-white-background-298829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00" y="5200650"/>
            <a:ext cx="636588" cy="487363"/>
          </a:xfrm>
          <a:prstGeom prst="rect">
            <a:avLst/>
          </a:prstGeom>
          <a:noFill/>
        </p:spPr>
      </p:pic>
      <p:pic>
        <p:nvPicPr>
          <p:cNvPr id="5126" name="Picture 6" descr="C:\Users\classic\Desktop\coconut-isolated-white-background-2988297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667000"/>
            <a:ext cx="179156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96200" cy="55626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>
                <a:solidFill>
                  <a:srgbClr val="C00000"/>
                </a:solidFill>
              </a:rPr>
              <a:t>Economic importance of reserve food materials in plants</a:t>
            </a:r>
            <a:r>
              <a:rPr lang="en-IN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endParaRPr lang="en-IN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Carbohydrates provide energy. There are two types - simple and complex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Simple carbohydrates are sugars, like glucose and lactose. They are a fast acting source of energy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Complex carbohydrates are a source of slow release energy, like rice and pasta.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Cellulose – is found in plant cell walls and cannot be digested by humans. However, as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it helps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peristaltic movement of muscles.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Starch – is broken down by digestive enzymes into glucose, which can be used by cells to make energy </a:t>
            </a:r>
          </a:p>
          <a:p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1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Glycogen – is a carbohydrate store within the human body and can be converted into glucose when levels are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low.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Fats/lipids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Fats are a store of energy, providing double the energy that carbohydrates and proteins do.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     Proteins </a:t>
            </a:r>
          </a:p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Protein is used for the growth and repair of cells and can be used as a source of energy if carbohydrate and fat reserves are low.</a:t>
            </a:r>
          </a:p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Proteins are made up of long chains of amino acids.</a:t>
            </a:r>
          </a:p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After digestion amino acids are absorbed into the bloodstream and brought to cells that reassemble them into proteins needed by the body (e.g. enzymes).</a:t>
            </a:r>
          </a:p>
          <a:p>
            <a:pPr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1"/>
            <a:ext cx="8001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References: </a:t>
            </a:r>
          </a:p>
          <a:p>
            <a:pPr>
              <a:buNone/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Anatomy, Embryology and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microtechnique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,  Prof. P. C. Abraham, St. Mary’s Press,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Changanasserry</a:t>
            </a:r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b="1" dirty="0" smtClean="0"/>
              <a:t>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https://archive.org/details/in.ernet.dli.2015.550844</a:t>
            </a:r>
          </a:p>
          <a:p>
            <a:pPr>
              <a:buNone/>
            </a:pP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Plant Anatomy: P.C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Vasishta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Nagin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 and Co Publishers, New Delhi</a:t>
            </a:r>
          </a:p>
          <a:p>
            <a:pPr>
              <a:buNone/>
            </a:pPr>
            <a:r>
              <a:rPr lang="en-IN" sz="22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IN" sz="2200" b="1" u="sng" smtClean="0">
                <a:latin typeface="Times New Roman" pitchFamily="18" charset="0"/>
                <a:cs typeface="Times New Roman" pitchFamily="18" charset="0"/>
                <a:hlinkClick r:id="rId2"/>
              </a:rPr>
              <a:t>://www.google.com/search?client=firefox-b-q=starch+grains</a:t>
            </a:r>
            <a:endParaRPr lang="en-IN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2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https://www.bbc.com/bitesize/guides/zs9krwx/revision/1</a:t>
            </a:r>
            <a:endParaRPr lang="en-IN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7848600" cy="8683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itchFamily="18" charset="0"/>
              </a:rPr>
              <a:t>STARCH</a:t>
            </a:r>
            <a:endParaRPr lang="en-IN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21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Starch-storage form of plant polysaccharide-composed of long chains of glucose molecules </a:t>
            </a:r>
          </a:p>
          <a:p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Consits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of 2 kinds of glucose polymers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a. Alpha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amylose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(water soluble,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portion)</a:t>
            </a:r>
          </a:p>
          <a:p>
            <a:pPr>
              <a:buNone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beta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ammyose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amylo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pectin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(water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inoluble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branched portion</a:t>
            </a:r>
          </a:p>
          <a:p>
            <a:pPr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Starch appears in the form of starch grains-shape vary from oval, poly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gonal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and globular</a:t>
            </a:r>
          </a:p>
          <a:p>
            <a:pPr marL="0" indent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Bluish black with iodine/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pottassium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iodide</a:t>
            </a:r>
          </a:p>
          <a:p>
            <a:pPr marL="0" indent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Starch -1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formed in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chloroplast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-then break down and move as sugar to storage tissues-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resynthesised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amyloplasts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I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886200" cy="1143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itchFamily="18" charset="0"/>
              </a:rPr>
              <a:t>STARCH GRAINS</a:t>
            </a:r>
            <a:endParaRPr lang="en-IN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user\Desktop\New folder\starch grains - Google Search_files\3391641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529"/>
          <a:stretch>
            <a:fillRect/>
          </a:stretch>
        </p:blipFill>
        <p:spPr bwMode="auto">
          <a:xfrm>
            <a:off x="1219200" y="1627982"/>
            <a:ext cx="6747272" cy="3934618"/>
          </a:xfrm>
          <a:prstGeom prst="rect">
            <a:avLst/>
          </a:prstGeom>
          <a:noFill/>
        </p:spPr>
      </p:pic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New folder\starch grains - Google Search_files\images.png"/>
          <p:cNvPicPr>
            <a:picLocks noChangeAspect="1" noChangeArrowheads="1"/>
          </p:cNvPicPr>
          <p:nvPr/>
        </p:nvPicPr>
        <p:blipFill>
          <a:blip r:embed="rId2"/>
          <a:srcRect t="27540" r="50000"/>
          <a:stretch>
            <a:fillRect/>
          </a:stretch>
        </p:blipFill>
        <p:spPr bwMode="auto">
          <a:xfrm rot="19142350">
            <a:off x="7474637" y="4943114"/>
            <a:ext cx="716412" cy="754003"/>
          </a:xfrm>
          <a:prstGeom prst="rect">
            <a:avLst/>
          </a:prstGeom>
          <a:noFill/>
        </p:spPr>
      </p:pic>
      <p:pic>
        <p:nvPicPr>
          <p:cNvPr id="1026" name="Picture 2" descr="C:\Users\classic\Desktop\Russet-Potatoes-c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91000"/>
            <a:ext cx="1062037" cy="8517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999"/>
            <a:ext cx="7543800" cy="2133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Starch is deposited around a central core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point called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hilum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Based on the position of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hilum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2 kinds of starch grains</a:t>
            </a:r>
          </a:p>
          <a:p>
            <a:pPr marL="514350" indent="-514350">
              <a:buAutoNum type="alphaLcPeriod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Concentric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b. 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Eccentric</a:t>
            </a:r>
            <a:endParaRPr lang="en-US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8" name="Picture 2" descr="C:\Users\user\Desktop\New folder\starch grains - Google Search_files\images.png"/>
          <p:cNvPicPr>
            <a:picLocks noChangeAspect="1" noChangeArrowheads="1"/>
          </p:cNvPicPr>
          <p:nvPr/>
        </p:nvPicPr>
        <p:blipFill>
          <a:blip r:embed="rId2"/>
          <a:srcRect l="39425" t="4524" r="31006" b="41189"/>
          <a:stretch>
            <a:fillRect/>
          </a:stretch>
        </p:blipFill>
        <p:spPr bwMode="auto">
          <a:xfrm>
            <a:off x="1600200" y="4038600"/>
            <a:ext cx="628650" cy="838200"/>
          </a:xfrm>
          <a:prstGeom prst="rect">
            <a:avLst/>
          </a:prstGeom>
          <a:noFill/>
        </p:spPr>
      </p:pic>
      <p:pic>
        <p:nvPicPr>
          <p:cNvPr id="1027" name="Picture 3" descr="C:\Users\classic\Desktop\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724400"/>
            <a:ext cx="1195388" cy="8001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3105835"/>
            <a:ext cx="335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concentric grains-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hilum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centre.</a:t>
            </a:r>
          </a:p>
          <a:p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Wheat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1242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eccentric grains-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hilum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present at one end </a:t>
            </a:r>
          </a:p>
          <a:p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Potato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STARCH GRAINS</a:t>
            </a:r>
            <a:endParaRPr lang="en-US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Concentric grains-wheat</a:t>
            </a:r>
            <a:endParaRPr lang="en-IN" sz="8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Eccentric grains-potato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0" y="6400800"/>
            <a:ext cx="8992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12" name="Picture 2" descr="C:\Users\user\Desktop\New folder\starch grains - Google Search_files\5187045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3962399" cy="3657600"/>
          </a:xfrm>
          <a:prstGeom prst="rect">
            <a:avLst/>
          </a:prstGeom>
          <a:noFill/>
        </p:spPr>
      </p:pic>
      <p:pic>
        <p:nvPicPr>
          <p:cNvPr id="11" name="Picture 7" descr="C:\Users\user\Desktop\New folder\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0"/>
            <a:ext cx="1142999" cy="1219200"/>
          </a:xfrm>
          <a:prstGeom prst="rect">
            <a:avLst/>
          </a:prstGeom>
          <a:noFill/>
        </p:spPr>
      </p:pic>
      <p:pic>
        <p:nvPicPr>
          <p:cNvPr id="13" name="Picture 3" descr="C:\Users\user\Desktop\New folder\starch grains - Google Search_files\9989006_ori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362200"/>
            <a:ext cx="3886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New folder\starch grains - Google Search_files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3124200" cy="2438400"/>
          </a:xfrm>
          <a:prstGeom prst="rect">
            <a:avLst/>
          </a:prstGeom>
          <a:noFill/>
        </p:spPr>
      </p:pic>
      <p:pic>
        <p:nvPicPr>
          <p:cNvPr id="3075" name="Picture 3" descr="C:\Users\user\Desktop\New folder\starch grains - Google Search_files\images_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9" y="2274196"/>
            <a:ext cx="5257801" cy="4202803"/>
          </a:xfrm>
          <a:prstGeom prst="rect">
            <a:avLst/>
          </a:prstGeom>
          <a:noFill/>
        </p:spPr>
      </p:pic>
      <p:pic>
        <p:nvPicPr>
          <p:cNvPr id="3076" name="Picture 4" descr="C:\Users\user\Desktop\New folder\starch grains - Google Search_files\images_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62" y="2662238"/>
            <a:ext cx="2713037" cy="3272601"/>
          </a:xfrm>
          <a:prstGeom prst="rect">
            <a:avLst/>
          </a:prstGeom>
          <a:noFill/>
        </p:spPr>
      </p:pic>
      <p:pic>
        <p:nvPicPr>
          <p:cNvPr id="3077" name="Picture 5" descr="C:\Users\user\Desktop\New folder\starch grains - Google Search_files\images_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2988" y="0"/>
            <a:ext cx="4494212" cy="2074863"/>
          </a:xfrm>
          <a:prstGeom prst="rect">
            <a:avLst/>
          </a:prstGeom>
          <a:noFill/>
        </p:spPr>
      </p:pic>
      <p:pic>
        <p:nvPicPr>
          <p:cNvPr id="6" name="Picture 5" descr="College logo_Updat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915400" cy="35353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IN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IN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COMPOUND GRAINS IN SWEET POTATO &amp; RICE</a:t>
            </a:r>
            <a:endParaRPr lang="en-IN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New folder\ww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2743200" cy="1752600"/>
          </a:xfrm>
          <a:prstGeom prst="rect">
            <a:avLst/>
          </a:prstGeom>
          <a:noFill/>
        </p:spPr>
      </p:pic>
      <p:pic>
        <p:nvPicPr>
          <p:cNvPr id="11267" name="Picture 3" descr="C:\Users\user\Desktop\New folder\v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762000"/>
            <a:ext cx="2209800" cy="1752599"/>
          </a:xfrm>
          <a:prstGeom prst="rect">
            <a:avLst/>
          </a:prstGeom>
          <a:noFill/>
        </p:spPr>
      </p:pic>
      <p:pic>
        <p:nvPicPr>
          <p:cNvPr id="11268" name="Picture 4" descr="C:\Users\user\Desktop\New folder\q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762000"/>
            <a:ext cx="2057400" cy="1723505"/>
          </a:xfrm>
          <a:prstGeom prst="rect">
            <a:avLst/>
          </a:prstGeom>
          <a:noFill/>
        </p:spPr>
      </p:pic>
      <p:pic>
        <p:nvPicPr>
          <p:cNvPr id="11269" name="Picture 5" descr="C:\Users\user\Desktop\New folder\12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657600"/>
            <a:ext cx="2482174" cy="24137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1270" name="Picture 6" descr="C:\Users\user\Desktop\New folder\a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733800"/>
            <a:ext cx="2895600" cy="2316872"/>
          </a:xfrm>
          <a:prstGeom prst="rect">
            <a:avLst/>
          </a:prstGeom>
          <a:noFill/>
        </p:spPr>
      </p:pic>
      <p:pic>
        <p:nvPicPr>
          <p:cNvPr id="9" name="Picture 8" descr="College logo_Updat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4594" y="27710"/>
            <a:ext cx="991088" cy="1115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27710"/>
            <a:ext cx="991088" cy="1115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72F5BB-01CE-4E1F-B528-9003564E9862}"/>
              </a:ext>
            </a:extLst>
          </p:cNvPr>
          <p:cNvSpPr txBox="1"/>
          <p:nvPr/>
        </p:nvSpPr>
        <p:spPr>
          <a:xfrm>
            <a:off x="151074" y="6400799"/>
            <a:ext cx="899292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>
                <a:latin typeface="Bookman Old Style" pitchFamily="18" charset="0"/>
                <a:cs typeface="Consolas" pitchFamily="49" charset="0"/>
              </a:rPr>
              <a:t>Reserve Food Materials Of Plants,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Dr.Sr.Meena.K.Cheruvathur,st.Mary’s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nsolas" pitchFamily="49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2050" name="Picture 2" descr="C:\Users\classic\Desktop\SCREEN\Screenshot_20190614-223743_CamScanne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5455" r="-3011" b="25072"/>
          <a:stretch>
            <a:fillRect/>
          </a:stretch>
        </p:blipFill>
        <p:spPr bwMode="auto">
          <a:xfrm>
            <a:off x="1295400" y="1141063"/>
            <a:ext cx="6934200" cy="51835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381000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Bookman Old Style" pitchFamily="18" charset="0"/>
              </a:rPr>
              <a:t>STARCH GRAINS OF DIFFERENT PLANTS</a:t>
            </a:r>
            <a:endParaRPr lang="en-US" sz="2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1236</Words>
  <Application>Microsoft Office PowerPoint</Application>
  <PresentationFormat>On-screen Show (4:3)</PresentationFormat>
  <Paragraphs>165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RESERVE FOOD MATERIALS</vt:lpstr>
      <vt:lpstr>STARCH</vt:lpstr>
      <vt:lpstr>STARCH GRAINS</vt:lpstr>
      <vt:lpstr>Slide 5</vt:lpstr>
      <vt:lpstr>STARCH GRAINS</vt:lpstr>
      <vt:lpstr>Slide 7</vt:lpstr>
      <vt:lpstr>Slide 8</vt:lpstr>
      <vt:lpstr>Slide 9</vt:lpstr>
      <vt:lpstr>Slide 10</vt:lpstr>
      <vt:lpstr>INULIN</vt:lpstr>
      <vt:lpstr>Slide 12</vt:lpstr>
      <vt:lpstr>Hemicellulose</vt:lpstr>
      <vt:lpstr>Tagua nuts from Palm tree used for  craft works due to its hardness and strength. </vt:lpstr>
      <vt:lpstr>Hemicellulose</vt:lpstr>
      <vt:lpstr>CELLULOSE</vt:lpstr>
      <vt:lpstr>SUGARS</vt:lpstr>
      <vt:lpstr>PROTEINS</vt:lpstr>
      <vt:lpstr>Slide 19</vt:lpstr>
      <vt:lpstr>Aleurone grains in the endosperm  of castor seed</vt:lpstr>
      <vt:lpstr>Kernel of wheat</vt:lpstr>
      <vt:lpstr>AMINO COMPOUNDS</vt:lpstr>
      <vt:lpstr>Lipid bodies of irregular shape present in the vacuole of epidermal cell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ANATOMY-RESERVE FOOD MATERIALS</dc:title>
  <dc:creator>SANTRA</dc:creator>
  <cp:lastModifiedBy>classic</cp:lastModifiedBy>
  <cp:revision>101</cp:revision>
  <dcterms:created xsi:type="dcterms:W3CDTF">2006-08-16T00:00:00Z</dcterms:created>
  <dcterms:modified xsi:type="dcterms:W3CDTF">2019-06-15T06:17:20Z</dcterms:modified>
</cp:coreProperties>
</file>