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25/Jun/2019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p14="http://schemas.microsoft.com/office/powerpoint/2010/main" xmlns=""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de0a96d61dd5195_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1" name="Google Shape;251;gde0a96d61dd5195_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2" name="Google Shape;252;gde0a96d61dd5195_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14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25-06-2019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p14="http://schemas.microsoft.com/office/powerpoint/2010/main" xmlns=""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blip>
          <a:stretch>
            <a:fillRect/>
          </a:stretch>
        </a:blipFill>
        <a:effectLst/>
      </p:bgPr>
    </p:bg>
    <p:spTree>
      <p:nvGrpSpPr>
        <p:cNvPr id="1" name="Shape 359"/>
        <p:cNvGrpSpPr/>
        <p:nvPr/>
      </p:nvGrpSpPr>
      <p:grpSpPr>
        <a:xfrm>
          <a:off x="0" y="0"/>
          <a:ext cx="0" cy="0"/>
          <a:chOff x="0" y="0"/>
          <a:chExt cx="0" cy="0"/>
        </a:xfrm>
      </p:grpSpPr>
      <p:sp>
        <p:nvSpPr>
          <p:cNvPr id="360" name="Google Shape;360;p1"/>
          <p:cNvSpPr txBox="1"/>
          <p:nvPr/>
        </p:nvSpPr>
        <p:spPr>
          <a:xfrm>
            <a:off x="178905" y="692702"/>
            <a:ext cx="8584200" cy="646290"/>
          </a:xfrm>
          <a:prstGeom prst="rect">
            <a:avLst/>
          </a:prstGeom>
          <a:noFill/>
          <a:ln>
            <a:noFill/>
          </a:ln>
        </p:spPr>
        <p:txBody>
          <a:bodyPr spcFirstLastPara="1" wrap="square" lIns="91425" tIns="45700" rIns="91425" bIns="45700" anchor="b" anchorCtr="0">
            <a:spAutoFit/>
          </a:bodyPr>
          <a:lstStyle/>
          <a:p>
            <a:pPr marL="0" marR="0" lvl="0" indent="0" algn="ctr" rtl="0">
              <a:spcBef>
                <a:spcPts val="0"/>
              </a:spcBef>
              <a:spcAft>
                <a:spcPts val="0"/>
              </a:spcAft>
              <a:buClr>
                <a:srgbClr val="C00000"/>
              </a:buClr>
              <a:buSzPts val="900"/>
              <a:buFont typeface="Arial"/>
              <a:buNone/>
            </a:pPr>
            <a:r>
              <a:rPr lang="en-US" sz="3600" b="1" dirty="0">
                <a:solidFill>
                  <a:srgbClr val="C00000"/>
                </a:solidFill>
                <a:latin typeface="Bookman Old Style" pitchFamily="18" charset="0"/>
                <a:ea typeface="Domine"/>
                <a:cs typeface="Domine"/>
                <a:sym typeface="Domine"/>
              </a:rPr>
              <a:t>Types of budget </a:t>
            </a:r>
            <a:endParaRPr sz="3600">
              <a:solidFill>
                <a:schemeClr val="dk1"/>
              </a:solidFill>
              <a:latin typeface="Bookman Old Style" pitchFamily="18" charset="0"/>
              <a:ea typeface="Domine"/>
              <a:cs typeface="Domine"/>
              <a:sym typeface="Domine"/>
            </a:endParaRPr>
          </a:p>
        </p:txBody>
      </p:sp>
      <p:sp>
        <p:nvSpPr>
          <p:cNvPr id="361" name="Google Shape;361;p1"/>
          <p:cNvSpPr txBox="1"/>
          <p:nvPr/>
        </p:nvSpPr>
        <p:spPr>
          <a:xfrm>
            <a:off x="0" y="1549725"/>
            <a:ext cx="3009000" cy="35499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50"/>
              <a:buFont typeface="Arial"/>
              <a:buNone/>
            </a:pPr>
            <a:r>
              <a:rPr lang="en-US" sz="1400" b="0" i="0" u="none" strike="noStrike" cap="none">
                <a:solidFill>
                  <a:srgbClr val="000000"/>
                </a:solidFill>
                <a:latin typeface="Arial"/>
                <a:ea typeface="Arial"/>
                <a:cs typeface="Arial"/>
                <a:sym typeface="Arial"/>
              </a:rPr>
              <a:t/>
            </a:r>
            <a:br>
              <a:rPr lang="en-US" sz="1400" b="0" i="0" u="none" strike="noStrike" cap="none">
                <a:solidFill>
                  <a:srgbClr val="000000"/>
                </a:solidFill>
                <a:latin typeface="Arial"/>
                <a:ea typeface="Arial"/>
                <a:cs typeface="Arial"/>
                <a:sym typeface="Arial"/>
              </a:rPr>
            </a:br>
            <a:endParaRPr sz="1800">
              <a:solidFill>
                <a:schemeClr val="dk1"/>
              </a:solidFill>
              <a:latin typeface="Calibri"/>
              <a:ea typeface="Calibri"/>
              <a:cs typeface="Calibri"/>
              <a:sym typeface="Calibri"/>
            </a:endParaRPr>
          </a:p>
        </p:txBody>
      </p:sp>
      <p:sp>
        <p:nvSpPr>
          <p:cNvPr id="362" name="Google Shape;362;p1"/>
          <p:cNvSpPr txBox="1"/>
          <p:nvPr/>
        </p:nvSpPr>
        <p:spPr>
          <a:xfrm>
            <a:off x="3981725" y="3062600"/>
            <a:ext cx="4156800" cy="2037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a:buNone/>
            </a:pPr>
            <a:r>
              <a:rPr lang="en-US" sz="2200" b="0" i="0" u="none" strike="noStrike" cap="none" dirty="0" err="1">
                <a:solidFill>
                  <a:schemeClr val="dk1"/>
                </a:solidFill>
                <a:latin typeface="Times New Roman"/>
                <a:ea typeface="Times New Roman"/>
                <a:cs typeface="Times New Roman"/>
                <a:sym typeface="Times New Roman"/>
              </a:rPr>
              <a:t>Liji</a:t>
            </a:r>
            <a:r>
              <a:rPr lang="en-US" sz="2200" b="0" i="0" u="none" strike="noStrike" cap="none" dirty="0">
                <a:solidFill>
                  <a:schemeClr val="dk1"/>
                </a:solidFill>
                <a:latin typeface="Times New Roman"/>
                <a:ea typeface="Times New Roman"/>
                <a:cs typeface="Times New Roman"/>
                <a:sym typeface="Times New Roman"/>
              </a:rPr>
              <a:t> </a:t>
            </a:r>
            <a:r>
              <a:rPr lang="en-US" sz="2200" b="0" i="0" u="none" strike="noStrike" cap="none" dirty="0" err="1">
                <a:solidFill>
                  <a:schemeClr val="dk1"/>
                </a:solidFill>
                <a:latin typeface="Times New Roman"/>
                <a:ea typeface="Times New Roman"/>
                <a:cs typeface="Times New Roman"/>
                <a:sym typeface="Times New Roman"/>
              </a:rPr>
              <a:t>Gboy</a:t>
            </a:r>
            <a:r>
              <a:rPr lang="en-US" sz="2200" b="0" i="0" u="none" strike="noStrike" cap="none" dirty="0">
                <a:solidFill>
                  <a:schemeClr val="dk1"/>
                </a:solidFill>
                <a:latin typeface="Times New Roman"/>
                <a:ea typeface="Times New Roman"/>
                <a:cs typeface="Times New Roman"/>
                <a:sym typeface="Times New Roman"/>
              </a:rPr>
              <a:t> </a:t>
            </a:r>
            <a:endParaRPr sz="22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dirty="0">
                <a:solidFill>
                  <a:schemeClr val="dk1"/>
                </a:solidFill>
                <a:latin typeface="Times New Roman"/>
                <a:ea typeface="Times New Roman"/>
                <a:cs typeface="Times New Roman"/>
                <a:sym typeface="Times New Roman"/>
              </a:rPr>
              <a:t>Assistant Professor  </a:t>
            </a: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dirty="0">
                <a:solidFill>
                  <a:schemeClr val="dk1"/>
                </a:solidFill>
                <a:latin typeface="Times New Roman"/>
                <a:ea typeface="Times New Roman"/>
                <a:cs typeface="Times New Roman"/>
                <a:sym typeface="Times New Roman"/>
              </a:rPr>
              <a:t>Department of commerce </a:t>
            </a:r>
            <a:endParaRPr sz="2200" b="0"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dirty="0">
                <a:solidFill>
                  <a:schemeClr val="dk1"/>
                </a:solidFill>
                <a:latin typeface="Times New Roman"/>
                <a:ea typeface="Times New Roman"/>
                <a:cs typeface="Times New Roman"/>
                <a:sym typeface="Times New Roman"/>
              </a:rPr>
              <a:t>St. Mary’s College </a:t>
            </a:r>
            <a:r>
              <a:rPr lang="en-US" sz="2200" b="0" i="0" u="none" strike="noStrike" cap="none" dirty="0" err="1">
                <a:solidFill>
                  <a:schemeClr val="dk1"/>
                </a:solidFill>
                <a:latin typeface="Times New Roman"/>
                <a:ea typeface="Times New Roman"/>
                <a:cs typeface="Times New Roman"/>
                <a:sym typeface="Times New Roman"/>
              </a:rPr>
              <a:t>Thrissur</a:t>
            </a:r>
            <a:r>
              <a:rPr lang="en-US" sz="2200" b="0" i="0" u="none" strike="noStrike" cap="none" dirty="0">
                <a:solidFill>
                  <a:schemeClr val="dk1"/>
                </a:solidFill>
                <a:latin typeface="Times New Roman"/>
                <a:ea typeface="Times New Roman"/>
                <a:cs typeface="Times New Roman"/>
                <a:sym typeface="Times New Roman"/>
              </a:rPr>
              <a:t> </a:t>
            </a: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200"/>
              <a:buFont typeface="Arial"/>
              <a:buNone/>
            </a:pPr>
            <a:r>
              <a:rPr lang="en-US" sz="2200" b="0" i="0" u="none" strike="noStrike" cap="none" dirty="0">
                <a:solidFill>
                  <a:schemeClr val="dk1"/>
                </a:solidFill>
                <a:latin typeface="Times New Roman"/>
                <a:ea typeface="Times New Roman"/>
                <a:cs typeface="Times New Roman"/>
                <a:sym typeface="Times New Roman"/>
              </a:rPr>
              <a:t> </a:t>
            </a: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3"/>
        <p:cNvGrpSpPr/>
        <p:nvPr/>
      </p:nvGrpSpPr>
      <p:grpSpPr>
        <a:xfrm>
          <a:off x="0" y="0"/>
          <a:ext cx="0" cy="0"/>
          <a:chOff x="0" y="0"/>
          <a:chExt cx="0" cy="0"/>
        </a:xfrm>
      </p:grpSpPr>
      <p:pic>
        <p:nvPicPr>
          <p:cNvPr id="524" name="Google Shape;524;p9"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525" name="Google Shape;525;p9"/>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endParaRPr sz="2600" b="1">
              <a:solidFill>
                <a:srgbClr val="C00000"/>
              </a:solidFill>
              <a:latin typeface="Domine"/>
              <a:ea typeface="Domine"/>
              <a:cs typeface="Domine"/>
              <a:sym typeface="Domine"/>
            </a:endParaRPr>
          </a:p>
        </p:txBody>
      </p:sp>
      <p:sp>
        <p:nvSpPr>
          <p:cNvPr id="526" name="Google Shape;526;p9"/>
          <p:cNvSpPr/>
          <p:nvPr/>
        </p:nvSpPr>
        <p:spPr>
          <a:xfrm>
            <a:off x="481624" y="1494100"/>
            <a:ext cx="7703100" cy="2631449"/>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chemeClr val="dk1"/>
              </a:buClr>
              <a:buSzPts val="1800"/>
              <a:buFont typeface="Times New Roman"/>
              <a:buNone/>
            </a:pPr>
            <a:r>
              <a:rPr lang="en-US" sz="2200" dirty="0">
                <a:solidFill>
                  <a:schemeClr val="dk1"/>
                </a:solidFill>
                <a:latin typeface="Times New Roman"/>
                <a:ea typeface="Times New Roman"/>
                <a:cs typeface="Times New Roman"/>
                <a:sym typeface="Times New Roman"/>
              </a:rPr>
              <a:t>Overhead budget shows all indirect expenses to be incurred during the budget period. It shows overhead relating to production, administration and selling &amp; distribution functions separately. Overhead budget shows the estimates of indirect material, indirect </a:t>
            </a:r>
            <a:r>
              <a:rPr lang="en-US" sz="2200" dirty="0" err="1">
                <a:solidFill>
                  <a:schemeClr val="dk1"/>
                </a:solidFill>
                <a:latin typeface="Times New Roman"/>
                <a:ea typeface="Times New Roman"/>
                <a:cs typeface="Times New Roman"/>
                <a:sym typeface="Times New Roman"/>
              </a:rPr>
              <a:t>labour</a:t>
            </a:r>
            <a:r>
              <a:rPr lang="en-US" sz="2200" dirty="0">
                <a:solidFill>
                  <a:schemeClr val="dk1"/>
                </a:solidFill>
                <a:latin typeface="Times New Roman"/>
                <a:ea typeface="Times New Roman"/>
                <a:cs typeface="Times New Roman"/>
                <a:sym typeface="Times New Roman"/>
              </a:rPr>
              <a:t>, indirect expenses. </a:t>
            </a:r>
            <a:endParaRPr sz="2200">
              <a:solidFill>
                <a:schemeClr val="dk1"/>
              </a:solidFill>
              <a:latin typeface="Calibri"/>
              <a:ea typeface="Calibri"/>
              <a:cs typeface="Calibri"/>
              <a:sym typeface="Calibri"/>
            </a:endParaRPr>
          </a:p>
        </p:txBody>
      </p:sp>
      <p:sp>
        <p:nvSpPr>
          <p:cNvPr id="527" name="Google Shape;527;p9"/>
          <p:cNvSpPr/>
          <p:nvPr/>
        </p:nvSpPr>
        <p:spPr>
          <a:xfrm flipH="1">
            <a:off x="456964" y="776450"/>
            <a:ext cx="7063200" cy="338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C00000"/>
              </a:buClr>
              <a:buSzPts val="650"/>
              <a:buFont typeface="Domine"/>
              <a:buNone/>
            </a:pPr>
            <a:r>
              <a:rPr lang="en-US" sz="2600" b="1">
                <a:solidFill>
                  <a:srgbClr val="C00000"/>
                </a:solidFill>
                <a:latin typeface="Domine"/>
                <a:ea typeface="Domine"/>
                <a:cs typeface="Domine"/>
                <a:sym typeface="Domine"/>
              </a:rPr>
              <a:t>Overhead budget </a:t>
            </a:r>
            <a:endParaRPr sz="2600">
              <a:solidFill>
                <a:schemeClr val="dk1"/>
              </a:solidFill>
              <a:latin typeface="Domine"/>
              <a:ea typeface="Domine"/>
              <a:cs typeface="Domine"/>
              <a:sym typeface="Domine"/>
            </a:endParaRPr>
          </a:p>
        </p:txBody>
      </p:sp>
      <p:sp>
        <p:nvSpPr>
          <p:cNvPr id="528" name="Google Shape;528;p9"/>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29"/>
        <p:cNvGrpSpPr/>
        <p:nvPr/>
      </p:nvGrpSpPr>
      <p:grpSpPr>
        <a:xfrm>
          <a:off x="0" y="0"/>
          <a:ext cx="0" cy="0"/>
          <a:chOff x="0" y="0"/>
          <a:chExt cx="0" cy="0"/>
        </a:xfrm>
      </p:grpSpPr>
      <p:pic>
        <p:nvPicPr>
          <p:cNvPr id="530" name="Google Shape;530;p10"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531" name="Google Shape;531;p10"/>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endParaRPr sz="2600" b="1">
              <a:solidFill>
                <a:srgbClr val="C00000"/>
              </a:solidFill>
              <a:latin typeface="Domine"/>
              <a:ea typeface="Domine"/>
              <a:cs typeface="Domine"/>
              <a:sym typeface="Domine"/>
            </a:endParaRPr>
          </a:p>
        </p:txBody>
      </p:sp>
      <p:sp>
        <p:nvSpPr>
          <p:cNvPr id="532" name="Google Shape;532;p10"/>
          <p:cNvSpPr/>
          <p:nvPr/>
        </p:nvSpPr>
        <p:spPr>
          <a:xfrm>
            <a:off x="838200" y="1227450"/>
            <a:ext cx="7346400" cy="4662775"/>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chemeClr val="dk1"/>
              </a:buClr>
              <a:buSzPts val="550"/>
              <a:buFont typeface="Calibri"/>
              <a:buNone/>
            </a:pPr>
            <a:r>
              <a:rPr lang="en-US" sz="2200" dirty="0">
                <a:solidFill>
                  <a:schemeClr val="dk1"/>
                </a:solidFill>
                <a:latin typeface="Times New Roman"/>
                <a:ea typeface="Times New Roman"/>
                <a:cs typeface="Times New Roman"/>
                <a:sym typeface="Times New Roman"/>
              </a:rPr>
              <a:t>Cash budget is statement prepared to show the estimated receipts and payments of cash during the budget period. It is prepared after completing all other functional budgets. </a:t>
            </a: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550"/>
              <a:buFont typeface="Calibri"/>
              <a:buNone/>
            </a:pP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550"/>
              <a:buFont typeface="Times New Roman"/>
              <a:buNone/>
            </a:pPr>
            <a:r>
              <a:rPr lang="en-US" sz="2200" dirty="0">
                <a:solidFill>
                  <a:schemeClr val="dk1"/>
                </a:solidFill>
                <a:latin typeface="Times New Roman"/>
                <a:ea typeface="Times New Roman"/>
                <a:cs typeface="Times New Roman"/>
                <a:sym typeface="Times New Roman"/>
              </a:rPr>
              <a:t>Estimated Receipts:-                         Estimated Payments:-</a:t>
            </a: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550"/>
              <a:buFont typeface="Times New Roman"/>
              <a:buNone/>
            </a:pP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550"/>
              <a:buFont typeface="Times New Roman"/>
              <a:buNone/>
            </a:pPr>
            <a:r>
              <a:rPr lang="en-US" sz="2200" dirty="0">
                <a:solidFill>
                  <a:schemeClr val="dk1"/>
                </a:solidFill>
                <a:latin typeface="Times New Roman"/>
                <a:ea typeface="Times New Roman"/>
                <a:cs typeface="Times New Roman"/>
                <a:sym typeface="Times New Roman"/>
              </a:rPr>
              <a:t>Cash sales                                              cash purchases </a:t>
            </a: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550"/>
              <a:buFont typeface="Times New Roman"/>
              <a:buNone/>
            </a:pPr>
            <a:r>
              <a:rPr lang="en-US" sz="2200" dirty="0">
                <a:solidFill>
                  <a:schemeClr val="dk1"/>
                </a:solidFill>
                <a:latin typeface="Times New Roman"/>
                <a:ea typeface="Times New Roman"/>
                <a:cs typeface="Times New Roman"/>
                <a:sym typeface="Times New Roman"/>
              </a:rPr>
              <a:t> Receipts from debtors                        payments to creditors </a:t>
            </a: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550"/>
              <a:buFont typeface="Times New Roman"/>
              <a:buNone/>
            </a:pPr>
            <a:r>
              <a:rPr lang="en-US" sz="2200" dirty="0">
                <a:solidFill>
                  <a:schemeClr val="dk1"/>
                </a:solidFill>
                <a:latin typeface="Times New Roman"/>
                <a:ea typeface="Times New Roman"/>
                <a:cs typeface="Times New Roman"/>
                <a:sym typeface="Times New Roman"/>
              </a:rPr>
              <a:t>Miscellaneous receipts                       wages, </a:t>
            </a:r>
            <a:r>
              <a:rPr lang="en-US" sz="2200" dirty="0" err="1">
                <a:solidFill>
                  <a:schemeClr val="dk1"/>
                </a:solidFill>
                <a:latin typeface="Times New Roman"/>
                <a:ea typeface="Times New Roman"/>
                <a:cs typeface="Times New Roman"/>
                <a:sym typeface="Times New Roman"/>
              </a:rPr>
              <a:t>salaries,etc</a:t>
            </a:r>
            <a:r>
              <a:rPr lang="en-US" sz="2200" dirty="0">
                <a:solidFill>
                  <a:schemeClr val="dk1"/>
                </a:solidFill>
                <a:latin typeface="Times New Roman"/>
                <a:ea typeface="Times New Roman"/>
                <a:cs typeface="Times New Roman"/>
                <a:sym typeface="Times New Roman"/>
              </a:rPr>
              <a:t>…..</a:t>
            </a:r>
            <a:endParaRPr sz="2200">
              <a:solidFill>
                <a:schemeClr val="dk1"/>
              </a:solidFill>
              <a:latin typeface="Times New Roman"/>
              <a:ea typeface="Times New Roman"/>
              <a:cs typeface="Times New Roman"/>
              <a:sym typeface="Times New Roman"/>
            </a:endParaRPr>
          </a:p>
        </p:txBody>
      </p:sp>
      <p:sp>
        <p:nvSpPr>
          <p:cNvPr id="533" name="Google Shape;533;p10"/>
          <p:cNvSpPr/>
          <p:nvPr/>
        </p:nvSpPr>
        <p:spPr>
          <a:xfrm rot="-3608">
            <a:off x="795597" y="203097"/>
            <a:ext cx="6288303" cy="839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C00000"/>
              </a:buClr>
              <a:buSzPts val="650"/>
              <a:buFont typeface="Domine"/>
              <a:buNone/>
            </a:pPr>
            <a:r>
              <a:rPr lang="en-US" sz="2600" b="1">
                <a:solidFill>
                  <a:srgbClr val="C00000"/>
                </a:solidFill>
                <a:latin typeface="Domine"/>
                <a:ea typeface="Domine"/>
                <a:cs typeface="Domine"/>
                <a:sym typeface="Domine"/>
              </a:rPr>
              <a:t>Cash budget </a:t>
            </a:r>
            <a:endParaRPr sz="2600">
              <a:solidFill>
                <a:schemeClr val="dk1"/>
              </a:solidFill>
              <a:latin typeface="Domine"/>
              <a:ea typeface="Domine"/>
              <a:cs typeface="Domine"/>
              <a:sym typeface="Domine"/>
            </a:endParaRPr>
          </a:p>
        </p:txBody>
      </p:sp>
      <p:sp>
        <p:nvSpPr>
          <p:cNvPr id="534" name="Google Shape;534;p10"/>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35"/>
        <p:cNvGrpSpPr/>
        <p:nvPr/>
      </p:nvGrpSpPr>
      <p:grpSpPr>
        <a:xfrm>
          <a:off x="0" y="0"/>
          <a:ext cx="0" cy="0"/>
          <a:chOff x="0" y="0"/>
          <a:chExt cx="0" cy="0"/>
        </a:xfrm>
      </p:grpSpPr>
      <p:pic>
        <p:nvPicPr>
          <p:cNvPr id="536" name="Google Shape;536;p11" descr="College logo_Updated.png"/>
          <p:cNvPicPr preferRelativeResize="0"/>
          <p:nvPr/>
        </p:nvPicPr>
        <p:blipFill rotWithShape="1">
          <a:blip r:embed="rId2">
            <a:alphaModFix/>
          </a:blip>
          <a:srcRect/>
          <a:stretch/>
        </p:blipFill>
        <p:spPr>
          <a:xfrm>
            <a:off x="8184594" y="0"/>
            <a:ext cx="991088" cy="1115290"/>
          </a:xfrm>
          <a:prstGeom prst="rect">
            <a:avLst/>
          </a:prstGeom>
          <a:noFill/>
          <a:ln>
            <a:noFill/>
          </a:ln>
        </p:spPr>
      </p:pic>
      <p:sp>
        <p:nvSpPr>
          <p:cNvPr id="537" name="Google Shape;537;p11"/>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r>
              <a:rPr lang="en-US" sz="2600" b="1" dirty="0">
                <a:solidFill>
                  <a:srgbClr val="C00000"/>
                </a:solidFill>
                <a:latin typeface="Domine"/>
                <a:ea typeface="Domine"/>
                <a:cs typeface="Domine"/>
                <a:sym typeface="Domine"/>
              </a:rPr>
              <a:t>B</a:t>
            </a:r>
            <a:r>
              <a:rPr lang="en-US" sz="2600" b="1" dirty="0">
                <a:solidFill>
                  <a:srgbClr val="C00000"/>
                </a:solidFill>
                <a:latin typeface="Bookman Old Style" pitchFamily="18" charset="0"/>
                <a:ea typeface="Domine"/>
                <a:cs typeface="Domine"/>
                <a:sym typeface="Domine"/>
              </a:rPr>
              <a:t>.  Budgets according to flexibility </a:t>
            </a:r>
            <a:endParaRPr sz="2600" b="1">
              <a:solidFill>
                <a:srgbClr val="C00000"/>
              </a:solidFill>
              <a:latin typeface="Bookman Old Style" pitchFamily="18" charset="0"/>
              <a:ea typeface="Domine"/>
              <a:cs typeface="Domine"/>
              <a:sym typeface="Domine"/>
            </a:endParaRPr>
          </a:p>
        </p:txBody>
      </p:sp>
      <p:sp>
        <p:nvSpPr>
          <p:cNvPr id="538" name="Google Shape;538;p11"/>
          <p:cNvSpPr txBox="1"/>
          <p:nvPr/>
        </p:nvSpPr>
        <p:spPr>
          <a:xfrm>
            <a:off x="609600" y="1752600"/>
            <a:ext cx="8229600" cy="4514826"/>
          </a:xfrm>
          <a:prstGeom prst="rect">
            <a:avLst/>
          </a:prstGeom>
          <a:noFill/>
          <a:ln>
            <a:noFill/>
          </a:ln>
        </p:spPr>
        <p:txBody>
          <a:bodyPr spcFirstLastPara="1" wrap="square" lIns="91425" tIns="91425" rIns="91425" bIns="91425" anchor="t" anchorCtr="0">
            <a:noAutofit/>
          </a:bodyPr>
          <a:lstStyle/>
          <a:p>
            <a:pPr marL="457200" marR="0" lvl="0" indent="-368300" algn="l" rtl="0">
              <a:lnSpc>
                <a:spcPct val="150000"/>
              </a:lnSpc>
              <a:spcBef>
                <a:spcPts val="0"/>
              </a:spcBef>
              <a:spcAft>
                <a:spcPts val="0"/>
              </a:spcAft>
              <a:buClr>
                <a:srgbClr val="000000"/>
              </a:buClr>
              <a:buSzPts val="2200"/>
              <a:buFont typeface="Domine"/>
              <a:buChar char="❖"/>
            </a:pPr>
            <a:r>
              <a:rPr lang="en-US" sz="2200" b="0" i="0" u="none" strike="noStrike" cap="none" dirty="0">
                <a:solidFill>
                  <a:srgbClr val="000000"/>
                </a:solidFill>
                <a:latin typeface="Times New Roman" pitchFamily="18" charset="0"/>
                <a:ea typeface="Domine"/>
                <a:cs typeface="Times New Roman" pitchFamily="18" charset="0"/>
                <a:sym typeface="Domine"/>
              </a:rPr>
              <a:t>Fixed budget : Fixed budget is a budget which remains unchanged irrespective of volume of output or level of activity. It is prepared for a definite level of activity and not adjusted according to activity level attained. </a:t>
            </a:r>
            <a:endParaRPr sz="2200" b="0" i="0" u="none" strike="noStrike" cap="none">
              <a:solidFill>
                <a:srgbClr val="000000"/>
              </a:solidFill>
              <a:latin typeface="Times New Roman" pitchFamily="18" charset="0"/>
              <a:ea typeface="Domine"/>
              <a:cs typeface="Times New Roman" pitchFamily="18" charset="0"/>
              <a:sym typeface="Domine"/>
            </a:endParaRPr>
          </a:p>
          <a:p>
            <a:pPr marL="457200" marR="0" lvl="0" indent="-368300" algn="l" rtl="0">
              <a:lnSpc>
                <a:spcPct val="150000"/>
              </a:lnSpc>
              <a:spcBef>
                <a:spcPts val="0"/>
              </a:spcBef>
              <a:spcAft>
                <a:spcPts val="0"/>
              </a:spcAft>
              <a:buClr>
                <a:srgbClr val="000000"/>
              </a:buClr>
              <a:buSzPts val="2200"/>
              <a:buFont typeface="Domine"/>
              <a:buChar char="❖"/>
            </a:pPr>
            <a:r>
              <a:rPr lang="en-US" sz="2200" b="0" i="0" u="none" strike="noStrike" cap="none" dirty="0">
                <a:solidFill>
                  <a:srgbClr val="000000"/>
                </a:solidFill>
                <a:latin typeface="Times New Roman" pitchFamily="18" charset="0"/>
                <a:ea typeface="Domine"/>
                <a:cs typeface="Times New Roman" pitchFamily="18" charset="0"/>
                <a:sym typeface="Domine"/>
              </a:rPr>
              <a:t>Flexible budget : A budget which, by </a:t>
            </a:r>
            <a:r>
              <a:rPr lang="en-US" sz="2200" b="0" i="0" u="none" strike="noStrike" cap="none" dirty="0" err="1">
                <a:solidFill>
                  <a:srgbClr val="000000"/>
                </a:solidFill>
                <a:latin typeface="Times New Roman" pitchFamily="18" charset="0"/>
                <a:ea typeface="Domine"/>
                <a:cs typeface="Times New Roman" pitchFamily="18" charset="0"/>
                <a:sym typeface="Domine"/>
              </a:rPr>
              <a:t>recognising</a:t>
            </a:r>
            <a:r>
              <a:rPr lang="en-US" sz="2200" b="0" i="0" u="none" strike="noStrike" cap="none" dirty="0">
                <a:solidFill>
                  <a:srgbClr val="000000"/>
                </a:solidFill>
                <a:latin typeface="Times New Roman" pitchFamily="18" charset="0"/>
                <a:ea typeface="Domine"/>
                <a:cs typeface="Times New Roman" pitchFamily="18" charset="0"/>
                <a:sym typeface="Domine"/>
              </a:rPr>
              <a:t> the difference between fixed, semi-variable and variable costs is designed to change in relation to the level of activity obtained. It is also known as ‘variable budget’ or ‘sliding scale budget ‘. </a:t>
            </a:r>
            <a:endParaRPr sz="2200" b="0" i="0" u="none" strike="noStrike" cap="none">
              <a:solidFill>
                <a:srgbClr val="000000"/>
              </a:solidFill>
              <a:latin typeface="Times New Roman" pitchFamily="18" charset="0"/>
              <a:ea typeface="Domine"/>
              <a:cs typeface="Times New Roman" pitchFamily="18" charset="0"/>
              <a:sym typeface="Domine"/>
            </a:endParaRPr>
          </a:p>
        </p:txBody>
      </p:sp>
      <p:sp>
        <p:nvSpPr>
          <p:cNvPr id="539" name="Google Shape;539;p11"/>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0"/>
        <p:cNvGrpSpPr/>
        <p:nvPr/>
      </p:nvGrpSpPr>
      <p:grpSpPr>
        <a:xfrm>
          <a:off x="0" y="0"/>
          <a:ext cx="0" cy="0"/>
          <a:chOff x="0" y="0"/>
          <a:chExt cx="0" cy="0"/>
        </a:xfrm>
      </p:grpSpPr>
      <p:pic>
        <p:nvPicPr>
          <p:cNvPr id="541" name="Google Shape;541;p12" descr="College logo_Updated.png"/>
          <p:cNvPicPr preferRelativeResize="0"/>
          <p:nvPr/>
        </p:nvPicPr>
        <p:blipFill rotWithShape="1">
          <a:blip r:embed="rId2">
            <a:alphaModFix/>
          </a:blip>
          <a:srcRect/>
          <a:stretch/>
        </p:blipFill>
        <p:spPr>
          <a:xfrm>
            <a:off x="8184594" y="0"/>
            <a:ext cx="991088" cy="1115290"/>
          </a:xfrm>
          <a:prstGeom prst="rect">
            <a:avLst/>
          </a:prstGeom>
          <a:noFill/>
          <a:ln>
            <a:noFill/>
          </a:ln>
        </p:spPr>
      </p:pic>
      <p:sp>
        <p:nvSpPr>
          <p:cNvPr id="542" name="Google Shape;542;p12"/>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endParaRPr sz="2600" b="1">
              <a:solidFill>
                <a:srgbClr val="C00000"/>
              </a:solidFill>
              <a:latin typeface="Bookman Old Style"/>
              <a:ea typeface="Bookman Old Style"/>
              <a:cs typeface="Bookman Old Style"/>
              <a:sym typeface="Bookman Old Style"/>
            </a:endParaRPr>
          </a:p>
        </p:txBody>
      </p:sp>
      <p:sp>
        <p:nvSpPr>
          <p:cNvPr id="543" name="Google Shape;543;p12"/>
          <p:cNvSpPr/>
          <p:nvPr/>
        </p:nvSpPr>
        <p:spPr>
          <a:xfrm>
            <a:off x="324600" y="583825"/>
            <a:ext cx="8229300" cy="26930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2200"/>
              <a:buFont typeface="Times New Roman"/>
              <a:buNone/>
            </a:pPr>
            <a:r>
              <a:rPr lang="en-US" sz="2200" b="1" dirty="0">
                <a:solidFill>
                  <a:schemeClr val="dk1"/>
                </a:solidFill>
                <a:latin typeface="Times New Roman"/>
                <a:ea typeface="Times New Roman"/>
                <a:cs typeface="Times New Roman"/>
                <a:sym typeface="Times New Roman"/>
              </a:rPr>
              <a:t>      </a:t>
            </a:r>
            <a:r>
              <a:rPr lang="en-US" sz="2600" b="1" dirty="0">
                <a:solidFill>
                  <a:srgbClr val="CC0000"/>
                </a:solidFill>
                <a:latin typeface="Bookman Old Style" pitchFamily="18" charset="0"/>
                <a:ea typeface="Domine"/>
                <a:cs typeface="Domine"/>
                <a:sym typeface="Domine"/>
              </a:rPr>
              <a:t>Flexible budget</a:t>
            </a:r>
            <a:r>
              <a:rPr lang="en-US" sz="2600" b="1" dirty="0">
                <a:solidFill>
                  <a:schemeClr val="dk1"/>
                </a:solidFill>
                <a:latin typeface="Bookman Old Style" pitchFamily="18" charset="0"/>
                <a:ea typeface="Times New Roman"/>
                <a:cs typeface="Times New Roman"/>
                <a:sym typeface="Times New Roman"/>
              </a:rPr>
              <a:t>       </a:t>
            </a:r>
            <a:endParaRPr sz="2600" b="1">
              <a:solidFill>
                <a:schemeClr val="dk1"/>
              </a:solidFill>
              <a:latin typeface="Bookman Old Style" pitchFamily="18" charset="0"/>
              <a:ea typeface="Times New Roman"/>
              <a:cs typeface="Times New Roman"/>
              <a:sym typeface="Times New Roman"/>
            </a:endParaRPr>
          </a:p>
          <a:p>
            <a:pPr marL="0" marR="0" lvl="0" indent="0" algn="just" rtl="0">
              <a:spcBef>
                <a:spcPts val="0"/>
              </a:spcBef>
              <a:spcAft>
                <a:spcPts val="0"/>
              </a:spcAft>
              <a:buClr>
                <a:schemeClr val="dk1"/>
              </a:buClr>
              <a:buSzPts val="2200"/>
              <a:buFont typeface="Times New Roman"/>
              <a:buNone/>
            </a:pPr>
            <a:endParaRPr sz="2200" b="1">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2200"/>
              <a:buFont typeface="Times New Roman"/>
              <a:buNone/>
            </a:pPr>
            <a:r>
              <a:rPr lang="en-US" sz="2200" dirty="0">
                <a:solidFill>
                  <a:schemeClr val="dk1"/>
                </a:solidFill>
                <a:latin typeface="Times New Roman"/>
                <a:ea typeface="Times New Roman"/>
                <a:cs typeface="Times New Roman"/>
                <a:sym typeface="Times New Roman"/>
              </a:rPr>
              <a:t>“A budget which, by </a:t>
            </a:r>
            <a:r>
              <a:rPr lang="en-US" sz="2200" dirty="0" err="1">
                <a:solidFill>
                  <a:schemeClr val="dk1"/>
                </a:solidFill>
                <a:latin typeface="Times New Roman"/>
                <a:ea typeface="Times New Roman"/>
                <a:cs typeface="Times New Roman"/>
                <a:sym typeface="Times New Roman"/>
              </a:rPr>
              <a:t>recognising</a:t>
            </a:r>
            <a:r>
              <a:rPr lang="en-US" sz="2200" dirty="0">
                <a:solidFill>
                  <a:schemeClr val="dk1"/>
                </a:solidFill>
                <a:latin typeface="Times New Roman"/>
                <a:ea typeface="Times New Roman"/>
                <a:cs typeface="Times New Roman"/>
                <a:sym typeface="Times New Roman"/>
              </a:rPr>
              <a:t> the difference between fixed, semi-variable and variable costs is designed to change in relation to the level of activity obtained” - ICMA </a:t>
            </a:r>
            <a:endParaRPr sz="2200">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p:txBody>
      </p:sp>
      <p:sp>
        <p:nvSpPr>
          <p:cNvPr id="544" name="Google Shape;544;p12"/>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546" name="Google Shape;546;p13"/>
          <p:cNvSpPr txBox="1">
            <a:spLocks noGrp="1"/>
          </p:cNvSpPr>
          <p:nvPr>
            <p:ph type="ctrTitle"/>
          </p:nvPr>
        </p:nvSpPr>
        <p:spPr>
          <a:xfrm>
            <a:off x="685800" y="0"/>
            <a:ext cx="7315200" cy="11976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Clr>
                <a:srgbClr val="CC0000"/>
              </a:buClr>
              <a:buSzPts val="2600"/>
              <a:buFont typeface="Domine"/>
              <a:buNone/>
            </a:pPr>
            <a:r>
              <a:rPr lang="en-US" sz="2600" b="1">
                <a:solidFill>
                  <a:srgbClr val="CC0000"/>
                </a:solidFill>
                <a:latin typeface="Domine"/>
                <a:ea typeface="Domine"/>
                <a:cs typeface="Domine"/>
                <a:sym typeface="Domine"/>
              </a:rPr>
              <a:t>C. Budgets according to time </a:t>
            </a:r>
            <a:endParaRPr sz="2600" b="1">
              <a:solidFill>
                <a:srgbClr val="CC0000"/>
              </a:solidFill>
              <a:latin typeface="Domine"/>
              <a:ea typeface="Domine"/>
              <a:cs typeface="Domine"/>
              <a:sym typeface="Domine"/>
            </a:endParaRPr>
          </a:p>
        </p:txBody>
      </p:sp>
      <p:sp>
        <p:nvSpPr>
          <p:cNvPr id="547" name="Google Shape;547;p13"/>
          <p:cNvSpPr txBox="1">
            <a:spLocks noGrp="1"/>
          </p:cNvSpPr>
          <p:nvPr>
            <p:ph type="subTitle" idx="1"/>
          </p:nvPr>
        </p:nvSpPr>
        <p:spPr>
          <a:xfrm>
            <a:off x="914400" y="1471800"/>
            <a:ext cx="7315200" cy="3914400"/>
          </a:xfrm>
          <a:prstGeom prst="rect">
            <a:avLst/>
          </a:prstGeom>
          <a:noFill/>
          <a:ln>
            <a:noFill/>
          </a:ln>
        </p:spPr>
        <p:txBody>
          <a:bodyPr spcFirstLastPara="1" wrap="square" lIns="91425" tIns="45700" rIns="91425" bIns="45700" anchor="t" anchorCtr="0">
            <a:noAutofit/>
          </a:bodyPr>
          <a:lstStyle/>
          <a:p>
            <a:pPr marL="457200" lvl="0" indent="-368300" algn="just" rtl="0">
              <a:lnSpc>
                <a:spcPct val="150000"/>
              </a:lnSpc>
              <a:spcBef>
                <a:spcPts val="1000"/>
              </a:spcBef>
              <a:spcAft>
                <a:spcPts val="0"/>
              </a:spcAft>
              <a:buClr>
                <a:schemeClr val="dk1"/>
              </a:buClr>
              <a:buSzPts val="2200"/>
              <a:buChar char="❖"/>
            </a:pPr>
            <a:r>
              <a:rPr lang="en-US" sz="2200" dirty="0">
                <a:latin typeface="Times New Roman"/>
                <a:ea typeface="Times New Roman"/>
                <a:cs typeface="Times New Roman"/>
                <a:sym typeface="Times New Roman"/>
              </a:rPr>
              <a:t>Long term budgets: Long term budgets are those budgets which are prepared for more than one year. </a:t>
            </a:r>
            <a:endParaRPr sz="2200">
              <a:latin typeface="Times New Roman"/>
              <a:ea typeface="Times New Roman"/>
              <a:cs typeface="Times New Roman"/>
              <a:sym typeface="Times New Roman"/>
            </a:endParaRPr>
          </a:p>
          <a:p>
            <a:pPr marL="457200" lvl="0" indent="-368300" algn="just" rtl="0">
              <a:lnSpc>
                <a:spcPct val="150000"/>
              </a:lnSpc>
              <a:spcBef>
                <a:spcPts val="0"/>
              </a:spcBef>
              <a:spcAft>
                <a:spcPts val="0"/>
              </a:spcAft>
              <a:buClr>
                <a:schemeClr val="dk1"/>
              </a:buClr>
              <a:buSzPts val="2200"/>
              <a:buChar char="❖"/>
            </a:pPr>
            <a:r>
              <a:rPr lang="en-US" sz="2200" dirty="0">
                <a:latin typeface="Times New Roman"/>
                <a:ea typeface="Times New Roman"/>
                <a:cs typeface="Times New Roman"/>
                <a:sym typeface="Times New Roman"/>
              </a:rPr>
              <a:t>Short term budgets : short term budgets are those budgets which are prepared for a period of one year or less than one year. </a:t>
            </a:r>
            <a:endParaRPr sz="2200">
              <a:latin typeface="Times New Roman"/>
              <a:ea typeface="Times New Roman"/>
              <a:cs typeface="Times New Roman"/>
              <a:sym typeface="Times New Roman"/>
            </a:endParaRPr>
          </a:p>
          <a:p>
            <a:pPr marL="457200" lvl="0" indent="-368300" algn="just" rtl="0">
              <a:lnSpc>
                <a:spcPct val="150000"/>
              </a:lnSpc>
              <a:spcBef>
                <a:spcPts val="0"/>
              </a:spcBef>
              <a:spcAft>
                <a:spcPts val="0"/>
              </a:spcAft>
              <a:buClr>
                <a:schemeClr val="dk1"/>
              </a:buClr>
              <a:buSzPts val="2200"/>
              <a:buChar char="❖"/>
            </a:pPr>
            <a:r>
              <a:rPr lang="en-US" sz="2200" dirty="0">
                <a:latin typeface="Times New Roman"/>
                <a:ea typeface="Times New Roman"/>
                <a:cs typeface="Times New Roman"/>
                <a:sym typeface="Times New Roman"/>
              </a:rPr>
              <a:t>Current budgets : Current budgets are those budgets which are prepared for the current period and related to the current conditions. </a:t>
            </a:r>
            <a:endParaRPr sz="2200">
              <a:latin typeface="Times New Roman"/>
              <a:ea typeface="Times New Roman"/>
              <a:cs typeface="Times New Roman"/>
              <a:sym typeface="Times New Roman"/>
            </a:endParaRPr>
          </a:p>
        </p:txBody>
      </p:sp>
      <p:pic>
        <p:nvPicPr>
          <p:cNvPr id="548" name="Google Shape;548;p13" descr="College logo_Updated.png"/>
          <p:cNvPicPr preferRelativeResize="0"/>
          <p:nvPr/>
        </p:nvPicPr>
        <p:blipFill rotWithShape="1">
          <a:blip r:embed="rId3">
            <a:alphaModFix/>
          </a:blip>
          <a:srcRect/>
          <a:stretch/>
        </p:blipFill>
        <p:spPr>
          <a:xfrm>
            <a:off x="8184594" y="0"/>
            <a:ext cx="991088" cy="1115290"/>
          </a:xfrm>
          <a:prstGeom prst="rect">
            <a:avLst/>
          </a:prstGeom>
          <a:noFill/>
          <a:ln>
            <a:noFill/>
          </a:ln>
        </p:spPr>
      </p:pic>
      <p:sp>
        <p:nvSpPr>
          <p:cNvPr id="549" name="Google Shape;549;p13"/>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9"/>
        <p:cNvGrpSpPr/>
        <p:nvPr/>
      </p:nvGrpSpPr>
      <p:grpSpPr>
        <a:xfrm>
          <a:off x="0" y="0"/>
          <a:ext cx="0" cy="0"/>
          <a:chOff x="0" y="0"/>
          <a:chExt cx="0" cy="0"/>
        </a:xfrm>
      </p:grpSpPr>
      <p:pic>
        <p:nvPicPr>
          <p:cNvPr id="480" name="Google Shape;480;p1"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481" name="Google Shape;481;p1"/>
          <p:cNvSpPr txBox="1"/>
          <p:nvPr/>
        </p:nvSpPr>
        <p:spPr>
          <a:xfrm>
            <a:off x="457200" y="776725"/>
            <a:ext cx="7155300" cy="6612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C00000"/>
              </a:buClr>
              <a:buSzPts val="625"/>
              <a:buFont typeface="Arial"/>
              <a:buNone/>
            </a:pPr>
            <a:r>
              <a:rPr lang="en-US" sz="2600" b="1" dirty="0">
                <a:solidFill>
                  <a:srgbClr val="C00000"/>
                </a:solidFill>
                <a:latin typeface="Bookman Old Style" pitchFamily="18" charset="0"/>
                <a:ea typeface="Domine"/>
                <a:cs typeface="Domine"/>
                <a:sym typeface="Domine"/>
              </a:rPr>
              <a:t>BUDGET - DEFINITION </a:t>
            </a:r>
            <a:endParaRPr sz="2600">
              <a:solidFill>
                <a:schemeClr val="dk1"/>
              </a:solidFill>
              <a:latin typeface="Bookman Old Style" pitchFamily="18" charset="0"/>
              <a:ea typeface="Domine"/>
              <a:cs typeface="Domine"/>
              <a:sym typeface="Domine"/>
            </a:endParaRPr>
          </a:p>
        </p:txBody>
      </p:sp>
      <p:sp>
        <p:nvSpPr>
          <p:cNvPr id="482" name="Google Shape;482;p1"/>
          <p:cNvSpPr/>
          <p:nvPr/>
        </p:nvSpPr>
        <p:spPr>
          <a:xfrm>
            <a:off x="457200" y="1828800"/>
            <a:ext cx="8490000" cy="4161000"/>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chemeClr val="dk1"/>
              </a:buClr>
              <a:buSzPts val="500"/>
              <a:buFont typeface="Times New Roman"/>
              <a:buNone/>
            </a:pPr>
            <a:r>
              <a:rPr lang="en-US" sz="2200">
                <a:solidFill>
                  <a:schemeClr val="dk1"/>
                </a:solidFill>
                <a:latin typeface="Times New Roman"/>
                <a:ea typeface="Times New Roman"/>
                <a:cs typeface="Times New Roman"/>
                <a:sym typeface="Times New Roman"/>
              </a:rPr>
              <a:t> “A financial and /or quantitative statement, prepared prior to a defined period of time, of the policy to be pursued during that period for the purpose of attaining a given objective”-ICMA</a:t>
            </a: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chemeClr val="dk1"/>
              </a:buClr>
              <a:buSzPts val="2000"/>
              <a:buFont typeface="Calibri"/>
              <a:buNone/>
            </a:pPr>
            <a:endParaRPr sz="2200">
              <a:solidFill>
                <a:schemeClr val="dk1"/>
              </a:solidFill>
              <a:latin typeface="Times New Roman"/>
              <a:ea typeface="Times New Roman"/>
              <a:cs typeface="Times New Roman"/>
              <a:sym typeface="Times New Roman"/>
            </a:endParaRPr>
          </a:p>
        </p:txBody>
      </p:sp>
      <p:sp>
        <p:nvSpPr>
          <p:cNvPr id="483" name="Google Shape;483;p1"/>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4"/>
        <p:cNvGrpSpPr/>
        <p:nvPr/>
      </p:nvGrpSpPr>
      <p:grpSpPr>
        <a:xfrm>
          <a:off x="0" y="0"/>
          <a:ext cx="0" cy="0"/>
          <a:chOff x="0" y="0"/>
          <a:chExt cx="0" cy="0"/>
        </a:xfrm>
      </p:grpSpPr>
      <p:pic>
        <p:nvPicPr>
          <p:cNvPr id="485" name="Google Shape;485;p2"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486" name="Google Shape;486;p2"/>
          <p:cNvSpPr/>
          <p:nvPr/>
        </p:nvSpPr>
        <p:spPr>
          <a:xfrm>
            <a:off x="573875" y="761875"/>
            <a:ext cx="6278100"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C00000"/>
              </a:buClr>
              <a:buSzPts val="625"/>
              <a:buFont typeface="Arial"/>
              <a:buNone/>
            </a:pPr>
            <a:r>
              <a:rPr lang="en-US" sz="2600" b="1" dirty="0">
                <a:solidFill>
                  <a:srgbClr val="C00000"/>
                </a:solidFill>
                <a:latin typeface="Bookman Old Style" pitchFamily="18" charset="0"/>
                <a:ea typeface="Domine"/>
                <a:cs typeface="Domine"/>
                <a:sym typeface="Domine"/>
              </a:rPr>
              <a:t>BUDGET - FEATURES </a:t>
            </a:r>
            <a:endParaRPr sz="2600">
              <a:solidFill>
                <a:schemeClr val="dk1"/>
              </a:solidFill>
              <a:latin typeface="Bookman Old Style" pitchFamily="18" charset="0"/>
              <a:ea typeface="Domine"/>
              <a:cs typeface="Domine"/>
              <a:sym typeface="Domine"/>
            </a:endParaRPr>
          </a:p>
        </p:txBody>
      </p:sp>
      <p:sp>
        <p:nvSpPr>
          <p:cNvPr id="487" name="Google Shape;487;p2"/>
          <p:cNvSpPr/>
          <p:nvPr/>
        </p:nvSpPr>
        <p:spPr>
          <a:xfrm>
            <a:off x="457200" y="1828800"/>
            <a:ext cx="8494800" cy="3477835"/>
          </a:xfrm>
          <a:prstGeom prst="rect">
            <a:avLst/>
          </a:prstGeom>
          <a:noFill/>
          <a:ln>
            <a:noFill/>
          </a:ln>
        </p:spPr>
        <p:txBody>
          <a:bodyPr spcFirstLastPara="1" wrap="square" lIns="91425" tIns="45700" rIns="91425" bIns="45700" anchor="t" anchorCtr="0">
            <a:spAutoFit/>
          </a:bodyPr>
          <a:lstStyle/>
          <a:p>
            <a:pPr marL="457200" marR="0" lvl="0" indent="-368300" algn="just" rtl="0">
              <a:lnSpc>
                <a:spcPct val="15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Budget is a financial or quantitative statement. </a:t>
            </a:r>
            <a:endParaRPr sz="2200">
              <a:solidFill>
                <a:schemeClr val="dk1"/>
              </a:solidFill>
              <a:latin typeface="Times New Roman"/>
              <a:ea typeface="Times New Roman"/>
              <a:cs typeface="Times New Roman"/>
              <a:sym typeface="Times New Roman"/>
            </a:endParaRPr>
          </a:p>
          <a:p>
            <a:pPr marL="457200" marR="0" lvl="0" indent="-368300" algn="just" rtl="0">
              <a:lnSpc>
                <a:spcPct val="15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It is prepared for a definite future period. </a:t>
            </a:r>
            <a:endParaRPr sz="2200">
              <a:solidFill>
                <a:schemeClr val="dk1"/>
              </a:solidFill>
              <a:latin typeface="Times New Roman"/>
              <a:ea typeface="Times New Roman"/>
              <a:cs typeface="Times New Roman"/>
              <a:sym typeface="Times New Roman"/>
            </a:endParaRPr>
          </a:p>
          <a:p>
            <a:pPr marL="457200" marR="0" lvl="0" indent="-368300" algn="just" rtl="0">
              <a:lnSpc>
                <a:spcPct val="15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It is prepared in advance of the definite period. </a:t>
            </a:r>
            <a:endParaRPr sz="2200">
              <a:solidFill>
                <a:schemeClr val="dk1"/>
              </a:solidFill>
              <a:latin typeface="Times New Roman"/>
              <a:ea typeface="Times New Roman"/>
              <a:cs typeface="Times New Roman"/>
              <a:sym typeface="Times New Roman"/>
            </a:endParaRPr>
          </a:p>
          <a:p>
            <a:pPr marL="457200" marR="0" lvl="0" indent="-368300" algn="just" rtl="0">
              <a:lnSpc>
                <a:spcPct val="15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It lays down the policies to be pursued during the budget period. </a:t>
            </a:r>
            <a:endParaRPr sz="2200">
              <a:solidFill>
                <a:schemeClr val="dk1"/>
              </a:solidFill>
              <a:latin typeface="Times New Roman"/>
              <a:ea typeface="Times New Roman"/>
              <a:cs typeface="Times New Roman"/>
              <a:sym typeface="Times New Roman"/>
            </a:endParaRPr>
          </a:p>
          <a:p>
            <a:pPr marL="457200" marR="0" lvl="0" indent="-368300" algn="just" rtl="0">
              <a:lnSpc>
                <a:spcPct val="15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The purpose of budget is to attain a given objective. </a:t>
            </a:r>
            <a:endParaRPr sz="2200">
              <a:solidFill>
                <a:schemeClr val="dk1"/>
              </a:solidFill>
              <a:latin typeface="Times New Roman"/>
              <a:ea typeface="Times New Roman"/>
              <a:cs typeface="Times New Roman"/>
              <a:sym typeface="Times New Roman"/>
            </a:endParaRPr>
          </a:p>
          <a:p>
            <a:pPr marL="457200" marR="0" lvl="0" indent="-368300" algn="just" rtl="0">
              <a:lnSpc>
                <a:spcPct val="15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It is approved by management for implementation. </a:t>
            </a:r>
            <a:endParaRPr sz="2200">
              <a:solidFill>
                <a:schemeClr val="dk1"/>
              </a:solidFill>
              <a:latin typeface="Times New Roman"/>
              <a:ea typeface="Times New Roman"/>
              <a:cs typeface="Times New Roman"/>
              <a:sym typeface="Times New Roman"/>
            </a:endParaRPr>
          </a:p>
          <a:p>
            <a:pPr marL="457200" marR="0" lvl="0" indent="0" algn="just" rtl="0">
              <a:lnSpc>
                <a:spcPct val="100000"/>
              </a:lnSpc>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p:txBody>
      </p:sp>
      <p:sp>
        <p:nvSpPr>
          <p:cNvPr id="488" name="Google Shape;488;p2"/>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89"/>
        <p:cNvGrpSpPr/>
        <p:nvPr/>
      </p:nvGrpSpPr>
      <p:grpSpPr>
        <a:xfrm>
          <a:off x="0" y="0"/>
          <a:ext cx="0" cy="0"/>
          <a:chOff x="0" y="0"/>
          <a:chExt cx="0" cy="0"/>
        </a:xfrm>
      </p:grpSpPr>
      <p:pic>
        <p:nvPicPr>
          <p:cNvPr id="490" name="Google Shape;490;p3"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491" name="Google Shape;491;p3"/>
          <p:cNvSpPr txBox="1"/>
          <p:nvPr/>
        </p:nvSpPr>
        <p:spPr>
          <a:xfrm>
            <a:off x="850800" y="776550"/>
            <a:ext cx="6531000" cy="338700"/>
          </a:xfrm>
          <a:prstGeom prst="rect">
            <a:avLst/>
          </a:prstGeom>
          <a:noFill/>
          <a:ln>
            <a:noFill/>
          </a:ln>
        </p:spPr>
        <p:txBody>
          <a:bodyPr spcFirstLastPara="1" wrap="square" lIns="91425" tIns="45700" rIns="91425" bIns="45700" anchor="b" anchorCtr="0">
            <a:noAutofit/>
          </a:bodyPr>
          <a:lstStyle/>
          <a:p>
            <a:pPr marL="0" marR="0" lvl="0" indent="0" algn="l" rtl="0">
              <a:lnSpc>
                <a:spcPct val="90000"/>
              </a:lnSpc>
              <a:spcBef>
                <a:spcPts val="0"/>
              </a:spcBef>
              <a:spcAft>
                <a:spcPts val="0"/>
              </a:spcAft>
              <a:buClr>
                <a:srgbClr val="C00000"/>
              </a:buClr>
              <a:buSzPts val="650"/>
              <a:buFont typeface="Domine"/>
              <a:buNone/>
            </a:pPr>
            <a:r>
              <a:rPr lang="en-US" sz="2600" b="1" dirty="0">
                <a:solidFill>
                  <a:srgbClr val="C00000"/>
                </a:solidFill>
                <a:latin typeface="Bookman Old Style" pitchFamily="18" charset="0"/>
                <a:ea typeface="Domine"/>
                <a:cs typeface="Domine"/>
                <a:sym typeface="Domine"/>
              </a:rPr>
              <a:t>Types of budget </a:t>
            </a:r>
            <a:endParaRPr sz="2600">
              <a:solidFill>
                <a:schemeClr val="dk1"/>
              </a:solidFill>
              <a:latin typeface="Bookman Old Style" pitchFamily="18" charset="0"/>
              <a:ea typeface="Domine"/>
              <a:cs typeface="Domine"/>
              <a:sym typeface="Domine"/>
            </a:endParaRPr>
          </a:p>
        </p:txBody>
      </p:sp>
      <p:sp>
        <p:nvSpPr>
          <p:cNvPr id="492" name="Google Shape;492;p3"/>
          <p:cNvSpPr/>
          <p:nvPr/>
        </p:nvSpPr>
        <p:spPr>
          <a:xfrm>
            <a:off x="850800" y="1494200"/>
            <a:ext cx="8293200" cy="4361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CC4125"/>
              </a:buClr>
              <a:buSzPts val="2200"/>
              <a:buFont typeface="Times New Roman"/>
              <a:buNone/>
            </a:pPr>
            <a:r>
              <a:rPr lang="en-US" sz="2200" b="1" dirty="0">
                <a:solidFill>
                  <a:srgbClr val="CC4125"/>
                </a:solidFill>
                <a:latin typeface="Times New Roman"/>
                <a:ea typeface="Times New Roman"/>
                <a:cs typeface="Times New Roman"/>
                <a:sym typeface="Times New Roman"/>
              </a:rPr>
              <a:t>   </a:t>
            </a:r>
            <a:r>
              <a:rPr lang="en-US" sz="2200" dirty="0">
                <a:solidFill>
                  <a:schemeClr val="dk1"/>
                </a:solidFill>
                <a:latin typeface="Times New Roman"/>
                <a:ea typeface="Times New Roman"/>
                <a:cs typeface="Times New Roman"/>
                <a:sym typeface="Times New Roman"/>
              </a:rPr>
              <a:t>A.   Budgets according to functions</a:t>
            </a:r>
            <a:r>
              <a:rPr lang="en-US" sz="2200" b="1" dirty="0">
                <a:solidFill>
                  <a:srgbClr val="CC4125"/>
                </a:solidFill>
                <a:latin typeface="Times New Roman"/>
                <a:ea typeface="Times New Roman"/>
                <a:cs typeface="Times New Roman"/>
                <a:sym typeface="Times New Roman"/>
              </a:rPr>
              <a:t> </a:t>
            </a:r>
            <a:r>
              <a:rPr lang="en-US" sz="2200" dirty="0">
                <a:solidFill>
                  <a:schemeClr val="dk1"/>
                </a:solidFill>
                <a:latin typeface="Times New Roman"/>
                <a:ea typeface="Times New Roman"/>
                <a:cs typeface="Times New Roman"/>
                <a:sym typeface="Times New Roman"/>
              </a:rPr>
              <a:t>:-</a:t>
            </a:r>
            <a:endParaRPr sz="2200">
              <a:solidFill>
                <a:schemeClr val="dk1"/>
              </a:solidFill>
              <a:latin typeface="Times New Roman"/>
              <a:ea typeface="Times New Roman"/>
              <a:cs typeface="Times New Roman"/>
              <a:sym typeface="Times New Roman"/>
            </a:endParaRPr>
          </a:p>
          <a:p>
            <a:pPr marL="457200" marR="0" lvl="0" indent="0" algn="l" rtl="0">
              <a:lnSpc>
                <a:spcPct val="100000"/>
              </a:lnSpc>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sales budget</a:t>
            </a: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Production budget</a:t>
            </a: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Production cost budget </a:t>
            </a: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Materials budget </a:t>
            </a: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Purchase budget</a:t>
            </a: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a:t>
            </a:r>
            <a:r>
              <a:rPr lang="en-US" sz="2200" dirty="0" err="1">
                <a:solidFill>
                  <a:schemeClr val="dk1"/>
                </a:solidFill>
                <a:latin typeface="Times New Roman"/>
                <a:ea typeface="Times New Roman"/>
                <a:cs typeface="Times New Roman"/>
                <a:sym typeface="Times New Roman"/>
              </a:rPr>
              <a:t>Labour</a:t>
            </a:r>
            <a:r>
              <a:rPr lang="en-US" sz="2200" dirty="0">
                <a:solidFill>
                  <a:schemeClr val="dk1"/>
                </a:solidFill>
                <a:latin typeface="Times New Roman"/>
                <a:ea typeface="Times New Roman"/>
                <a:cs typeface="Times New Roman"/>
                <a:sym typeface="Times New Roman"/>
              </a:rPr>
              <a:t> budget </a:t>
            </a: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Overhead budget</a:t>
            </a:r>
            <a:endParaRPr sz="2200">
              <a:solidFill>
                <a:schemeClr val="dk1"/>
              </a:solidFill>
              <a:latin typeface="Times New Roman"/>
              <a:ea typeface="Times New Roman"/>
              <a:cs typeface="Times New Roman"/>
              <a:sym typeface="Times New Roman"/>
            </a:endParaRPr>
          </a:p>
          <a:p>
            <a:pPr marL="457200" marR="0" lvl="0" indent="-368300" algn="l" rtl="0">
              <a:lnSpc>
                <a:spcPct val="100000"/>
              </a:lnSpc>
              <a:spcBef>
                <a:spcPts val="0"/>
              </a:spcBef>
              <a:spcAft>
                <a:spcPts val="0"/>
              </a:spcAft>
              <a:buClr>
                <a:schemeClr val="dk1"/>
              </a:buClr>
              <a:buSzPts val="2200"/>
              <a:buFont typeface="Times New Roman"/>
              <a:buChar char="❖"/>
            </a:pPr>
            <a:r>
              <a:rPr lang="en-US" sz="2200" dirty="0">
                <a:solidFill>
                  <a:schemeClr val="dk1"/>
                </a:solidFill>
                <a:latin typeface="Times New Roman"/>
                <a:ea typeface="Times New Roman"/>
                <a:cs typeface="Times New Roman"/>
                <a:sym typeface="Times New Roman"/>
              </a:rPr>
              <a:t>  Cash budget </a:t>
            </a: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chemeClr val="dk1"/>
              </a:buClr>
              <a:buSzPts val="1800"/>
              <a:buFont typeface="Calibri"/>
              <a:buNone/>
            </a:pPr>
            <a:endParaRPr sz="2200">
              <a:solidFill>
                <a:schemeClr val="dk1"/>
              </a:solidFill>
              <a:latin typeface="Times New Roman"/>
              <a:ea typeface="Times New Roman"/>
              <a:cs typeface="Times New Roman"/>
              <a:sym typeface="Times New Roman"/>
            </a:endParaRPr>
          </a:p>
        </p:txBody>
      </p:sp>
      <p:sp>
        <p:nvSpPr>
          <p:cNvPr id="493" name="Google Shape;493;p3"/>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4"/>
        <p:cNvGrpSpPr/>
        <p:nvPr/>
      </p:nvGrpSpPr>
      <p:grpSpPr>
        <a:xfrm>
          <a:off x="0" y="0"/>
          <a:ext cx="0" cy="0"/>
          <a:chOff x="0" y="0"/>
          <a:chExt cx="0" cy="0"/>
        </a:xfrm>
      </p:grpSpPr>
      <p:pic>
        <p:nvPicPr>
          <p:cNvPr id="495" name="Google Shape;495;p4"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496" name="Google Shape;496;p4"/>
          <p:cNvSpPr/>
          <p:nvPr/>
        </p:nvSpPr>
        <p:spPr>
          <a:xfrm>
            <a:off x="254000" y="670679"/>
            <a:ext cx="5181600" cy="646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chemeClr val="dk1"/>
              </a:buClr>
              <a:buSzPts val="900"/>
              <a:buFont typeface="Domine"/>
              <a:buNone/>
            </a:pPr>
            <a:r>
              <a:rPr lang="en-US" sz="3600">
                <a:solidFill>
                  <a:schemeClr val="dk1"/>
                </a:solidFill>
                <a:latin typeface="Domine"/>
                <a:ea typeface="Domine"/>
                <a:cs typeface="Domine"/>
                <a:sym typeface="Domine"/>
              </a:rPr>
              <a:t>    </a:t>
            </a:r>
            <a:endParaRPr sz="1800">
              <a:solidFill>
                <a:schemeClr val="dk1"/>
              </a:solidFill>
              <a:latin typeface="Calibri"/>
              <a:ea typeface="Calibri"/>
              <a:cs typeface="Calibri"/>
              <a:sym typeface="Calibri"/>
            </a:endParaRPr>
          </a:p>
        </p:txBody>
      </p:sp>
      <p:sp>
        <p:nvSpPr>
          <p:cNvPr id="497" name="Google Shape;497;p4"/>
          <p:cNvSpPr txBox="1"/>
          <p:nvPr/>
        </p:nvSpPr>
        <p:spPr>
          <a:xfrm>
            <a:off x="914400" y="670675"/>
            <a:ext cx="7315200" cy="5373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CC4125"/>
              </a:buClr>
              <a:buSzPts val="2200"/>
              <a:buFont typeface="Times New Roman"/>
              <a:buNone/>
            </a:pPr>
            <a:r>
              <a:rPr lang="en-US" sz="2600" b="1" i="0" u="none" strike="noStrike" cap="none" dirty="0">
                <a:solidFill>
                  <a:srgbClr val="CC4125"/>
                </a:solidFill>
                <a:latin typeface="Bookman Old Style" pitchFamily="18" charset="0"/>
                <a:ea typeface="Domine"/>
                <a:cs typeface="Domine"/>
                <a:sym typeface="Domine"/>
              </a:rPr>
              <a:t>Sales budget</a:t>
            </a:r>
            <a:r>
              <a:rPr lang="en-US" sz="2200" b="1" i="0" u="none" strike="noStrike" cap="none" dirty="0">
                <a:solidFill>
                  <a:srgbClr val="CC4125"/>
                </a:solidFill>
                <a:latin typeface="Bookman Old Style" pitchFamily="18" charset="0"/>
                <a:ea typeface="Times New Roman"/>
                <a:cs typeface="Times New Roman"/>
                <a:sym typeface="Times New Roman"/>
              </a:rPr>
              <a:t> </a:t>
            </a:r>
            <a:endParaRPr sz="2200">
              <a:solidFill>
                <a:schemeClr val="dk1"/>
              </a:solidFill>
              <a:latin typeface="Bookman Old Style" pitchFamily="18" charset="0"/>
              <a:ea typeface="Times New Roman"/>
              <a:cs typeface="Times New Roman"/>
              <a:sym typeface="Times New Roman"/>
            </a:endParaRPr>
          </a:p>
          <a:p>
            <a:pPr marL="0" marR="0" lvl="0" indent="0" algn="ctr" rtl="0">
              <a:lnSpc>
                <a:spcPct val="100000"/>
              </a:lnSpc>
              <a:spcBef>
                <a:spcPts val="0"/>
              </a:spcBef>
              <a:spcAft>
                <a:spcPts val="0"/>
              </a:spcAft>
              <a:buClr>
                <a:srgbClr val="000000"/>
              </a:buClr>
              <a:buSzPts val="2200"/>
              <a:buFont typeface="Arial"/>
              <a:buNone/>
            </a:pPr>
            <a:endParaRPr sz="2200" b="1" i="0" u="none" strike="noStrike" cap="none">
              <a:solidFill>
                <a:srgbClr val="CC4125"/>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Times New Roman"/>
              <a:buNone/>
            </a:pPr>
            <a:r>
              <a:rPr lang="en-US" sz="2200" i="0" u="none" strike="noStrike" cap="none" dirty="0">
                <a:solidFill>
                  <a:srgbClr val="000000"/>
                </a:solidFill>
                <a:latin typeface="Times New Roman"/>
                <a:ea typeface="Times New Roman"/>
                <a:cs typeface="Times New Roman"/>
                <a:sym typeface="Times New Roman"/>
              </a:rPr>
              <a:t>Sales budget is the first functional budget to be prepared. Other functional budgets are prepared on the basis of sales budget.</a:t>
            </a: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Times New Roman"/>
              <a:buNone/>
            </a:pPr>
            <a:endParaRPr sz="2200">
              <a:solidFill>
                <a:schemeClr val="dk1"/>
              </a:solidFill>
              <a:latin typeface="Times New Roman"/>
              <a:ea typeface="Times New Roman"/>
              <a:cs typeface="Times New Roman"/>
              <a:sym typeface="Times New Roman"/>
            </a:endParaRPr>
          </a:p>
          <a:p>
            <a:pPr marL="0" marR="0" lvl="0" indent="0" algn="just" rtl="0">
              <a:lnSpc>
                <a:spcPct val="100000"/>
              </a:lnSpc>
              <a:spcBef>
                <a:spcPts val="0"/>
              </a:spcBef>
              <a:spcAft>
                <a:spcPts val="0"/>
              </a:spcAft>
              <a:buClr>
                <a:srgbClr val="000000"/>
              </a:buClr>
              <a:buSzPts val="2000"/>
              <a:buFont typeface="Times New Roman"/>
              <a:buNone/>
            </a:pPr>
            <a:r>
              <a:rPr lang="en-US" sz="2200" i="0" u="none" strike="noStrike" cap="none" dirty="0">
                <a:solidFill>
                  <a:srgbClr val="000000"/>
                </a:solidFill>
                <a:latin typeface="Times New Roman"/>
                <a:ea typeface="Times New Roman"/>
                <a:cs typeface="Times New Roman"/>
                <a:sym typeface="Times New Roman"/>
              </a:rPr>
              <a:t>                Following factors are to be considered while preparing the sales budget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rgbClr val="000000"/>
              </a:buClr>
              <a:buSzPts val="2200"/>
              <a:buFont typeface="Times New Roman"/>
              <a:buChar char="❖"/>
            </a:pPr>
            <a:r>
              <a:rPr lang="en-US" sz="2200" i="0" u="none" strike="noStrike" cap="none" dirty="0">
                <a:solidFill>
                  <a:srgbClr val="000000"/>
                </a:solidFill>
                <a:latin typeface="Times New Roman"/>
                <a:ea typeface="Times New Roman"/>
                <a:cs typeface="Times New Roman"/>
                <a:sym typeface="Times New Roman"/>
              </a:rPr>
              <a:t>Past sales figures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rgbClr val="000000"/>
              </a:buClr>
              <a:buSzPts val="2200"/>
              <a:buFont typeface="Times New Roman"/>
              <a:buChar char="❖"/>
            </a:pPr>
            <a:r>
              <a:rPr lang="en-US" sz="2200" i="0" u="none" strike="noStrike" cap="none" dirty="0">
                <a:solidFill>
                  <a:srgbClr val="000000"/>
                </a:solidFill>
                <a:latin typeface="Times New Roman"/>
                <a:ea typeface="Times New Roman"/>
                <a:cs typeface="Times New Roman"/>
                <a:sym typeface="Times New Roman"/>
              </a:rPr>
              <a:t>Reports of salesman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rgbClr val="000000"/>
              </a:buClr>
              <a:buSzPts val="2200"/>
              <a:buFont typeface="Times New Roman"/>
              <a:buChar char="❖"/>
            </a:pPr>
            <a:r>
              <a:rPr lang="en-US" sz="2200" i="0" u="none" strike="noStrike" cap="none" dirty="0">
                <a:solidFill>
                  <a:srgbClr val="000000"/>
                </a:solidFill>
                <a:latin typeface="Times New Roman"/>
                <a:ea typeface="Times New Roman"/>
                <a:cs typeface="Times New Roman"/>
                <a:sym typeface="Times New Roman"/>
              </a:rPr>
              <a:t>Degree of competition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rgbClr val="000000"/>
              </a:buClr>
              <a:buSzPts val="2200"/>
              <a:buFont typeface="Times New Roman"/>
              <a:buChar char="❖"/>
            </a:pPr>
            <a:r>
              <a:rPr lang="en-US" sz="2200" i="0" u="none" strike="noStrike" cap="none" dirty="0">
                <a:solidFill>
                  <a:srgbClr val="000000"/>
                </a:solidFill>
                <a:latin typeface="Times New Roman"/>
                <a:ea typeface="Times New Roman"/>
                <a:cs typeface="Times New Roman"/>
                <a:sym typeface="Times New Roman"/>
              </a:rPr>
              <a:t>Change in fashion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rgbClr val="000000"/>
              </a:buClr>
              <a:buSzPts val="2200"/>
              <a:buFont typeface="Times New Roman"/>
              <a:buChar char="❖"/>
            </a:pPr>
            <a:r>
              <a:rPr lang="en-US" sz="2200" i="0" u="none" strike="noStrike" cap="none" dirty="0">
                <a:solidFill>
                  <a:srgbClr val="000000"/>
                </a:solidFill>
                <a:latin typeface="Times New Roman"/>
                <a:ea typeface="Times New Roman"/>
                <a:cs typeface="Times New Roman"/>
                <a:sym typeface="Times New Roman"/>
              </a:rPr>
              <a:t>General economic conditions </a:t>
            </a:r>
            <a:endParaRPr sz="2200">
              <a:solidFill>
                <a:schemeClr val="dk1"/>
              </a:solidFill>
              <a:latin typeface="Times New Roman"/>
              <a:ea typeface="Times New Roman"/>
              <a:cs typeface="Times New Roman"/>
              <a:sym typeface="Times New Roman"/>
            </a:endParaRPr>
          </a:p>
          <a:p>
            <a:pPr marL="457200" marR="0" lvl="0" indent="-368300" algn="just" rtl="0">
              <a:lnSpc>
                <a:spcPct val="100000"/>
              </a:lnSpc>
              <a:spcBef>
                <a:spcPts val="0"/>
              </a:spcBef>
              <a:spcAft>
                <a:spcPts val="0"/>
              </a:spcAft>
              <a:buClr>
                <a:srgbClr val="000000"/>
              </a:buClr>
              <a:buSzPts val="2200"/>
              <a:buFont typeface="Times New Roman"/>
              <a:buChar char="❖"/>
            </a:pPr>
            <a:r>
              <a:rPr lang="en-US" sz="2200" i="0" u="none" strike="noStrike" cap="none" dirty="0">
                <a:solidFill>
                  <a:srgbClr val="000000"/>
                </a:solidFill>
                <a:latin typeface="Times New Roman"/>
                <a:ea typeface="Times New Roman"/>
                <a:cs typeface="Times New Roman"/>
                <a:sym typeface="Times New Roman"/>
              </a:rPr>
              <a:t>Seasonal fluctuations </a:t>
            </a:r>
            <a:endParaRPr sz="2200">
              <a:solidFill>
                <a:schemeClr val="dk1"/>
              </a:solidFill>
              <a:latin typeface="Times New Roman"/>
              <a:ea typeface="Times New Roman"/>
              <a:cs typeface="Times New Roman"/>
              <a:sym typeface="Times New Roman"/>
            </a:endParaRPr>
          </a:p>
        </p:txBody>
      </p:sp>
      <p:sp>
        <p:nvSpPr>
          <p:cNvPr id="498" name="Google Shape;498;p4"/>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9"/>
        <p:cNvGrpSpPr/>
        <p:nvPr/>
      </p:nvGrpSpPr>
      <p:grpSpPr>
        <a:xfrm>
          <a:off x="0" y="0"/>
          <a:ext cx="0" cy="0"/>
          <a:chOff x="0" y="0"/>
          <a:chExt cx="0" cy="0"/>
        </a:xfrm>
      </p:grpSpPr>
      <p:pic>
        <p:nvPicPr>
          <p:cNvPr id="500" name="Google Shape;500;p5"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501" name="Google Shape;501;p5"/>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endParaRPr sz="2600" b="1">
              <a:solidFill>
                <a:srgbClr val="C00000"/>
              </a:solidFill>
              <a:latin typeface="Domine"/>
              <a:ea typeface="Domine"/>
              <a:cs typeface="Domine"/>
              <a:sym typeface="Domine"/>
            </a:endParaRPr>
          </a:p>
        </p:txBody>
      </p:sp>
      <p:sp>
        <p:nvSpPr>
          <p:cNvPr id="502" name="Google Shape;502;p5"/>
          <p:cNvSpPr/>
          <p:nvPr/>
        </p:nvSpPr>
        <p:spPr>
          <a:xfrm>
            <a:off x="457200" y="713400"/>
            <a:ext cx="7105200"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C00000"/>
              </a:buClr>
              <a:buSzPts val="650"/>
              <a:buFont typeface="Domine"/>
              <a:buNone/>
            </a:pPr>
            <a:r>
              <a:rPr lang="en-US" sz="2600" b="1" dirty="0">
                <a:solidFill>
                  <a:srgbClr val="C00000"/>
                </a:solidFill>
                <a:latin typeface="Bookman Old Style" pitchFamily="18" charset="0"/>
                <a:ea typeface="Domine"/>
                <a:cs typeface="Domine"/>
                <a:sym typeface="Domine"/>
              </a:rPr>
              <a:t>Production budget </a:t>
            </a:r>
            <a:endParaRPr sz="2600">
              <a:solidFill>
                <a:schemeClr val="dk1"/>
              </a:solidFill>
              <a:latin typeface="Bookman Old Style" pitchFamily="18" charset="0"/>
              <a:ea typeface="Domine"/>
              <a:cs typeface="Domine"/>
              <a:sym typeface="Domine"/>
            </a:endParaRPr>
          </a:p>
        </p:txBody>
      </p:sp>
      <p:sp>
        <p:nvSpPr>
          <p:cNvPr id="503" name="Google Shape;503;p5"/>
          <p:cNvSpPr txBox="1"/>
          <p:nvPr/>
        </p:nvSpPr>
        <p:spPr>
          <a:xfrm>
            <a:off x="457200" y="1364250"/>
            <a:ext cx="7695000" cy="4129500"/>
          </a:xfrm>
          <a:prstGeom prst="rect">
            <a:avLst/>
          </a:prstGeom>
          <a:noFill/>
          <a:ln>
            <a:noFill/>
          </a:ln>
        </p:spPr>
        <p:txBody>
          <a:bodyPr spcFirstLastPara="1" wrap="square" lIns="91425" tIns="91425" rIns="91425" bIns="91425" anchor="t" anchorCtr="0">
            <a:noAutofit/>
          </a:bodyPr>
          <a:lstStyle/>
          <a:p>
            <a:pPr marL="0" marR="0" lvl="0" indent="0" algn="just" rtl="0">
              <a:lnSpc>
                <a:spcPct val="150000"/>
              </a:lnSpc>
              <a:spcBef>
                <a:spcPts val="0"/>
              </a:spcBef>
              <a:spcAft>
                <a:spcPts val="0"/>
              </a:spcAft>
              <a:buClr>
                <a:srgbClr val="000000"/>
              </a:buClr>
              <a:buSzPts val="2000"/>
              <a:buFont typeface="Times New Roman"/>
              <a:buNone/>
            </a:pPr>
            <a:r>
              <a:rPr lang="en-US" sz="2200" b="0" i="0" u="none" strike="noStrike" cap="none" dirty="0">
                <a:solidFill>
                  <a:srgbClr val="000000"/>
                </a:solidFill>
                <a:latin typeface="Times New Roman"/>
                <a:ea typeface="Times New Roman"/>
                <a:cs typeface="Times New Roman"/>
                <a:sym typeface="Times New Roman"/>
              </a:rPr>
              <a:t>Production budget is prepared on the basis of sales budget. Production budget is an estimate of the quantity to be produced during the budget period.</a:t>
            </a:r>
            <a:endParaRPr sz="2200">
              <a:solidFill>
                <a:schemeClr val="dk1"/>
              </a:solidFill>
              <a:latin typeface="Calibri"/>
              <a:ea typeface="Calibri"/>
              <a:cs typeface="Calibri"/>
              <a:sym typeface="Calibri"/>
            </a:endParaRPr>
          </a:p>
          <a:p>
            <a:pPr marL="0" marR="0" lvl="0" indent="0" algn="just" rtl="0">
              <a:lnSpc>
                <a:spcPct val="150000"/>
              </a:lnSpc>
              <a:spcBef>
                <a:spcPts val="0"/>
              </a:spcBef>
              <a:spcAft>
                <a:spcPts val="0"/>
              </a:spcAft>
              <a:buClr>
                <a:srgbClr val="000000"/>
              </a:buClr>
              <a:buSzPts val="2000"/>
              <a:buFont typeface="Arial"/>
              <a:buNone/>
            </a:pPr>
            <a:endParaRPr sz="2200" b="0" i="0" u="none" strike="noStrike" cap="none">
              <a:solidFill>
                <a:srgbClr val="000000"/>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rgbClr val="000000"/>
              </a:buClr>
              <a:buSzPts val="2000"/>
              <a:buFont typeface="Times New Roman"/>
              <a:buNone/>
            </a:pPr>
            <a:r>
              <a:rPr lang="en-US" sz="2200" i="0" u="none" strike="noStrike" cap="none" dirty="0">
                <a:solidFill>
                  <a:srgbClr val="000000"/>
                </a:solidFill>
                <a:latin typeface="Times New Roman"/>
                <a:ea typeface="Times New Roman"/>
                <a:cs typeface="Times New Roman"/>
                <a:sym typeface="Times New Roman"/>
              </a:rPr>
              <a:t>Units to be produced =Budgeted sales +closing stock - opening stock </a:t>
            </a:r>
            <a:endParaRPr sz="2200">
              <a:solidFill>
                <a:schemeClr val="dk1"/>
              </a:solidFill>
              <a:latin typeface="Calibri"/>
              <a:ea typeface="Calibri"/>
              <a:cs typeface="Calibri"/>
              <a:sym typeface="Calibri"/>
            </a:endParaRPr>
          </a:p>
        </p:txBody>
      </p:sp>
      <p:sp>
        <p:nvSpPr>
          <p:cNvPr id="504" name="Google Shape;504;p5"/>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5"/>
        <p:cNvGrpSpPr/>
        <p:nvPr/>
      </p:nvGrpSpPr>
      <p:grpSpPr>
        <a:xfrm>
          <a:off x="0" y="0"/>
          <a:ext cx="0" cy="0"/>
          <a:chOff x="0" y="0"/>
          <a:chExt cx="0" cy="0"/>
        </a:xfrm>
      </p:grpSpPr>
      <p:pic>
        <p:nvPicPr>
          <p:cNvPr id="506" name="Google Shape;506;p6"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507" name="Google Shape;507;p6"/>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endParaRPr sz="2600" b="1">
              <a:solidFill>
                <a:srgbClr val="C00000"/>
              </a:solidFill>
              <a:latin typeface="Arial"/>
              <a:ea typeface="Arial"/>
              <a:cs typeface="Arial"/>
              <a:sym typeface="Arial"/>
            </a:endParaRPr>
          </a:p>
        </p:txBody>
      </p:sp>
      <p:sp>
        <p:nvSpPr>
          <p:cNvPr id="508" name="Google Shape;508;p6"/>
          <p:cNvSpPr/>
          <p:nvPr/>
        </p:nvSpPr>
        <p:spPr>
          <a:xfrm>
            <a:off x="532250" y="1954325"/>
            <a:ext cx="7800000" cy="3046948"/>
          </a:xfrm>
          <a:prstGeom prst="rect">
            <a:avLst/>
          </a:prstGeom>
          <a:noFill/>
          <a:ln>
            <a:noFill/>
          </a:ln>
        </p:spPr>
        <p:txBody>
          <a:bodyPr spcFirstLastPara="1" wrap="square" lIns="91425" tIns="45700" rIns="91425" bIns="45700" anchor="t" anchorCtr="0">
            <a:spAutoFit/>
          </a:bodyPr>
          <a:lstStyle/>
          <a:p>
            <a:pPr marL="0" marR="0" lvl="0" indent="0" algn="just" rtl="0">
              <a:lnSpc>
                <a:spcPct val="200000"/>
              </a:lnSpc>
              <a:spcBef>
                <a:spcPts val="0"/>
              </a:spcBef>
              <a:spcAft>
                <a:spcPts val="0"/>
              </a:spcAft>
              <a:buClr>
                <a:schemeClr val="dk1"/>
              </a:buClr>
              <a:buSzPts val="500"/>
              <a:buFont typeface="Times New Roman"/>
              <a:buNone/>
            </a:pPr>
            <a:r>
              <a:rPr lang="en-US" sz="2200" dirty="0">
                <a:solidFill>
                  <a:schemeClr val="dk1"/>
                </a:solidFill>
                <a:latin typeface="Times New Roman"/>
                <a:ea typeface="Times New Roman"/>
                <a:cs typeface="Times New Roman"/>
                <a:sym typeface="Times New Roman"/>
              </a:rPr>
              <a:t>It shows the cost to be incurred for producing the quantity as per the production </a:t>
            </a:r>
            <a:r>
              <a:rPr lang="en-US" sz="2200" dirty="0" err="1">
                <a:solidFill>
                  <a:schemeClr val="dk1"/>
                </a:solidFill>
                <a:latin typeface="Times New Roman"/>
                <a:ea typeface="Times New Roman"/>
                <a:cs typeface="Times New Roman"/>
                <a:sym typeface="Times New Roman"/>
              </a:rPr>
              <a:t>production</a:t>
            </a:r>
            <a:r>
              <a:rPr lang="en-US" sz="2200" dirty="0">
                <a:solidFill>
                  <a:schemeClr val="dk1"/>
                </a:solidFill>
                <a:latin typeface="Times New Roman"/>
                <a:ea typeface="Times New Roman"/>
                <a:cs typeface="Times New Roman"/>
                <a:sym typeface="Times New Roman"/>
              </a:rPr>
              <a:t> budget. Quantity of production is multiplied by the material cost, </a:t>
            </a:r>
            <a:r>
              <a:rPr lang="en-US" sz="2200" dirty="0" err="1">
                <a:solidFill>
                  <a:schemeClr val="dk1"/>
                </a:solidFill>
                <a:latin typeface="Times New Roman"/>
                <a:ea typeface="Times New Roman"/>
                <a:cs typeface="Times New Roman"/>
                <a:sym typeface="Times New Roman"/>
              </a:rPr>
              <a:t>labour</a:t>
            </a:r>
            <a:r>
              <a:rPr lang="en-US" sz="2200" dirty="0">
                <a:solidFill>
                  <a:schemeClr val="dk1"/>
                </a:solidFill>
                <a:latin typeface="Times New Roman"/>
                <a:ea typeface="Times New Roman"/>
                <a:cs typeface="Times New Roman"/>
                <a:sym typeface="Times New Roman"/>
              </a:rPr>
              <a:t> cost, and overhead cost</a:t>
            </a:r>
            <a:endParaRPr sz="2200">
              <a:solidFill>
                <a:schemeClr val="dk1"/>
              </a:solidFill>
              <a:latin typeface="Calibri"/>
              <a:ea typeface="Calibri"/>
              <a:cs typeface="Calibri"/>
              <a:sym typeface="Calibri"/>
            </a:endParaRPr>
          </a:p>
          <a:p>
            <a:pPr marL="0" marR="0" lvl="0" indent="0" algn="just" rtl="0">
              <a:lnSpc>
                <a:spcPct val="150000"/>
              </a:lnSpc>
              <a:spcBef>
                <a:spcPts val="0"/>
              </a:spcBef>
              <a:spcAft>
                <a:spcPts val="0"/>
              </a:spcAft>
              <a:buClr>
                <a:schemeClr val="dk1"/>
              </a:buClr>
              <a:buSzPts val="2000"/>
              <a:buFont typeface="Calibri"/>
              <a:buNone/>
            </a:pPr>
            <a:endParaRPr sz="20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2000"/>
              <a:buFont typeface="Calibri"/>
              <a:buNone/>
            </a:pPr>
            <a:endParaRPr sz="2000">
              <a:solidFill>
                <a:schemeClr val="dk1"/>
              </a:solidFill>
              <a:latin typeface="Times New Roman"/>
              <a:ea typeface="Times New Roman"/>
              <a:cs typeface="Times New Roman"/>
              <a:sym typeface="Times New Roman"/>
            </a:endParaRPr>
          </a:p>
        </p:txBody>
      </p:sp>
      <p:sp>
        <p:nvSpPr>
          <p:cNvPr id="509" name="Google Shape;509;p6"/>
          <p:cNvSpPr/>
          <p:nvPr/>
        </p:nvSpPr>
        <p:spPr>
          <a:xfrm flipH="1">
            <a:off x="811600" y="838925"/>
            <a:ext cx="6792000"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C00000"/>
              </a:buClr>
              <a:buSzPts val="650"/>
              <a:buFont typeface="Arial"/>
              <a:buNone/>
            </a:pPr>
            <a:r>
              <a:rPr lang="en-US" sz="2600" b="1" dirty="0">
                <a:solidFill>
                  <a:srgbClr val="C00000"/>
                </a:solidFill>
                <a:latin typeface="Bookman Old Style" pitchFamily="18" charset="0"/>
                <a:ea typeface="Domine"/>
                <a:cs typeface="Domine"/>
                <a:sym typeface="Domine"/>
              </a:rPr>
              <a:t>Production cost budget </a:t>
            </a:r>
            <a:endParaRPr sz="2600">
              <a:solidFill>
                <a:schemeClr val="dk1"/>
              </a:solidFill>
              <a:latin typeface="Bookman Old Style" pitchFamily="18" charset="0"/>
              <a:ea typeface="Domine"/>
              <a:cs typeface="Domine"/>
              <a:sym typeface="Domine"/>
            </a:endParaRPr>
          </a:p>
        </p:txBody>
      </p:sp>
      <p:sp>
        <p:nvSpPr>
          <p:cNvPr id="510" name="Google Shape;510;p6"/>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1"/>
        <p:cNvGrpSpPr/>
        <p:nvPr/>
      </p:nvGrpSpPr>
      <p:grpSpPr>
        <a:xfrm>
          <a:off x="0" y="0"/>
          <a:ext cx="0" cy="0"/>
          <a:chOff x="0" y="0"/>
          <a:chExt cx="0" cy="0"/>
        </a:xfrm>
      </p:grpSpPr>
      <p:pic>
        <p:nvPicPr>
          <p:cNvPr id="512" name="Google Shape;512;p7"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513" name="Google Shape;513;p7"/>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endParaRPr sz="2600" b="1">
              <a:solidFill>
                <a:srgbClr val="C00000"/>
              </a:solidFill>
              <a:latin typeface="Arial"/>
              <a:ea typeface="Arial"/>
              <a:cs typeface="Arial"/>
              <a:sym typeface="Arial"/>
            </a:endParaRPr>
          </a:p>
        </p:txBody>
      </p:sp>
      <p:sp>
        <p:nvSpPr>
          <p:cNvPr id="514" name="Google Shape;514;p7"/>
          <p:cNvSpPr/>
          <p:nvPr/>
        </p:nvSpPr>
        <p:spPr>
          <a:xfrm>
            <a:off x="655600" y="1520862"/>
            <a:ext cx="8296500" cy="3816300"/>
          </a:xfrm>
          <a:prstGeom prst="rect">
            <a:avLst/>
          </a:prstGeom>
          <a:noFill/>
          <a:ln>
            <a:noFill/>
          </a:ln>
        </p:spPr>
        <p:txBody>
          <a:bodyPr spcFirstLastPara="1" wrap="square" lIns="91425" tIns="45700" rIns="91425" bIns="45700" anchor="t" anchorCtr="0">
            <a:spAutoFit/>
          </a:bodyPr>
          <a:lstStyle/>
          <a:p>
            <a:pPr marL="0" marR="0" lvl="0" indent="0" algn="just" rtl="0">
              <a:lnSpc>
                <a:spcPct val="150000"/>
              </a:lnSpc>
              <a:spcBef>
                <a:spcPts val="0"/>
              </a:spcBef>
              <a:spcAft>
                <a:spcPts val="0"/>
              </a:spcAft>
              <a:buClr>
                <a:schemeClr val="dk1"/>
              </a:buClr>
              <a:buSzPts val="550"/>
              <a:buFont typeface="Times New Roman"/>
              <a:buNone/>
            </a:pPr>
            <a:r>
              <a:rPr lang="en-US" sz="2200">
                <a:solidFill>
                  <a:schemeClr val="dk1"/>
                </a:solidFill>
                <a:latin typeface="Times New Roman"/>
                <a:ea typeface="Times New Roman"/>
                <a:cs typeface="Times New Roman"/>
                <a:sym typeface="Times New Roman"/>
              </a:rPr>
              <a:t>Material budget shows the quantity and value of raw materials required to produce the budgeted output. It is prepared for each item of material needed for production. Quantity of material required is ascertained first and then it is multiplied by the unit price. </a:t>
            </a:r>
            <a:endParaRPr sz="1800">
              <a:solidFill>
                <a:schemeClr val="dk1"/>
              </a:solidFill>
              <a:latin typeface="Calibri"/>
              <a:ea typeface="Calibri"/>
              <a:cs typeface="Calibri"/>
              <a:sym typeface="Calibri"/>
            </a:endParaRPr>
          </a:p>
          <a:p>
            <a:pPr marL="0" marR="0" lvl="0" indent="0" algn="just" rtl="0">
              <a:lnSpc>
                <a:spcPct val="150000"/>
              </a:lnSpc>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p:txBody>
      </p:sp>
      <p:sp>
        <p:nvSpPr>
          <p:cNvPr id="515" name="Google Shape;515;p7"/>
          <p:cNvSpPr/>
          <p:nvPr/>
        </p:nvSpPr>
        <p:spPr>
          <a:xfrm>
            <a:off x="655598" y="755074"/>
            <a:ext cx="6633900"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Clr>
                <a:srgbClr val="C00000"/>
              </a:buClr>
              <a:buSzPts val="650"/>
              <a:buFont typeface="Arial"/>
              <a:buNone/>
            </a:pPr>
            <a:r>
              <a:rPr lang="en-US" sz="2600" b="1" dirty="0">
                <a:solidFill>
                  <a:srgbClr val="C00000"/>
                </a:solidFill>
                <a:latin typeface="Bookman Old Style" pitchFamily="18" charset="0"/>
                <a:ea typeface="Domine"/>
                <a:cs typeface="Domine"/>
                <a:sym typeface="Domine"/>
              </a:rPr>
              <a:t>Material budget </a:t>
            </a:r>
            <a:endParaRPr sz="2600">
              <a:solidFill>
                <a:schemeClr val="dk1"/>
              </a:solidFill>
              <a:latin typeface="Bookman Old Style" pitchFamily="18" charset="0"/>
              <a:ea typeface="Domine"/>
              <a:cs typeface="Domine"/>
              <a:sym typeface="Domine"/>
            </a:endParaRPr>
          </a:p>
        </p:txBody>
      </p:sp>
      <p:sp>
        <p:nvSpPr>
          <p:cNvPr id="516" name="Google Shape;516;p7"/>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17"/>
        <p:cNvGrpSpPr/>
        <p:nvPr/>
      </p:nvGrpSpPr>
      <p:grpSpPr>
        <a:xfrm>
          <a:off x="0" y="0"/>
          <a:ext cx="0" cy="0"/>
          <a:chOff x="0" y="0"/>
          <a:chExt cx="0" cy="0"/>
        </a:xfrm>
      </p:grpSpPr>
      <p:pic>
        <p:nvPicPr>
          <p:cNvPr id="518" name="Google Shape;518;p8" descr="College logo_Updated.png"/>
          <p:cNvPicPr preferRelativeResize="0"/>
          <p:nvPr/>
        </p:nvPicPr>
        <p:blipFill rotWithShape="1">
          <a:blip r:embed="rId2">
            <a:alphaModFix/>
          </a:blip>
          <a:srcRect/>
          <a:stretch/>
        </p:blipFill>
        <p:spPr>
          <a:xfrm>
            <a:off x="8184594" y="0"/>
            <a:ext cx="991200" cy="1115400"/>
          </a:xfrm>
          <a:prstGeom prst="rect">
            <a:avLst/>
          </a:prstGeom>
          <a:noFill/>
          <a:ln>
            <a:noFill/>
          </a:ln>
        </p:spPr>
      </p:pic>
      <p:sp>
        <p:nvSpPr>
          <p:cNvPr id="519" name="Google Shape;519;p8"/>
          <p:cNvSpPr txBox="1"/>
          <p:nvPr/>
        </p:nvSpPr>
        <p:spPr>
          <a:xfrm>
            <a:off x="-237815" y="583825"/>
            <a:ext cx="7800000" cy="910200"/>
          </a:xfrm>
          <a:prstGeom prst="rect">
            <a:avLst/>
          </a:prstGeom>
          <a:no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dk1"/>
              </a:buClr>
              <a:buSzPts val="2600"/>
              <a:buFont typeface="Calibri"/>
              <a:buNone/>
            </a:pPr>
            <a:endParaRPr sz="2600" b="1">
              <a:solidFill>
                <a:srgbClr val="C00000"/>
              </a:solidFill>
              <a:latin typeface="Domine"/>
              <a:ea typeface="Domine"/>
              <a:cs typeface="Domine"/>
              <a:sym typeface="Domine"/>
            </a:endParaRPr>
          </a:p>
        </p:txBody>
      </p:sp>
      <p:sp>
        <p:nvSpPr>
          <p:cNvPr id="520" name="Google Shape;520;p8"/>
          <p:cNvSpPr/>
          <p:nvPr/>
        </p:nvSpPr>
        <p:spPr>
          <a:xfrm>
            <a:off x="649200" y="1723350"/>
            <a:ext cx="7800000" cy="4939773"/>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Clr>
                <a:schemeClr val="dk1"/>
              </a:buClr>
              <a:buSzPts val="1800"/>
              <a:buFont typeface="Times New Roman"/>
              <a:buNone/>
            </a:pPr>
            <a:endParaRPr sz="1800">
              <a:solidFill>
                <a:schemeClr val="dk1"/>
              </a:solidFill>
              <a:latin typeface="Times New Roman"/>
              <a:ea typeface="Times New Roman"/>
              <a:cs typeface="Times New Roman"/>
              <a:sym typeface="Times New Roman"/>
            </a:endParaRPr>
          </a:p>
          <a:p>
            <a:pPr marL="0" marR="0" lvl="0" indent="0" algn="just" rtl="0">
              <a:lnSpc>
                <a:spcPct val="150000"/>
              </a:lnSpc>
              <a:spcBef>
                <a:spcPts val="0"/>
              </a:spcBef>
              <a:spcAft>
                <a:spcPts val="0"/>
              </a:spcAft>
              <a:buClr>
                <a:schemeClr val="dk1"/>
              </a:buClr>
              <a:buSzPts val="2200"/>
              <a:buFont typeface="Times New Roman"/>
              <a:buNone/>
            </a:pPr>
            <a:r>
              <a:rPr lang="en-US" sz="2200" dirty="0">
                <a:solidFill>
                  <a:schemeClr val="dk1"/>
                </a:solidFill>
                <a:latin typeface="Times New Roman"/>
                <a:ea typeface="Times New Roman"/>
                <a:cs typeface="Times New Roman"/>
                <a:sym typeface="Times New Roman"/>
              </a:rPr>
              <a:t>Purchase budget shows the quantity and cost of material to purchased during the budget period. It is prepared on the basis of production budget and material budget. </a:t>
            </a:r>
            <a:endParaRPr sz="2200">
              <a:solidFill>
                <a:schemeClr val="dk1"/>
              </a:solidFill>
              <a:latin typeface="Calibri"/>
              <a:ea typeface="Calibri"/>
              <a:cs typeface="Calibri"/>
              <a:sym typeface="Calibri"/>
            </a:endParaRPr>
          </a:p>
          <a:p>
            <a:pPr marL="0" marR="0" lvl="0" indent="0" algn="l" rtl="0">
              <a:lnSpc>
                <a:spcPct val="150000"/>
              </a:lnSpc>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a:p>
            <a:pPr marL="0" marR="0" lvl="0" indent="0" algn="l" rtl="0">
              <a:lnSpc>
                <a:spcPct val="150000"/>
              </a:lnSpc>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a:p>
            <a:pPr marL="0" marR="0" lvl="0" indent="0" algn="ctr" rtl="0">
              <a:lnSpc>
                <a:spcPct val="150000"/>
              </a:lnSpc>
              <a:spcBef>
                <a:spcPts val="0"/>
              </a:spcBef>
              <a:spcAft>
                <a:spcPts val="0"/>
              </a:spcAft>
              <a:buClr>
                <a:schemeClr val="dk1"/>
              </a:buClr>
              <a:buSzPts val="2200"/>
              <a:buFont typeface="Times New Roman"/>
              <a:buNone/>
            </a:pPr>
            <a:r>
              <a:rPr lang="en-US" sz="2200" dirty="0">
                <a:solidFill>
                  <a:schemeClr val="dk1"/>
                </a:solidFill>
                <a:latin typeface="Times New Roman"/>
                <a:ea typeface="Times New Roman"/>
                <a:cs typeface="Times New Roman"/>
                <a:sym typeface="Times New Roman"/>
              </a:rPr>
              <a:t>  Quantity to be purchased =Quantity required for consumption +closing stock - opening stock </a:t>
            </a:r>
            <a:endParaRPr sz="2200">
              <a:solidFill>
                <a:schemeClr val="dk1"/>
              </a:solidFill>
              <a:latin typeface="Calibri"/>
              <a:ea typeface="Calibri"/>
              <a:cs typeface="Calibri"/>
              <a:sym typeface="Calibri"/>
            </a:endParaRPr>
          </a:p>
          <a:p>
            <a:pPr marL="0" marR="0" lvl="0" indent="0" algn="l" rtl="0">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SzPts val="2200"/>
              <a:buFont typeface="Calibri"/>
              <a:buNone/>
            </a:pPr>
            <a:endParaRPr sz="2200">
              <a:solidFill>
                <a:schemeClr val="dk1"/>
              </a:solidFill>
              <a:latin typeface="Times New Roman"/>
              <a:ea typeface="Times New Roman"/>
              <a:cs typeface="Times New Roman"/>
              <a:sym typeface="Times New Roman"/>
            </a:endParaRPr>
          </a:p>
        </p:txBody>
      </p:sp>
      <p:sp>
        <p:nvSpPr>
          <p:cNvPr id="521" name="Google Shape;521;p8"/>
          <p:cNvSpPr/>
          <p:nvPr/>
        </p:nvSpPr>
        <p:spPr>
          <a:xfrm rot="-872">
            <a:off x="1268659" y="625300"/>
            <a:ext cx="5914200" cy="49240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C00000"/>
              </a:buClr>
              <a:buSzPts val="650"/>
              <a:buFont typeface="Domine"/>
              <a:buNone/>
            </a:pPr>
            <a:r>
              <a:rPr lang="en-US" sz="2600" b="1" dirty="0">
                <a:solidFill>
                  <a:srgbClr val="C00000"/>
                </a:solidFill>
                <a:latin typeface="Bookman Old Style" pitchFamily="18" charset="0"/>
                <a:ea typeface="Domine"/>
                <a:cs typeface="Domine"/>
                <a:sym typeface="Domine"/>
              </a:rPr>
              <a:t>Purchase budget </a:t>
            </a:r>
            <a:endParaRPr sz="2600">
              <a:solidFill>
                <a:schemeClr val="dk1"/>
              </a:solidFill>
              <a:latin typeface="Bookman Old Style" pitchFamily="18" charset="0"/>
              <a:ea typeface="Domine"/>
              <a:cs typeface="Domine"/>
              <a:sym typeface="Domine"/>
            </a:endParaRPr>
          </a:p>
        </p:txBody>
      </p:sp>
      <p:sp>
        <p:nvSpPr>
          <p:cNvPr id="522" name="Google Shape;522;p8"/>
          <p:cNvSpPr txBox="1"/>
          <p:nvPr/>
        </p:nvSpPr>
        <p:spPr>
          <a:xfrm>
            <a:off x="151074" y="6380543"/>
            <a:ext cx="5273100" cy="33870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Clr>
                <a:srgbClr val="000000"/>
              </a:buClr>
              <a:buSzPts val="1600"/>
              <a:buFont typeface="Constantia"/>
              <a:buNone/>
            </a:pPr>
            <a:r>
              <a:rPr lang="en-US" sz="1600" b="1" i="1">
                <a:latin typeface="Constantia"/>
                <a:ea typeface="Constantia"/>
                <a:cs typeface="Constantia"/>
                <a:sym typeface="Constantia"/>
              </a:rPr>
              <a:t>Types of budget, Liji gboy </a:t>
            </a:r>
            <a:r>
              <a:rPr lang="en-US" sz="1600" b="1" i="1">
                <a:solidFill>
                  <a:srgbClr val="000000"/>
                </a:solidFill>
                <a:latin typeface="Constantia"/>
                <a:ea typeface="Constantia"/>
                <a:cs typeface="Constantia"/>
                <a:sym typeface="Constantia"/>
              </a:rPr>
              <a:t>,St.Mary’s College</a:t>
            </a:r>
            <a:endParaRPr sz="1600" b="1" i="1">
              <a:solidFill>
                <a:srgbClr val="000000"/>
              </a:solidFill>
              <a:latin typeface="Constantia"/>
              <a:ea typeface="Constantia"/>
              <a:cs typeface="Constantia"/>
              <a:sym typeface="Constantia"/>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800</Words>
  <PresentationFormat>On-screen Show (4:3)</PresentationFormat>
  <Paragraphs>89</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C. Budgets according to time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admission</cp:lastModifiedBy>
  <cp:revision>1</cp:revision>
  <dcterms:modified xsi:type="dcterms:W3CDTF">2019-06-25T01:07:06Z</dcterms:modified>
</cp:coreProperties>
</file>