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3" r:id="rId4"/>
    <p:sldId id="266" r:id="rId5"/>
    <p:sldId id="265" r:id="rId6"/>
    <p:sldId id="269" r:id="rId7"/>
    <p:sldId id="270" r:id="rId8"/>
    <p:sldId id="271" r:id="rId9"/>
    <p:sldId id="272" r:id="rId10"/>
    <p:sldId id="27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130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93A24-685C-47EF-A629-502D73F5DEA8}" type="datetimeFigureOut">
              <a:rPr lang="en-US" smtClean="0"/>
              <a:pPr/>
              <a:t>1/14/2019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78182-CCB6-4453-B1D7-DD1C1BADD3AC}" type="slidenum">
              <a:rPr lang="en-US" smtClean="0"/>
              <a:pPr/>
              <a:t>‹#›</a:t>
            </a:fld>
            <a:endParaRPr lang="en-US"/>
          </a:p>
        </p:txBody>
      </p:sp>
    </p:spTree>
    <p:extLst>
      <p:ext uri="{BB962C8B-B14F-4D97-AF65-F5344CB8AC3E}">
        <p14:creationId xmlns:p14="http://schemas.microsoft.com/office/powerpoint/2010/main" xmlns="" val="19275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DAA5872A-EBA1-4765-860B-C6F753BE861D}"/>
              </a:ext>
            </a:extLst>
          </p:cNvPr>
          <p:cNvSpPr txBox="1"/>
          <p:nvPr/>
        </p:nvSpPr>
        <p:spPr>
          <a:xfrm>
            <a:off x="484979" y="579378"/>
            <a:ext cx="7744621" cy="1754326"/>
          </a:xfrm>
          <a:prstGeom prst="rect">
            <a:avLst/>
          </a:prstGeom>
          <a:noFill/>
        </p:spPr>
        <p:txBody>
          <a:bodyPr wrap="square" rtlCol="0">
            <a:spAutoFit/>
          </a:bodyPr>
          <a:lstStyle/>
          <a:p>
            <a:pPr algn="ctr"/>
            <a:r>
              <a:rPr lang="en-US" altLang="zh-CN" sz="3600" b="1" dirty="0">
                <a:solidFill>
                  <a:srgbClr val="C00000"/>
                </a:solidFill>
                <a:latin typeface="Bookman Old Style" panose="02050604050505020204" pitchFamily="18" charset="0"/>
              </a:rPr>
              <a:t>Strategic Management And Corporate Governance  </a:t>
            </a:r>
            <a:r>
              <a:rPr lang="en-US" altLang="zh-CN" sz="3600" dirty="0">
                <a:solidFill>
                  <a:srgbClr val="C00000"/>
                </a:solidFill>
                <a:latin typeface="Bookman Old Style" panose="02050604050505020204" pitchFamily="18" charset="0"/>
              </a:rPr>
              <a:t/>
            </a:r>
            <a:br>
              <a:rPr lang="en-US" altLang="zh-CN" sz="3600" dirty="0">
                <a:solidFill>
                  <a:srgbClr val="C00000"/>
                </a:solidFill>
                <a:latin typeface="Bookman Old Style" panose="02050604050505020204" pitchFamily="18" charset="0"/>
              </a:rPr>
            </a:br>
            <a:endParaRPr lang="en-IN" sz="3600" b="1" dirty="0">
              <a:solidFill>
                <a:srgbClr val="C00000"/>
              </a:solidFill>
              <a:latin typeface="Bookman Old Style" panose="020506040505050202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2B94F812-2F22-48FB-8E4A-2929987BAACA}"/>
              </a:ext>
            </a:extLst>
          </p:cNvPr>
          <p:cNvSpPr txBox="1"/>
          <p:nvPr/>
        </p:nvSpPr>
        <p:spPr>
          <a:xfrm>
            <a:off x="4145475" y="3314700"/>
            <a:ext cx="4575444" cy="2123658"/>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Delma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Pulikkotil.D</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Assistant Professor  </a:t>
            </a:r>
          </a:p>
          <a:p>
            <a:r>
              <a:rPr lang="en-US" sz="2200" dirty="0">
                <a:latin typeface="Times New Roman" panose="02020603050405020304" pitchFamily="18" charset="0"/>
                <a:cs typeface="Times New Roman" panose="02020603050405020304" pitchFamily="18" charset="0"/>
              </a:rPr>
              <a:t>Department of </a:t>
            </a:r>
            <a:r>
              <a:rPr lang="en-US" sz="2200" dirty="0" smtClean="0">
                <a:latin typeface="Times New Roman" panose="02020603050405020304" pitchFamily="18" charset="0"/>
                <a:cs typeface="Times New Roman" panose="02020603050405020304" pitchFamily="18" charset="0"/>
              </a:rPr>
              <a:t>Commerce</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St. Mary’s College</a:t>
            </a:r>
          </a:p>
          <a:p>
            <a:r>
              <a:rPr lang="en-US" sz="2200" dirty="0" smtClean="0">
                <a:latin typeface="Times New Roman" panose="02020603050405020304" pitchFamily="18" charset="0"/>
                <a:cs typeface="Times New Roman" panose="02020603050405020304" pitchFamily="18" charset="0"/>
              </a:rPr>
              <a:t>Thrissur-680020</a:t>
            </a:r>
          </a:p>
          <a:p>
            <a:r>
              <a:rPr lang="en-US" sz="2200" dirty="0" smtClean="0">
                <a:latin typeface="Times New Roman" panose="02020603050405020304" pitchFamily="18" charset="0"/>
                <a:cs typeface="Times New Roman" panose="02020603050405020304" pitchFamily="18" charset="0"/>
              </a:rPr>
              <a:t>Kerala </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458" y="626301"/>
            <a:ext cx="7753610" cy="5912285"/>
          </a:xfrm>
        </p:spPr>
        <p:txBody>
          <a:bodyPr/>
          <a:lstStyle/>
          <a:p>
            <a:pPr marL="342900" indent="-342900" algn="l">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Gap analysis</a:t>
            </a:r>
          </a:p>
          <a:p>
            <a:pPr algn="l">
              <a:lnSpc>
                <a:spcPct val="150000"/>
              </a:lnSpc>
            </a:pPr>
            <a:r>
              <a:rPr lang="en-US" sz="2200" dirty="0" smtClean="0">
                <a:latin typeface="Times New Roman" panose="02020603050405020304" pitchFamily="18" charset="0"/>
                <a:cs typeface="Times New Roman" panose="02020603050405020304" pitchFamily="18" charset="0"/>
              </a:rPr>
              <a:t>It is do with the gap between the target and actual performance by following a particular strategy. If gap exists what alternatives strategy helps to wipe of the gap. </a:t>
            </a:r>
          </a:p>
          <a:p>
            <a:pPr marL="342900" indent="-342900" algn="l">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Portfolio Approach </a:t>
            </a:r>
          </a:p>
          <a:p>
            <a:pPr algn="l">
              <a:lnSpc>
                <a:spcPct val="150000"/>
              </a:lnSpc>
            </a:pPr>
            <a:r>
              <a:rPr lang="en-US" sz="2200" dirty="0" smtClean="0">
                <a:latin typeface="Times New Roman" panose="02020603050405020304" pitchFamily="18" charset="0"/>
                <a:cs typeface="Times New Roman" panose="02020603050405020304" pitchFamily="18" charset="0"/>
              </a:rPr>
              <a:t>An attempt to determine the long term growth.</a:t>
            </a:r>
          </a:p>
          <a:p>
            <a:pPr algn="l">
              <a:lnSpc>
                <a:spcPct val="150000"/>
              </a:lnSpc>
            </a:pPr>
            <a:r>
              <a:rPr lang="en-US" sz="2200" dirty="0" smtClean="0">
                <a:latin typeface="Times New Roman" panose="02020603050405020304" pitchFamily="18" charset="0"/>
                <a:cs typeface="Times New Roman" panose="02020603050405020304" pitchFamily="18" charset="0"/>
              </a:rPr>
              <a:t>Fundamental objective is to design a strategy which helps the Organisation to have the most appropriate allocation of resources so as to gain most. </a:t>
            </a:r>
            <a:endParaRPr lang="en-US" sz="2200" dirty="0">
              <a:latin typeface="Times New Roman" panose="02020603050405020304"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1211216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752716" y="660149"/>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a:solidFill>
                  <a:srgbClr val="C00000"/>
                </a:solidFill>
                <a:latin typeface="Bookman Old Style" panose="02050604050505020204" pitchFamily="18" charset="0"/>
              </a:rPr>
              <a:t>Strategic Choice </a:t>
            </a:r>
            <a:br>
              <a:rPr lang="en-US" sz="2600" b="1" dirty="0">
                <a:solidFill>
                  <a:srgbClr val="C00000"/>
                </a:solidFill>
                <a:latin typeface="Bookman Old Style" panose="02050604050505020204" pitchFamily="18" charset="0"/>
              </a:rPr>
            </a:br>
            <a:r>
              <a:rPr lang="en-US" sz="2600" b="1" dirty="0">
                <a:solidFill>
                  <a:srgbClr val="C00000"/>
                </a:solidFill>
                <a:latin typeface="Bookman Old Style" panose="02050604050505020204" pitchFamily="18" charset="0"/>
              </a:rPr>
              <a:t> </a:t>
            </a:r>
            <a:endParaRPr lang="en-US" altLang="en-US" sz="2600" b="1" dirty="0">
              <a:solidFill>
                <a:srgbClr val="C00000"/>
              </a:solidFill>
              <a:latin typeface="Bookman Old Style" panose="02050604050505020204" pitchFamily="18" charset="0"/>
            </a:endParaRPr>
          </a:p>
        </p:txBody>
      </p:sp>
      <p:sp>
        <p:nvSpPr>
          <p:cNvPr id="2" name="Rectangle 1"/>
          <p:cNvSpPr/>
          <p:nvPr/>
        </p:nvSpPr>
        <p:spPr>
          <a:xfrm>
            <a:off x="402609" y="1504003"/>
            <a:ext cx="7781985" cy="1815882"/>
          </a:xfrm>
          <a:prstGeom prst="rect">
            <a:avLst/>
          </a:prstGeom>
        </p:spPr>
        <p:txBody>
          <a:bodyPr wrap="square">
            <a:spAutoFit/>
          </a:bodyPr>
          <a:lstStyle/>
          <a:p>
            <a:pPr marL="342900" indent="-342900" algn="just">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Meaning: </a:t>
            </a:r>
            <a:r>
              <a:rPr lang="en-US" sz="2200" dirty="0" smtClean="0">
                <a:latin typeface="Times New Roman" panose="02020603050405020304" pitchFamily="18" charset="0"/>
                <a:cs typeface="Times New Roman" panose="02020603050405020304" pitchFamily="18" charset="0"/>
              </a:rPr>
              <a:t>This </a:t>
            </a:r>
            <a:r>
              <a:rPr lang="en-US" sz="2200" dirty="0">
                <a:latin typeface="Times New Roman" panose="02020603050405020304" pitchFamily="18" charset="0"/>
                <a:cs typeface="Times New Roman" panose="02020603050405020304" pitchFamily="18" charset="0"/>
              </a:rPr>
              <a:t>theory is built on a notion of interaction in which organizations adapt to their environment in a self regulating manner so as to achieve their  goals.</a:t>
            </a:r>
          </a:p>
          <a:p>
            <a:pPr algn="just"/>
            <a:endParaRPr lang="en-IN" sz="22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402609" y="3426526"/>
            <a:ext cx="7781986" cy="2292935"/>
          </a:xfrm>
          <a:prstGeom prst="rect">
            <a:avLst/>
          </a:prstGeom>
        </p:spPr>
        <p:txBody>
          <a:bodyPr wrap="square">
            <a:spAutoFit/>
          </a:bodyPr>
          <a:lstStyle/>
          <a:p>
            <a:pPr marL="342900" indent="-342900" algn="just">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Definition:</a:t>
            </a:r>
            <a:r>
              <a:rPr lang="en-US" sz="2200" dirty="0" smtClean="0">
                <a:latin typeface="Times New Roman" panose="02020603050405020304" pitchFamily="18" charset="0"/>
                <a:cs typeface="Times New Roman" panose="02020603050405020304" pitchFamily="18" charset="0"/>
              </a:rPr>
              <a:t> W </a:t>
            </a:r>
            <a:r>
              <a:rPr lang="en-US" sz="2200" dirty="0" err="1">
                <a:latin typeface="Times New Roman" panose="02020603050405020304" pitchFamily="18" charset="0"/>
                <a:cs typeface="Times New Roman" panose="02020603050405020304" pitchFamily="18" charset="0"/>
              </a:rPr>
              <a:t>FGlueck</a:t>
            </a:r>
            <a:r>
              <a:rPr lang="en-US" sz="2200" dirty="0">
                <a:latin typeface="Times New Roman" panose="02020603050405020304" pitchFamily="18" charset="0"/>
                <a:cs typeface="Times New Roman" panose="02020603050405020304" pitchFamily="18" charset="0"/>
              </a:rPr>
              <a:t> and Lawrence R </a:t>
            </a:r>
            <a:r>
              <a:rPr lang="en-US" sz="2200" dirty="0" err="1">
                <a:latin typeface="Times New Roman" panose="02020603050405020304" pitchFamily="18" charset="0"/>
                <a:cs typeface="Times New Roman" panose="02020603050405020304" pitchFamily="18" charset="0"/>
              </a:rPr>
              <a:t>Jauch</a:t>
            </a:r>
            <a:r>
              <a:rPr lang="en-US" sz="2200" dirty="0">
                <a:latin typeface="Times New Roman" panose="02020603050405020304" pitchFamily="18" charset="0"/>
                <a:cs typeface="Times New Roman" panose="02020603050405020304" pitchFamily="18" charset="0"/>
              </a:rPr>
              <a:t> "Strategic choice is the decision which selects from among the alternative, grand strategies which will best meet the enterprise objectives. The choice involves consideration of selection factors, and the actual choice".</a:t>
            </a:r>
          </a:p>
          <a:p>
            <a:pPr marL="342900" indent="-342900">
              <a:lnSpc>
                <a:spcPct val="150000"/>
              </a:lnSpc>
              <a:buFont typeface="Wingdings" panose="05000000000000000000" pitchFamily="2" charset="2"/>
              <a:buChar char="v"/>
            </a:pP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1638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564250" y="1225823"/>
            <a:ext cx="7988300" cy="2432204"/>
          </a:xfrm>
          <a:prstGeom prst="rect">
            <a:avLst/>
          </a:prstGeom>
        </p:spPr>
        <p:txBody>
          <a:bodyPr wrap="square">
            <a:spAutoFit/>
          </a:bodyPr>
          <a:lstStyle/>
          <a:p>
            <a:endParaRPr lang="en-US" sz="2400" dirty="0"/>
          </a:p>
          <a:p>
            <a:pPr marL="342900" indent="-342900">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Provides direction and action plans</a:t>
            </a:r>
          </a:p>
          <a:p>
            <a:pPr marL="342900" indent="-342900">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Provides a framework for ongoing decision making.</a:t>
            </a:r>
          </a:p>
          <a:p>
            <a:pPr marL="342900" indent="-342900">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Enhance communication and commitment.</a:t>
            </a:r>
          </a:p>
          <a:p>
            <a:pPr marL="342900" indent="-342900">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Priorities and aligns activities.</a:t>
            </a:r>
          </a:p>
        </p:txBody>
      </p:sp>
      <p:sp>
        <p:nvSpPr>
          <p:cNvPr id="7" name="Rectangle 3"/>
          <p:cNvSpPr>
            <a:spLocks noChangeArrowheads="1"/>
          </p:cNvSpPr>
          <p:nvPr/>
        </p:nvSpPr>
        <p:spPr bwMode="auto">
          <a:xfrm>
            <a:off x="564250" y="979602"/>
            <a:ext cx="7988300"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2600" b="1" dirty="0">
                <a:solidFill>
                  <a:srgbClr val="C00000"/>
                </a:solidFill>
                <a:latin typeface="Bookman Old Style" panose="02050604050505020204" pitchFamily="18" charset="0"/>
              </a:rPr>
              <a:t>Strategic Choice :</a:t>
            </a:r>
            <a:r>
              <a:rPr lang="en-IN" sz="2600" b="1" dirty="0" smtClean="0">
                <a:solidFill>
                  <a:srgbClr val="C00000"/>
                </a:solidFill>
                <a:latin typeface="Bookman Old Style" panose="02050604050505020204" pitchFamily="18" charset="0"/>
                <a:cs typeface="Times New Roman" panose="02020603050405020304" pitchFamily="18" charset="0"/>
              </a:rPr>
              <a:t>Importance</a:t>
            </a:r>
            <a:endParaRPr lang="en-US" altLang="en-US" sz="2600" b="1" dirty="0">
              <a:solidFill>
                <a:srgbClr val="CC0000"/>
              </a:solidFill>
              <a:latin typeface="Bookman Old Style" panose="02050604050505020204" pitchFamily="18" charset="0"/>
            </a:endParaRPr>
          </a:p>
        </p:txBody>
      </p:sp>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2575031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457200" y="1828800"/>
            <a:ext cx="7988300" cy="3078535"/>
          </a:xfrm>
          <a:prstGeom prst="rect">
            <a:avLst/>
          </a:prstGeom>
        </p:spPr>
        <p:txBody>
          <a:bodyPr wrap="square">
            <a:spAutoFit/>
          </a:bodyPr>
          <a:lstStyle/>
          <a:p>
            <a:pPr>
              <a:lnSpc>
                <a:spcPct val="150000"/>
              </a:lnSpc>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Environmental Constraints</a:t>
            </a:r>
          </a:p>
          <a:p>
            <a:pPr>
              <a:lnSpc>
                <a:spcPct val="150000"/>
              </a:lnSpc>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Internal Environment </a:t>
            </a:r>
          </a:p>
          <a:p>
            <a:pPr>
              <a:lnSpc>
                <a:spcPct val="150000"/>
              </a:lnSpc>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Value system in Decision making </a:t>
            </a:r>
          </a:p>
          <a:p>
            <a:pPr>
              <a:lnSpc>
                <a:spcPct val="150000"/>
              </a:lnSpc>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Influence of past strategy </a:t>
            </a:r>
          </a:p>
          <a:p>
            <a:pPr>
              <a:lnSpc>
                <a:spcPct val="150000"/>
              </a:lnSpc>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Reaction of Competitors</a:t>
            </a:r>
          </a:p>
          <a:p>
            <a:pPr>
              <a:lnSpc>
                <a:spcPct val="150000"/>
              </a:lnSpc>
              <a:buFont typeface="Wingdings" panose="05000000000000000000" pitchFamily="2" charset="2"/>
              <a:buChar char="v"/>
            </a:pPr>
            <a:r>
              <a:rPr lang="en-IN" sz="2200" dirty="0">
                <a:latin typeface="Times New Roman" panose="02020603050405020304" pitchFamily="18" charset="0"/>
                <a:cs typeface="Times New Roman" panose="02020603050405020304" pitchFamily="18" charset="0"/>
              </a:rPr>
              <a:t>Availability of Information</a:t>
            </a:r>
          </a:p>
        </p:txBody>
      </p:sp>
      <p:sp>
        <p:nvSpPr>
          <p:cNvPr id="7" name="Rectangle 3"/>
          <p:cNvSpPr>
            <a:spLocks noChangeArrowheads="1"/>
          </p:cNvSpPr>
          <p:nvPr/>
        </p:nvSpPr>
        <p:spPr bwMode="auto">
          <a:xfrm>
            <a:off x="457200" y="1115290"/>
            <a:ext cx="6681637"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IN" sz="3600" dirty="0">
                <a:solidFill>
                  <a:srgbClr val="FF0000"/>
                </a:solidFill>
                <a:latin typeface="Times New Roman" panose="02020603050405020304" pitchFamily="18" charset="0"/>
                <a:cs typeface="Times New Roman" panose="02020603050405020304" pitchFamily="18" charset="0"/>
              </a:rPr>
              <a:t> </a:t>
            </a:r>
            <a:r>
              <a:rPr lang="en-IN" sz="2600" b="1" dirty="0" smtClean="0">
                <a:solidFill>
                  <a:srgbClr val="C00000"/>
                </a:solidFill>
                <a:latin typeface="Bookman Old Style" panose="02050604050505020204" pitchFamily="18" charset="0"/>
                <a:cs typeface="Times New Roman" panose="02020603050405020304" pitchFamily="18" charset="0"/>
              </a:rPr>
              <a:t>Factors Influencing Strategic Choice</a:t>
            </a:r>
            <a:endParaRPr lang="en-US" altLang="en-US" sz="2600" b="1" dirty="0">
              <a:solidFill>
                <a:srgbClr val="C00000"/>
              </a:solidFill>
              <a:latin typeface="Bookman Old Style" panose="02050604050505020204" pitchFamily="18" charset="0"/>
            </a:endParaRPr>
          </a:p>
        </p:txBody>
      </p:sp>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4090281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457199" y="1662258"/>
            <a:ext cx="8086299" cy="4832092"/>
          </a:xfrm>
          <a:prstGeom prst="rect">
            <a:avLst/>
          </a:prstGeom>
        </p:spPr>
        <p:txBody>
          <a:bodyPr wrap="square">
            <a:spAutoFit/>
          </a:bodyPr>
          <a:lstStyle/>
          <a:p>
            <a:pPr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Focusing on alternatives:</a:t>
            </a:r>
          </a:p>
          <a:p>
            <a:pPr algn="just"/>
            <a:r>
              <a:rPr lang="en-US" sz="2200" dirty="0" smtClean="0">
                <a:latin typeface="Times New Roman" panose="02020603050405020304" pitchFamily="18" charset="0"/>
                <a:cs typeface="Times New Roman" panose="02020603050405020304" pitchFamily="18" charset="0"/>
              </a:rPr>
              <a:t>	The </a:t>
            </a:r>
            <a:r>
              <a:rPr lang="en-US" sz="2200" dirty="0">
                <a:latin typeface="Times New Roman" panose="02020603050405020304" pitchFamily="18" charset="0"/>
                <a:cs typeface="Times New Roman" panose="02020603050405020304" pitchFamily="18" charset="0"/>
              </a:rPr>
              <a:t>aim of focusing o a few alternatives is to narrow down the choice strategy to manageable number of feasible strategy. It done throughout gap </a:t>
            </a:r>
            <a:r>
              <a:rPr lang="en-US" sz="2200" dirty="0" smtClean="0">
                <a:latin typeface="Times New Roman" panose="02020603050405020304" pitchFamily="18" charset="0"/>
                <a:cs typeface="Times New Roman" panose="02020603050405020304" pitchFamily="18" charset="0"/>
              </a:rPr>
              <a:t>analysis</a:t>
            </a:r>
          </a:p>
          <a:p>
            <a:pPr algn="just"/>
            <a:endParaRPr lang="en-US" sz="2200" dirty="0">
              <a:latin typeface="Times New Roman" panose="02020603050405020304" pitchFamily="18" charset="0"/>
              <a:cs typeface="Times New Roman" panose="02020603050405020304" pitchFamily="18" charset="0"/>
            </a:endParaRPr>
          </a:p>
          <a:p>
            <a:pPr algn="just"/>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Gap analysis= projected performance - desired </a:t>
            </a:r>
            <a:r>
              <a:rPr lang="en-US" sz="2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performance</a:t>
            </a:r>
          </a:p>
          <a:p>
            <a:pPr algn="just"/>
            <a:endPar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Evaluation of strategic alternatives </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	Expansion </a:t>
            </a:r>
            <a:r>
              <a:rPr lang="en-US" sz="2200" dirty="0">
                <a:latin typeface="Times New Roman" panose="02020603050405020304" pitchFamily="18" charset="0"/>
                <a:cs typeface="Times New Roman" panose="02020603050405020304" pitchFamily="18" charset="0"/>
              </a:rPr>
              <a:t>strategy,  stability </a:t>
            </a:r>
            <a:r>
              <a:rPr lang="en-US" sz="2200" dirty="0" smtClean="0">
                <a:latin typeface="Times New Roman" panose="02020603050405020304" pitchFamily="18" charset="0"/>
                <a:cs typeface="Times New Roman" panose="02020603050405020304" pitchFamily="18" charset="0"/>
              </a:rPr>
              <a:t>strategy,  </a:t>
            </a:r>
            <a:r>
              <a:rPr lang="en-US" sz="2200" dirty="0">
                <a:latin typeface="Times New Roman" panose="02020603050405020304" pitchFamily="18" charset="0"/>
                <a:cs typeface="Times New Roman" panose="02020603050405020304" pitchFamily="18" charset="0"/>
              </a:rPr>
              <a:t>retrenchment strategy and combination strategy. </a:t>
            </a:r>
            <a:endParaRPr lang="en-US" sz="2200" dirty="0" smtClean="0">
              <a:latin typeface="Times New Roman" panose="02020603050405020304" pitchFamily="18" charset="0"/>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	Identify </a:t>
            </a:r>
            <a:r>
              <a:rPr lang="en-US" sz="2200" dirty="0">
                <a:latin typeface="Times New Roman" panose="02020603050405020304" pitchFamily="18" charset="0"/>
                <a:cs typeface="Times New Roman" panose="02020603050405020304" pitchFamily="18" charset="0"/>
              </a:rPr>
              <a:t>various alternatives and evaluation of these alternatives </a:t>
            </a:r>
            <a:r>
              <a:rPr lang="en-US" sz="2200" dirty="0" smtClean="0">
                <a:latin typeface="Times New Roman" panose="02020603050405020304" pitchFamily="18" charset="0"/>
                <a:cs typeface="Times New Roman" panose="02020603050405020304" pitchFamily="18" charset="0"/>
              </a:rPr>
              <a:t>i.e., </a:t>
            </a:r>
            <a:r>
              <a:rPr lang="en-US" sz="2200" dirty="0">
                <a:latin typeface="Times New Roman" panose="02020603050405020304" pitchFamily="18" charset="0"/>
                <a:cs typeface="Times New Roman" panose="02020603050405020304" pitchFamily="18" charset="0"/>
              </a:rPr>
              <a:t>studying the negative and positive aspects of each of the alternative in the light of present environment.</a:t>
            </a:r>
          </a:p>
        </p:txBody>
      </p:sp>
      <p:sp>
        <p:nvSpPr>
          <p:cNvPr id="7" name="Rectangle 3"/>
          <p:cNvSpPr>
            <a:spLocks noChangeArrowheads="1"/>
          </p:cNvSpPr>
          <p:nvPr/>
        </p:nvSpPr>
        <p:spPr bwMode="auto">
          <a:xfrm>
            <a:off x="457200" y="977735"/>
            <a:ext cx="1612942"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IN" sz="2600" b="1" dirty="0" smtClean="0">
                <a:solidFill>
                  <a:srgbClr val="C00000"/>
                </a:solidFill>
                <a:latin typeface="Bookman Old Style" panose="02050604050505020204" pitchFamily="18" charset="0"/>
                <a:cs typeface="Times New Roman" panose="02020603050405020304" pitchFamily="18" charset="0"/>
              </a:rPr>
              <a:t>Process </a:t>
            </a:r>
            <a:endParaRPr lang="en-US" altLang="en-US" sz="2600" b="1" dirty="0">
              <a:solidFill>
                <a:srgbClr val="CC0000"/>
              </a:solidFill>
              <a:latin typeface="Bookman Old Style" panose="02050604050505020204" pitchFamily="18" charset="0"/>
            </a:endParaRPr>
          </a:p>
        </p:txBody>
      </p:sp>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387341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470848" y="1192986"/>
            <a:ext cx="8086299" cy="3985706"/>
          </a:xfrm>
          <a:prstGeom prst="rect">
            <a:avLst/>
          </a:prstGeom>
        </p:spPr>
        <p:txBody>
          <a:bodyPr wrap="square">
            <a:spAutoFit/>
          </a:bodyPr>
          <a:lstStyle/>
          <a:p>
            <a:pPr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Choice of strategy:</a:t>
            </a:r>
          </a:p>
          <a:p>
            <a:pPr algn="just">
              <a:lnSpc>
                <a:spcPct val="150000"/>
              </a:lnSpc>
            </a:pPr>
            <a:r>
              <a:rPr lang="en-US" sz="2200" dirty="0">
                <a:latin typeface="Times New Roman" panose="02020603050405020304" pitchFamily="18" charset="0"/>
                <a:cs typeface="Times New Roman" panose="02020603050405020304" pitchFamily="18" charset="0"/>
              </a:rPr>
              <a:t>Choose the right strategy a decision maker may try to answer the following questions.</a:t>
            </a:r>
          </a:p>
          <a:p>
            <a:pPr algn="just">
              <a:buNone/>
            </a:pPr>
            <a:r>
              <a:rPr lang="en-US" sz="2200" dirty="0" smtClean="0">
                <a:latin typeface="Times New Roman" panose="02020603050405020304" pitchFamily="18" charset="0"/>
                <a:cs typeface="Times New Roman" panose="02020603050405020304" pitchFamily="18" charset="0"/>
              </a:rPr>
              <a:t>	?Does </a:t>
            </a:r>
            <a:r>
              <a:rPr lang="en-US" sz="2200" dirty="0">
                <a:latin typeface="Times New Roman" panose="02020603050405020304" pitchFamily="18" charset="0"/>
                <a:cs typeface="Times New Roman" panose="02020603050405020304" pitchFamily="18" charset="0"/>
              </a:rPr>
              <a:t>the strategy not conflict with other strategies of the </a:t>
            </a:r>
            <a:r>
              <a:rPr lang="en-US" sz="2200" dirty="0" smtClean="0">
                <a:latin typeface="Times New Roman" panose="02020603050405020304" pitchFamily="18" charset="0"/>
                <a:cs typeface="Times New Roman" panose="02020603050405020304" pitchFamily="18" charset="0"/>
              </a:rPr>
              <a:t>organization</a:t>
            </a:r>
            <a:r>
              <a:rPr lang="en-US" sz="2200" dirty="0">
                <a:latin typeface="Times New Roman" panose="02020603050405020304" pitchFamily="18" charset="0"/>
                <a:cs typeface="Times New Roman" panose="02020603050405020304" pitchFamily="18" charset="0"/>
              </a:rPr>
              <a:t>.</a:t>
            </a:r>
          </a:p>
          <a:p>
            <a:pPr algn="just">
              <a:buNone/>
            </a:pP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Is the period of the strategy acceptable in the light of changing </a:t>
            </a:r>
            <a:r>
              <a:rPr lang="en-US" sz="2200" dirty="0" smtClean="0">
                <a:latin typeface="Times New Roman" panose="02020603050405020304" pitchFamily="18" charset="0"/>
                <a:cs typeface="Times New Roman" panose="02020603050405020304" pitchFamily="18" charset="0"/>
              </a:rPr>
              <a:t>  environment</a:t>
            </a:r>
            <a:r>
              <a:rPr lang="en-US" sz="2200" dirty="0">
                <a:latin typeface="Times New Roman" panose="02020603050405020304" pitchFamily="18" charset="0"/>
                <a:cs typeface="Times New Roman" panose="02020603050405020304" pitchFamily="18" charset="0"/>
              </a:rPr>
              <a:t>.</a:t>
            </a:r>
          </a:p>
          <a:p>
            <a:pPr algn="just">
              <a:buNone/>
            </a:pP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Has the strategy been properly evaluated.</a:t>
            </a:r>
          </a:p>
          <a:p>
            <a:pPr algn="just">
              <a:buNone/>
            </a:pP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Does the strategy require too much or too large of the organizations resources. </a:t>
            </a:r>
          </a:p>
        </p:txBody>
      </p:sp>
      <p:sp>
        <p:nvSpPr>
          <p:cNvPr id="7" name="Rectangle 3"/>
          <p:cNvSpPr>
            <a:spLocks noChangeArrowheads="1"/>
          </p:cNvSpPr>
          <p:nvPr/>
        </p:nvSpPr>
        <p:spPr bwMode="auto">
          <a:xfrm>
            <a:off x="620973" y="622847"/>
            <a:ext cx="3834704"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IN" sz="2600" b="1" dirty="0" smtClean="0">
                <a:solidFill>
                  <a:srgbClr val="C00000"/>
                </a:solidFill>
                <a:latin typeface="Bookman Old Style" panose="02050604050505020204" pitchFamily="18" charset="0"/>
                <a:cs typeface="Times New Roman" panose="02020603050405020304" pitchFamily="18" charset="0"/>
              </a:rPr>
              <a:t>Process Continues… </a:t>
            </a:r>
            <a:endParaRPr lang="en-US" altLang="en-US" sz="2600" b="1" dirty="0">
              <a:solidFill>
                <a:srgbClr val="CC0000"/>
              </a:solidFill>
              <a:latin typeface="Bookman Old Style" panose="02050604050505020204" pitchFamily="18" charset="0"/>
            </a:endParaRPr>
          </a:p>
        </p:txBody>
      </p:sp>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1378515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470848" y="1192986"/>
            <a:ext cx="8086299" cy="4094198"/>
          </a:xfrm>
          <a:prstGeom prst="rect">
            <a:avLst/>
          </a:prstGeom>
        </p:spPr>
        <p:txBody>
          <a:bodyPr wrap="square">
            <a:spAutoFit/>
          </a:bodyPr>
          <a:lstStyle/>
          <a:p>
            <a:pPr>
              <a:lnSpc>
                <a:spcPct val="150000"/>
              </a:lnSpc>
            </a:pPr>
            <a:r>
              <a:rPr lang="en-US" sz="2200" dirty="0">
                <a:latin typeface="Times New Roman" panose="02020603050405020304" pitchFamily="18" charset="0"/>
                <a:cs typeface="Times New Roman" panose="02020603050405020304" pitchFamily="18" charset="0"/>
              </a:rPr>
              <a:t>Strategy implementation is a term used to describe the activities within an organization to manage the  execution of strategic plan.</a:t>
            </a:r>
          </a:p>
          <a:p>
            <a:pPr marL="514350" indent="-514350">
              <a:lnSpc>
                <a:spcPct val="150000"/>
              </a:lnSpc>
              <a:buFont typeface="+mj-lt"/>
              <a:buAutoNum type="arabicPeriod"/>
            </a:pPr>
            <a:r>
              <a:rPr lang="en-US" sz="2200" dirty="0">
                <a:latin typeface="Times New Roman" panose="02020603050405020304" pitchFamily="18" charset="0"/>
                <a:cs typeface="Times New Roman" panose="02020603050405020304" pitchFamily="18" charset="0"/>
              </a:rPr>
              <a:t>Project implementation</a:t>
            </a:r>
          </a:p>
          <a:p>
            <a:pPr marL="514350" indent="-514350">
              <a:lnSpc>
                <a:spcPct val="150000"/>
              </a:lnSpc>
              <a:buFont typeface="+mj-lt"/>
              <a:buAutoNum type="arabicPeriod"/>
            </a:pPr>
            <a:r>
              <a:rPr lang="en-US" sz="2200" dirty="0">
                <a:latin typeface="Times New Roman" panose="02020603050405020304" pitchFamily="18" charset="0"/>
                <a:cs typeface="Times New Roman" panose="02020603050405020304" pitchFamily="18" charset="0"/>
              </a:rPr>
              <a:t>Procedural implementation</a:t>
            </a:r>
          </a:p>
          <a:p>
            <a:pPr marL="514350" indent="-514350">
              <a:lnSpc>
                <a:spcPct val="150000"/>
              </a:lnSpc>
              <a:buFont typeface="+mj-lt"/>
              <a:buAutoNum type="arabicPeriod"/>
            </a:pPr>
            <a:r>
              <a:rPr lang="en-US" sz="2200" dirty="0">
                <a:latin typeface="Times New Roman" panose="02020603050405020304" pitchFamily="18" charset="0"/>
                <a:cs typeface="Times New Roman" panose="02020603050405020304" pitchFamily="18" charset="0"/>
              </a:rPr>
              <a:t>Resource allocation</a:t>
            </a:r>
          </a:p>
          <a:p>
            <a:pPr marL="514350" indent="-514350">
              <a:lnSpc>
                <a:spcPct val="150000"/>
              </a:lnSpc>
              <a:buFont typeface="+mj-lt"/>
              <a:buAutoNum type="arabicPeriod"/>
            </a:pPr>
            <a:r>
              <a:rPr lang="en-US" sz="2200" dirty="0">
                <a:latin typeface="Times New Roman" panose="02020603050405020304" pitchFamily="18" charset="0"/>
                <a:cs typeface="Times New Roman" panose="02020603050405020304" pitchFamily="18" charset="0"/>
              </a:rPr>
              <a:t>Structural implementation</a:t>
            </a:r>
          </a:p>
          <a:p>
            <a:pPr marL="514350" indent="-514350">
              <a:lnSpc>
                <a:spcPct val="150000"/>
              </a:lnSpc>
              <a:buFont typeface="+mj-lt"/>
              <a:buAutoNum type="arabicPeriod"/>
            </a:pPr>
            <a:r>
              <a:rPr lang="en-US" sz="2200" dirty="0">
                <a:latin typeface="Times New Roman" panose="02020603050405020304" pitchFamily="18" charset="0"/>
                <a:cs typeface="Times New Roman" panose="02020603050405020304" pitchFamily="18" charset="0"/>
              </a:rPr>
              <a:t>Functional implementation</a:t>
            </a:r>
          </a:p>
          <a:p>
            <a:pPr marL="514350" indent="-514350">
              <a:lnSpc>
                <a:spcPct val="150000"/>
              </a:lnSpc>
              <a:buFont typeface="+mj-lt"/>
              <a:buAutoNum type="arabicPeriod"/>
            </a:pPr>
            <a:r>
              <a:rPr lang="en-US" sz="2200" dirty="0">
                <a:latin typeface="Times New Roman" panose="02020603050405020304" pitchFamily="18" charset="0"/>
                <a:cs typeface="Times New Roman" panose="02020603050405020304" pitchFamily="18" charset="0"/>
              </a:rPr>
              <a:t>Behavior implementation</a:t>
            </a:r>
          </a:p>
        </p:txBody>
      </p:sp>
      <p:sp>
        <p:nvSpPr>
          <p:cNvPr id="7" name="Rectangle 3"/>
          <p:cNvSpPr>
            <a:spLocks noChangeArrowheads="1"/>
          </p:cNvSpPr>
          <p:nvPr/>
        </p:nvSpPr>
        <p:spPr bwMode="auto">
          <a:xfrm>
            <a:off x="620973" y="622847"/>
            <a:ext cx="4671472"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IN" sz="2600" b="1" dirty="0" smtClean="0">
                <a:solidFill>
                  <a:srgbClr val="C00000"/>
                </a:solidFill>
                <a:latin typeface="Bookman Old Style" panose="02050604050505020204" pitchFamily="18" charset="0"/>
                <a:cs typeface="Times New Roman" panose="02020603050405020304" pitchFamily="18" charset="0"/>
              </a:rPr>
              <a:t>Strategic Implementation</a:t>
            </a:r>
            <a:endParaRPr lang="en-US" altLang="en-US" sz="2600" b="1" dirty="0">
              <a:solidFill>
                <a:srgbClr val="CC0000"/>
              </a:solidFill>
              <a:latin typeface="Bookman Old Style" panose="02050604050505020204" pitchFamily="18" charset="0"/>
            </a:endParaRPr>
          </a:p>
        </p:txBody>
      </p:sp>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3918707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335" y="1109710"/>
            <a:ext cx="7886700" cy="1325563"/>
          </a:xfrm>
        </p:spPr>
        <p:txBody>
          <a:bodyPr/>
          <a:lstStyle/>
          <a:p>
            <a:r>
              <a:rPr lang="en-US" sz="2600" b="1" dirty="0" smtClean="0">
                <a:solidFill>
                  <a:srgbClr val="C00000"/>
                </a:solidFill>
                <a:latin typeface="Bookman Old Style" panose="02050604050505020204" pitchFamily="18" charset="0"/>
              </a:rPr>
              <a:t>Basic principles of strategic choice</a:t>
            </a:r>
            <a:endParaRPr lang="en-US" sz="2600" b="1" dirty="0">
              <a:solidFill>
                <a:srgbClr val="C00000"/>
              </a:solidFill>
              <a:latin typeface="Bookman Old Style" panose="02050604050505020204" pitchFamily="18" charset="0"/>
            </a:endParaRPr>
          </a:p>
        </p:txBody>
      </p:sp>
      <p:sp>
        <p:nvSpPr>
          <p:cNvPr id="3" name="Content Placeholder 2"/>
          <p:cNvSpPr>
            <a:spLocks noGrp="1"/>
          </p:cNvSpPr>
          <p:nvPr>
            <p:ph idx="1"/>
          </p:nvPr>
        </p:nvSpPr>
        <p:spPr/>
        <p:txBody>
          <a:bodyPr/>
          <a:lstStyle/>
          <a:p>
            <a:pPr>
              <a:lnSpc>
                <a:spcPct val="10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Shaping :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It involves identify the problems areas.</a:t>
            </a:r>
          </a:p>
          <a:p>
            <a:pPr>
              <a:lnSpc>
                <a:spcPct val="10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Designing :recognizing what can be done, looking at possibilities and drawbacks.</a:t>
            </a:r>
          </a:p>
          <a:p>
            <a:pPr>
              <a:lnSpc>
                <a:spcPct val="10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Comparing various ideas, evaluating the best possible way forward</a:t>
            </a:r>
          </a:p>
          <a:p>
            <a:pPr>
              <a:lnSpc>
                <a:spcPct val="10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Choosing : the best ideas for solving the problems. Compiling a plan of action</a:t>
            </a:r>
          </a:p>
          <a:p>
            <a:pPr marL="0" indent="0">
              <a:buNone/>
            </a:pPr>
            <a:endParaRPr lang="en-US" dirty="0" smtClean="0"/>
          </a:p>
          <a:p>
            <a:pPr marL="0" indent="0">
              <a:buNone/>
            </a:pPr>
            <a:endParaRPr lang="en-US" dirty="0"/>
          </a:p>
          <a:p>
            <a:pPr marL="0" indent="0">
              <a:buNone/>
            </a:pPr>
            <a:endParaRPr lang="en-US" dirty="0"/>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4004619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664" y="694480"/>
            <a:ext cx="7443592" cy="964503"/>
          </a:xfrm>
        </p:spPr>
        <p:txBody>
          <a:bodyPr/>
          <a:lstStyle/>
          <a:p>
            <a:r>
              <a:rPr lang="en-US" sz="2600" b="1" dirty="0" smtClean="0">
                <a:solidFill>
                  <a:srgbClr val="C00000"/>
                </a:solidFill>
                <a:latin typeface="Bookman Old Style" panose="02050604050505020204" pitchFamily="18" charset="0"/>
              </a:rPr>
              <a:t>Approaches to strategy formulation </a:t>
            </a:r>
            <a:endParaRPr lang="en-US" sz="2600" b="1" dirty="0">
              <a:solidFill>
                <a:srgbClr val="C00000"/>
              </a:solidFill>
              <a:latin typeface="Bookman Old Style" panose="02050604050505020204" pitchFamily="18" charset="0"/>
            </a:endParaRPr>
          </a:p>
        </p:txBody>
      </p:sp>
      <p:sp>
        <p:nvSpPr>
          <p:cNvPr id="3" name="Subtitle 2"/>
          <p:cNvSpPr>
            <a:spLocks noGrp="1"/>
          </p:cNvSpPr>
          <p:nvPr>
            <p:ph type="subTitle" idx="1"/>
          </p:nvPr>
        </p:nvSpPr>
        <p:spPr>
          <a:xfrm>
            <a:off x="600892" y="1898588"/>
            <a:ext cx="7654834" cy="2882418"/>
          </a:xfrm>
        </p:spPr>
        <p:txBody>
          <a:bodyPr/>
          <a:lstStyle/>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Intuitive Approach</a:t>
            </a:r>
          </a:p>
          <a:p>
            <a:pPr algn="just">
              <a:lnSpc>
                <a:spcPct val="150000"/>
              </a:lnSpc>
            </a:pPr>
            <a:r>
              <a:rPr lang="en-US" sz="2200" dirty="0" smtClean="0">
                <a:latin typeface="Times New Roman" panose="02020603050405020304" pitchFamily="18" charset="0"/>
                <a:cs typeface="Times New Roman" panose="02020603050405020304" pitchFamily="18" charset="0"/>
              </a:rPr>
              <a:t>Decisions based on intuition are more subjective than objective. And handles the problem apparently.</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Mudding through Approach </a:t>
            </a:r>
          </a:p>
          <a:p>
            <a:pPr algn="just">
              <a:lnSpc>
                <a:spcPct val="150000"/>
              </a:lnSpc>
            </a:pPr>
            <a:r>
              <a:rPr lang="en-US" sz="2200" dirty="0" smtClean="0">
                <a:latin typeface="Times New Roman" panose="02020603050405020304" pitchFamily="18" charset="0"/>
                <a:cs typeface="Times New Roman" panose="02020603050405020304" pitchFamily="18" charset="0"/>
              </a:rPr>
              <a:t>It is an </a:t>
            </a:r>
            <a:r>
              <a:rPr lang="en-US" sz="2200" dirty="0" err="1" smtClean="0">
                <a:latin typeface="Times New Roman" panose="02020603050405020304" pitchFamily="18" charset="0"/>
                <a:cs typeface="Times New Roman" panose="02020603050405020304" pitchFamily="18" charset="0"/>
              </a:rPr>
              <a:t>adhoc</a:t>
            </a:r>
            <a:r>
              <a:rPr lang="en-US" sz="2200" dirty="0" smtClean="0">
                <a:latin typeface="Times New Roman" panose="02020603050405020304" pitchFamily="18" charset="0"/>
                <a:cs typeface="Times New Roman" panose="02020603050405020304" pitchFamily="18" charset="0"/>
              </a:rPr>
              <a:t> approach. Stress the present than the future.it avoids intellectual exercise.</a:t>
            </a:r>
            <a:endParaRPr lang="en-US" sz="2200" dirty="0">
              <a:latin typeface="Times New Roman" panose="02020603050405020304"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extBox 5">
            <a:extLst>
              <a:ext uri="{FF2B5EF4-FFF2-40B4-BE49-F238E27FC236}">
                <a16:creationId xmlns="" xmlns:a16="http://schemas.microsoft.com/office/drawing/2014/main" id="{7A72F5BB-01CE-4E1F-B528-9003564E9862}"/>
              </a:ext>
            </a:extLst>
          </p:cNvPr>
          <p:cNvSpPr txBox="1"/>
          <p:nvPr/>
        </p:nvSpPr>
        <p:spPr>
          <a:xfrm>
            <a:off x="201178" y="6355491"/>
            <a:ext cx="3578224" cy="246221"/>
          </a:xfrm>
          <a:prstGeom prst="rect">
            <a:avLst/>
          </a:prstGeom>
          <a:noFill/>
        </p:spPr>
        <p:txBody>
          <a:bodyPr wrap="none" rtlCol="0">
            <a:spAutoFit/>
          </a:bodyPr>
          <a:lstStyle/>
          <a:p>
            <a:r>
              <a:rPr lang="en-US" sz="1000" dirty="0" smtClean="0">
                <a:latin typeface="Arial" pitchFamily="34" charset="0"/>
                <a:cs typeface="Arial" pitchFamily="34" charset="0"/>
              </a:rPr>
              <a:t>Strategic </a:t>
            </a:r>
            <a:r>
              <a:rPr lang="en-US" sz="1000" dirty="0" err="1" smtClean="0">
                <a:latin typeface="Arial" pitchFamily="34" charset="0"/>
                <a:cs typeface="Arial" pitchFamily="34" charset="0"/>
              </a:rPr>
              <a:t>Management,Delma</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Pulikkotil.D,St.Mary’s</a:t>
            </a:r>
            <a:r>
              <a:rPr lang="en-US" sz="1000" dirty="0" smtClean="0">
                <a:latin typeface="Arial" pitchFamily="34" charset="0"/>
                <a:cs typeface="Arial" pitchFamily="34" charset="0"/>
              </a:rPr>
              <a:t> </a:t>
            </a:r>
            <a:r>
              <a:rPr lang="en-US" sz="1000" dirty="0">
                <a:latin typeface="Arial" pitchFamily="34" charset="0"/>
                <a:cs typeface="Arial" pitchFamily="34" charset="0"/>
              </a:rPr>
              <a:t>College</a:t>
            </a:r>
            <a:endParaRPr lang="en-IN" sz="1000" dirty="0">
              <a:latin typeface="Arial" pitchFamily="34" charset="0"/>
              <a:cs typeface="Arial" pitchFamily="34" charset="0"/>
            </a:endParaRPr>
          </a:p>
        </p:txBody>
      </p:sp>
    </p:spTree>
    <p:extLst>
      <p:ext uri="{BB962C8B-B14F-4D97-AF65-F5344CB8AC3E}">
        <p14:creationId xmlns:p14="http://schemas.microsoft.com/office/powerpoint/2010/main" xmlns="" val="1949447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TotalTime>
  <Words>406</Words>
  <Application>Microsoft Office PowerPoint</Application>
  <PresentationFormat>On-screen Show (4:3)</PresentationFormat>
  <Paragraphs>73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Basic principles of strategic choice</vt:lpstr>
      <vt:lpstr>Approaches to strategy formulation </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admission</cp:lastModifiedBy>
  <cp:revision>154</cp:revision>
  <dcterms:created xsi:type="dcterms:W3CDTF">2018-12-04T06:33:32Z</dcterms:created>
  <dcterms:modified xsi:type="dcterms:W3CDTF">2019-01-14T06:57:33Z</dcterms:modified>
</cp:coreProperties>
</file>