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64" r:id="rId4"/>
    <p:sldId id="262" r:id="rId5"/>
    <p:sldId id="261" r:id="rId6"/>
    <p:sldId id="260" r:id="rId7"/>
    <p:sldId id="258" r:id="rId8"/>
    <p:sldId id="275" r:id="rId9"/>
    <p:sldId id="278" r:id="rId10"/>
    <p:sldId id="281" r:id="rId11"/>
    <p:sldId id="282" r:id="rId12"/>
    <p:sldId id="27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130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893A24-685C-47EF-A629-502D73F5DEA8}" type="datetimeFigureOut">
              <a:rPr lang="en-US" smtClean="0"/>
              <a:pPr/>
              <a:t>20/Jun/2019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378182-CCB6-4453-B1D7-DD1C1BADD3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27505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20-06-2019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945950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20-06-2019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308605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20-06-2019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799057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20-06-2019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661194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20-06-2019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348661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20-06-2019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348303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20-06-2019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300760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20-06-2019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157499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20-06-2019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25960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20-06-2019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658123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20-06-2019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01682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550400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Cutting" TargetMode="External"/><Relationship Id="rId7" Type="http://schemas.openxmlformats.org/officeDocument/2006/relationships/hyperlink" Target="https://en.wikipedia.org/wiki/Histology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en.wikipedia.org/wiki/Light_microscopy" TargetMode="External"/><Relationship Id="rId5" Type="http://schemas.openxmlformats.org/officeDocument/2006/relationships/hyperlink" Target="https://en.wikipedia.org/wiki/Microscope_slide" TargetMode="External"/><Relationship Id="rId4" Type="http://schemas.openxmlformats.org/officeDocument/2006/relationships/hyperlink" Target="https://en.wikipedia.org/wiki/Microscopy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Electropolishing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en.wikipedia.org/wiki/Micrometre" TargetMode="External"/><Relationship Id="rId5" Type="http://schemas.openxmlformats.org/officeDocument/2006/relationships/hyperlink" Target="https://en.wikipedia.org/wiki/Nanometre" TargetMode="External"/><Relationship Id="rId4" Type="http://schemas.openxmlformats.org/officeDocument/2006/relationships/hyperlink" Target="https://en.wikipedia.org/wiki/Focused_ion_beam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Immunohistochemistry" TargetMode="External"/><Relationship Id="rId7" Type="http://schemas.openxmlformats.org/officeDocument/2006/relationships/hyperlink" Target="https://en.wikipedia.org/wiki/Femtosecond_laser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en.wikipedia.org/wiki/Laser_microtome" TargetMode="External"/><Relationship Id="rId5" Type="http://schemas.openxmlformats.org/officeDocument/2006/relationships/hyperlink" Target="https://en.wikipedia.org/wiki/Microtome" TargetMode="External"/><Relationship Id="rId4" Type="http://schemas.openxmlformats.org/officeDocument/2006/relationships/hyperlink" Target="https://en.wikipedia.org/wiki/Fixation_(histology)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Ultramicrotomy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en.wikipedia.org/wiki/Diamond_knives" TargetMode="External"/><Relationship Id="rId5" Type="http://schemas.openxmlformats.org/officeDocument/2006/relationships/hyperlink" Target="https://en.wikipedia.org/wiki/Serial_block-face_scanning_electron_microscopy" TargetMode="External"/><Relationship Id="rId4" Type="http://schemas.openxmlformats.org/officeDocument/2006/relationships/hyperlink" Target="https://en.wikipedia.org/wiki/Transmission_electron_microscop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DAA5872A-EBA1-4765-860B-C6F753BE861D}"/>
              </a:ext>
            </a:extLst>
          </p:cNvPr>
          <p:cNvSpPr txBox="1"/>
          <p:nvPr/>
        </p:nvSpPr>
        <p:spPr>
          <a:xfrm>
            <a:off x="1162595" y="914770"/>
            <a:ext cx="72106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3600" b="1" dirty="0" smtClean="0">
                <a:solidFill>
                  <a:srgbClr val="C0000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MICROTOME AND THEIR TYPES</a:t>
            </a:r>
            <a:endParaRPr lang="en-IN" sz="3600" b="1" dirty="0">
              <a:solidFill>
                <a:srgbClr val="C00000"/>
              </a:solidFill>
              <a:latin typeface="Bookman Old Style" panose="02050604050505020204" pitchFamily="18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2B94F812-2F22-48FB-8E4A-2929987BAACA}"/>
              </a:ext>
            </a:extLst>
          </p:cNvPr>
          <p:cNvSpPr txBox="1"/>
          <p:nvPr/>
        </p:nvSpPr>
        <p:spPr>
          <a:xfrm>
            <a:off x="4394256" y="3065770"/>
            <a:ext cx="4238237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Whylgreen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Jose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Assistant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Professor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Botany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St. Mary’s College Thrissur </a:t>
            </a: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7712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64903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600" b="1" dirty="0" smtClean="0">
                <a:latin typeface="Bookman Old Style" panose="02050604050505020204" pitchFamily="18" charset="0"/>
                <a:cs typeface="Arial" panose="020B0604020202020204" pitchFamily="34" charset="0"/>
              </a:rPr>
              <a:t>Microtome and their types,Whylgreen Jose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.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St.Mary’s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College</a:t>
            </a:r>
            <a:endParaRPr lang="en-IN" sz="16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-237815" y="583825"/>
            <a:ext cx="7800109" cy="910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33136" y="2322094"/>
            <a:ext cx="849477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88995" y="1850113"/>
            <a:ext cx="7136101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The saw microtome is especially for hard materials such as teeth or bones.</a:t>
            </a:r>
          </a:p>
          <a:p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The microtome of this type has a recessed rotating saw, which slices through the sample.</a:t>
            </a:r>
          </a:p>
          <a:p>
            <a:pPr>
              <a:buFont typeface="Wingdings" pitchFamily="2" charset="2"/>
              <a:buChar char="q"/>
            </a:pP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The minimal cut thickness is approximately 30 µm and can be made for comparatively large samples.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9100" y="1223030"/>
            <a:ext cx="24516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400" b="1" dirty="0" smtClean="0"/>
              <a:t>Saw microtome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xmlns="" val="2080817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64903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600" b="1" dirty="0" smtClean="0">
                <a:latin typeface="Bookman Old Style" panose="02050604050505020204" pitchFamily="18" charset="0"/>
                <a:cs typeface="Arial" panose="020B0604020202020204" pitchFamily="34" charset="0"/>
              </a:rPr>
              <a:t>Microtome and their types,Whylgreen Jose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.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St.Mary’s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College</a:t>
            </a:r>
            <a:endParaRPr lang="en-IN" sz="16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-237815" y="583825"/>
            <a:ext cx="7800109" cy="910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57200" y="1828800"/>
            <a:ext cx="849477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" y="1261089"/>
            <a:ext cx="3340915" cy="892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600" b="1" dirty="0" smtClean="0"/>
              <a:t>Vibrating microtome</a:t>
            </a:r>
          </a:p>
          <a:p>
            <a:endParaRPr lang="en-US" sz="2600" dirty="0"/>
          </a:p>
        </p:txBody>
      </p:sp>
      <p:sp>
        <p:nvSpPr>
          <p:cNvPr id="7" name="Rectangle 6"/>
          <p:cNvSpPr/>
          <p:nvPr/>
        </p:nvSpPr>
        <p:spPr>
          <a:xfrm>
            <a:off x="685799" y="1985210"/>
            <a:ext cx="7622177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The vibrating microtome operates by cutting using a vibrating blade, allowing the resultant cut to be made with less pressure than would be required for a stationary blade.</a:t>
            </a:r>
          </a:p>
          <a:p>
            <a:pPr>
              <a:buFont typeface="Wingdings" pitchFamily="2" charset="2"/>
              <a:buChar char="q"/>
            </a:pP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The vibrating microtome is usually used for difficult biological samples</a:t>
            </a:r>
          </a:p>
          <a:p>
            <a:pPr>
              <a:buFont typeface="Wingdings" pitchFamily="2" charset="2"/>
              <a:buChar char="q"/>
            </a:pP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The cut thickness is usually around 30–500 µm for live tissue and 10–500 µm for fixed tissue</a:t>
            </a:r>
          </a:p>
        </p:txBody>
      </p:sp>
    </p:spTree>
    <p:extLst>
      <p:ext uri="{BB962C8B-B14F-4D97-AF65-F5344CB8AC3E}">
        <p14:creationId xmlns:p14="http://schemas.microsoft.com/office/powerpoint/2010/main" xmlns="" val="48751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-237815" y="583825"/>
            <a:ext cx="7800109" cy="910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65979" y="930624"/>
            <a:ext cx="238558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REFERENCE</a:t>
            </a:r>
          </a:p>
        </p:txBody>
      </p:sp>
      <p:sp>
        <p:nvSpPr>
          <p:cNvPr id="3" name="Rectangle 2"/>
          <p:cNvSpPr/>
          <p:nvPr/>
        </p:nvSpPr>
        <p:spPr>
          <a:xfrm>
            <a:off x="847479" y="1773476"/>
            <a:ext cx="7165221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Peter Gray. Hand book of basic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microtechnique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Mcgraw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-Hill.</a:t>
            </a:r>
          </a:p>
          <a:p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K.V.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Krishnamurthy.Methods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in Plant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histochemistry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John E. Sass. Botanical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Microtechnique,Oxford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and IBH Publishing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64568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600" b="1" dirty="0" smtClean="0">
                <a:latin typeface="Bookman Old Style" panose="02050604050505020204" pitchFamily="18" charset="0"/>
                <a:cs typeface="Arial" panose="020B0604020202020204" pitchFamily="34" charset="0"/>
              </a:rPr>
              <a:t>Microtome and their types,Whylgreen Jose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.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St.Mary’s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82340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64568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600" b="1" dirty="0" smtClean="0">
                <a:latin typeface="Bookman Old Style" panose="02050604050505020204" pitchFamily="18" charset="0"/>
                <a:cs typeface="Arial" panose="020B0604020202020204" pitchFamily="34" charset="0"/>
              </a:rPr>
              <a:t>Microtome and their types,Whylgreen Jose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.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St.Mary’s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-1060775" y="427070"/>
            <a:ext cx="7800109" cy="910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6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DEFINITIONS</a:t>
            </a:r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1579" y="1398067"/>
            <a:ext cx="8025063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microtome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(from the Greek </a:t>
            </a:r>
            <a:r>
              <a:rPr lang="en-US" sz="2200" i="1" dirty="0" err="1" smtClean="0">
                <a:latin typeface="Times New Roman" pitchFamily="18" charset="0"/>
                <a:cs typeface="Times New Roman" pitchFamily="18" charset="0"/>
              </a:rPr>
              <a:t>mikros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, meaning "small", and </a:t>
            </a:r>
            <a:r>
              <a:rPr lang="en-US" sz="2200" i="1" dirty="0" err="1" smtClean="0">
                <a:latin typeface="Times New Roman" pitchFamily="18" charset="0"/>
                <a:cs typeface="Times New Roman" pitchFamily="18" charset="0"/>
              </a:rPr>
              <a:t>temnein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, meaning "to cut") is a tool used to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  <a:hlinkClick r:id="rId3" tooltip="Cutting"/>
              </a:rPr>
              <a:t>cut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extremely thin slices of material, known as sections. </a:t>
            </a:r>
          </a:p>
          <a:p>
            <a:pPr algn="just"/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Important in science,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microtomes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are used in </a:t>
            </a:r>
            <a:r>
              <a:rPr lang="en-US" sz="2200" u="sng" dirty="0" smtClean="0">
                <a:latin typeface="Times New Roman" pitchFamily="18" charset="0"/>
                <a:cs typeface="Times New Roman" pitchFamily="18" charset="0"/>
                <a:hlinkClick r:id="rId4" tooltip="Microscopy"/>
              </a:rPr>
              <a:t>microscopy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, allowing for the </a:t>
            </a:r>
            <a:r>
              <a:rPr lang="en-US" sz="2200" u="sng" dirty="0" smtClean="0">
                <a:latin typeface="Times New Roman" pitchFamily="18" charset="0"/>
                <a:cs typeface="Times New Roman" pitchFamily="18" charset="0"/>
                <a:hlinkClick r:id="rId5" tooltip="Microscope slide"/>
              </a:rPr>
              <a:t>preparation of samples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for observation</a:t>
            </a:r>
          </a:p>
          <a:p>
            <a:pPr algn="just"/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Microtomes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use steel, glass, or diamond blades depending upon the specimen being sliced and the desired thickness of the sections being cut.</a:t>
            </a:r>
          </a:p>
          <a:p>
            <a:pPr algn="just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Steel blades are used to prepare sections of animal or plant tissues for </a:t>
            </a:r>
            <a:r>
              <a:rPr lang="en-US" sz="2200" u="sng" dirty="0" smtClean="0">
                <a:latin typeface="Times New Roman" pitchFamily="18" charset="0"/>
                <a:cs typeface="Times New Roman" pitchFamily="18" charset="0"/>
                <a:hlinkClick r:id="rId6" tooltip="Light microscopy"/>
              </a:rPr>
              <a:t>light microscopy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u="sng" dirty="0" smtClean="0">
                <a:latin typeface="Times New Roman" pitchFamily="18" charset="0"/>
                <a:cs typeface="Times New Roman" pitchFamily="18" charset="0"/>
                <a:hlinkClick r:id="rId7" tooltip="Histology"/>
              </a:rPr>
              <a:t>histology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16383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68300" y="1025769"/>
            <a:ext cx="612140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sz="2600" b="1" dirty="0" smtClean="0">
                <a:solidFill>
                  <a:srgbClr val="C00000"/>
                </a:solidFill>
                <a:latin typeface="Bookman Old Style" pitchFamily="18" charset="0"/>
              </a:rPr>
              <a:t>MICROTOMY</a:t>
            </a:r>
            <a:endParaRPr lang="en-US" sz="2600" b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21215" y="1746513"/>
            <a:ext cx="801783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Microtomy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- method for the preparation of thin sections for materials such as bones, minerals and teeth, and an alternative to </a:t>
            </a:r>
            <a:r>
              <a:rPr lang="en-US" sz="2200" u="sng" dirty="0" err="1" smtClean="0">
                <a:latin typeface="Times New Roman" pitchFamily="18" charset="0"/>
                <a:cs typeface="Times New Roman" pitchFamily="18" charset="0"/>
                <a:hlinkClick r:id="rId3" tooltip="Electropolishing"/>
              </a:rPr>
              <a:t>electropolishing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200" u="sng" dirty="0" smtClean="0">
                <a:latin typeface="Times New Roman" pitchFamily="18" charset="0"/>
                <a:cs typeface="Times New Roman" pitchFamily="18" charset="0"/>
                <a:hlinkClick r:id="rId4" tooltip="Focused ion beam"/>
              </a:rPr>
              <a:t>ion milling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Microtome sections can be made thin enough to section a human hair across its breadth, with section thickness between 50 </a:t>
            </a:r>
            <a:r>
              <a:rPr lang="en-US" sz="2200" u="sng" dirty="0" smtClean="0">
                <a:latin typeface="Times New Roman" pitchFamily="18" charset="0"/>
                <a:cs typeface="Times New Roman" pitchFamily="18" charset="0"/>
                <a:hlinkClick r:id="rId5" tooltip="Nanometre"/>
              </a:rPr>
              <a:t>nm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and 100 </a:t>
            </a:r>
            <a:r>
              <a:rPr lang="en-US" sz="2200" u="sng" dirty="0" smtClean="0">
                <a:latin typeface="Times New Roman" pitchFamily="18" charset="0"/>
                <a:cs typeface="Times New Roman" pitchFamily="18" charset="0"/>
                <a:hlinkClick r:id="rId6" tooltip="Micrometre"/>
              </a:rPr>
              <a:t>µm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64568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600" b="1" dirty="0" smtClean="0">
                <a:latin typeface="Bookman Old Style" panose="02050604050505020204" pitchFamily="18" charset="0"/>
                <a:cs typeface="Arial" panose="020B0604020202020204" pitchFamily="34" charset="0"/>
              </a:rPr>
              <a:t>Microtome and their types,Whylgreen Jose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.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St.Mary’s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13965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-304800" y="996528"/>
            <a:ext cx="8229600" cy="745524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6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COMMEN EXAMPLES OF MICROTOMY </a:t>
            </a:r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" y="1828800"/>
            <a:ext cx="8216537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buFont typeface="Wingdings" panose="05000000000000000000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Cryosections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can also be used in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  <a:hlinkClick r:id="rId3" tooltip="Immunohistochemistry"/>
              </a:rPr>
              <a:t>immunohistochemistry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as freezing tissue stops degradation of tissue faster than using a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  <a:hlinkClick r:id="rId4" tooltip="Fixation (histology)"/>
              </a:rPr>
              <a:t>fixative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,not alter its chemical composition.</a:t>
            </a:r>
          </a:p>
          <a:p>
            <a:pPr algn="just">
              <a:buFont typeface="Wingdings" panose="05000000000000000000" pitchFamily="2" charset="2"/>
              <a:buChar char="v"/>
            </a:pP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Botanical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Microtomy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Technique: hard materials like wood, bone and leather require a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  <a:hlinkClick r:id="rId5" tooltip="Microtome"/>
              </a:rPr>
              <a:t>sledge microtome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  <a:hlinkClick r:id="rId6" tooltip="Laser microtome"/>
              </a:rPr>
              <a:t>laser microtome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, cuts the specimen with a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  <a:hlinkClick r:id="rId7" tooltip="Femtosecond laser"/>
              </a:rPr>
              <a:t>femtosecond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  <a:hlinkClick r:id="rId7" tooltip="Femtosecond laser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  <a:hlinkClick r:id="rId7" tooltip="Femtosecond laser"/>
              </a:rPr>
              <a:t>laser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,Contact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-free and  not require sample preparation techniques. Has the ability to slice almost every tissue in its native state.</a:t>
            </a:r>
          </a:p>
          <a:p>
            <a:pPr algn="just">
              <a:buNone/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64568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600" b="1" dirty="0" smtClean="0">
                <a:latin typeface="Bookman Old Style" panose="02050604050505020204" pitchFamily="18" charset="0"/>
                <a:cs typeface="Arial" panose="020B0604020202020204" pitchFamily="34" charset="0"/>
              </a:rPr>
              <a:t>Microtome and their types,Whylgreen Jose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.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St.Mary’s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43421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64903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600" b="1" dirty="0" smtClean="0">
                <a:latin typeface="Bookman Old Style" panose="02050604050505020204" pitchFamily="18" charset="0"/>
                <a:cs typeface="Arial" panose="020B0604020202020204" pitchFamily="34" charset="0"/>
              </a:rPr>
              <a:t>Microtome and their types,Whylgreen Jose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.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St.Mary’s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College</a:t>
            </a:r>
            <a:endParaRPr lang="en-IN" sz="16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54626" y="982045"/>
            <a:ext cx="439189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latin typeface="Bookman Old Style" pitchFamily="18" charset="0"/>
              </a:rPr>
              <a:t>  </a:t>
            </a:r>
            <a:r>
              <a:rPr lang="en-US" sz="26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MICROTOME TYPES</a:t>
            </a:r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19100" y="1706269"/>
            <a:ext cx="799338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en-US" sz="2200" b="1" dirty="0" err="1" smtClean="0">
                <a:latin typeface="Times New Roman" pitchFamily="18" charset="0"/>
                <a:cs typeface="Times New Roman" pitchFamily="18" charset="0"/>
              </a:rPr>
              <a:t>Compresstome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 microtome                                                                                                     </a:t>
            </a:r>
            <a:endParaRPr lang="en-US" sz="2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Uses a specimen syringe or "lipstick-like" tube to hold the tissue.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The tissue specimen is completely embedded in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agarose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, and the tissue is slowly and gently pressed out of the tube for the vibrating blade to cut. </a:t>
            </a:r>
          </a:p>
          <a:p>
            <a:pPr algn="just"/>
            <a:r>
              <a:rPr lang="en-US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Advantages-</a:t>
            </a:r>
          </a:p>
          <a:p>
            <a:pPr lvl="1" algn="just">
              <a:buFont typeface="Wingdings" pitchFamily="2" charset="2"/>
              <a:buChar char="v"/>
            </a:pP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agarose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embedding provides stability, which prevents uneven slicing or shearing of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tissue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blade doesn't push against the tissue </a:t>
            </a:r>
          </a:p>
          <a:p>
            <a:pPr lvl="1" algn="just"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faster sectioning than most vibrating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microtomes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-1776775" y="3407217"/>
            <a:ext cx="8229600" cy="597243"/>
          </a:xfrm>
          <a:prstGeom prst="rect">
            <a:avLst/>
          </a:prstGeom>
        </p:spPr>
        <p:txBody>
          <a:bodyPr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33709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64903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600" b="1" dirty="0" smtClean="0">
                <a:latin typeface="Bookman Old Style" panose="02050604050505020204" pitchFamily="18" charset="0"/>
                <a:cs typeface="Arial" panose="020B0604020202020204" pitchFamily="34" charset="0"/>
              </a:rPr>
              <a:t>Microtome and their types,Whylgreen Jose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.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St.Mary’s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College</a:t>
            </a:r>
            <a:endParaRPr lang="en-IN" sz="16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743745" y="762053"/>
            <a:ext cx="590971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600" b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" y="1828800"/>
            <a:ext cx="795528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sample is placed into a fixed holder (shuttle), which then moves backwards and forwards across a knife.</a:t>
            </a:r>
          </a:p>
          <a:p>
            <a:pPr algn="just">
              <a:buFont typeface="Wingdings" panose="05000000000000000000" pitchFamily="2" charset="2"/>
              <a:buChar char="v"/>
            </a:pP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Typical cut thickness achievable on a sledge microtome is between 1 and 60 µm.</a:t>
            </a:r>
          </a:p>
          <a:p>
            <a:pPr algn="just"/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Modern sled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microtomes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have the sled placed upon a linear bearing, a design that allows the microtome to readily cut many coarse sections</a:t>
            </a:r>
          </a:p>
        </p:txBody>
      </p:sp>
      <p:sp>
        <p:nvSpPr>
          <p:cNvPr id="9" name="Rectangle 8"/>
          <p:cNvSpPr/>
          <p:nvPr/>
        </p:nvSpPr>
        <p:spPr>
          <a:xfrm>
            <a:off x="469100" y="1223030"/>
            <a:ext cx="28355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400" b="1" dirty="0" smtClean="0"/>
              <a:t>Sledge  microtome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72575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64903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600" b="1" dirty="0" smtClean="0">
                <a:latin typeface="Bookman Old Style" panose="02050604050505020204" pitchFamily="18" charset="0"/>
                <a:cs typeface="Arial" panose="020B0604020202020204" pitchFamily="34" charset="0"/>
              </a:rPr>
              <a:t>Microtome and their types,Whylgreen Jose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.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St.Mary’s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College</a:t>
            </a:r>
            <a:endParaRPr lang="en-IN" sz="16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  <a:p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-2098246" y="621740"/>
            <a:ext cx="8229600" cy="663145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57200" y="1828800"/>
            <a:ext cx="8293100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en-US" sz="2400" dirty="0" smtClean="0"/>
              <a:t>Operates with a staged rotary action, actual cutting is part of the rotary motion.</a:t>
            </a:r>
          </a:p>
          <a:p>
            <a:pPr algn="just"/>
            <a:r>
              <a:rPr lang="en-US" sz="2400" dirty="0" smtClean="0"/>
              <a:t> </a:t>
            </a:r>
          </a:p>
          <a:p>
            <a:pPr algn="just">
              <a:buFont typeface="Wingdings" pitchFamily="2" charset="2"/>
              <a:buChar char="q"/>
            </a:pPr>
            <a:r>
              <a:rPr lang="en-US" sz="2400" dirty="0" smtClean="0"/>
              <a:t>In a rotary microtome, the knife is typically fixed in a horizontal position.</a:t>
            </a:r>
          </a:p>
          <a:p>
            <a:pPr algn="just"/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en-US" sz="2400" dirty="0" smtClean="0"/>
              <a:t>The flywheel in many </a:t>
            </a:r>
            <a:r>
              <a:rPr lang="en-US" sz="2400" dirty="0" err="1" smtClean="0"/>
              <a:t>microtomes</a:t>
            </a:r>
            <a:r>
              <a:rPr lang="en-US" sz="2400" dirty="0" smtClean="0"/>
              <a:t> can be operated by hand. 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69100" y="1223030"/>
            <a:ext cx="28355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400" b="1" dirty="0" smtClean="0"/>
              <a:t>Rotary microtome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xmlns="" val="352952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64903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600" b="1" dirty="0" smtClean="0">
                <a:latin typeface="Bookman Old Style" panose="02050604050505020204" pitchFamily="18" charset="0"/>
                <a:cs typeface="Arial" panose="020B0604020202020204" pitchFamily="34" charset="0"/>
              </a:rPr>
              <a:t>Microtome and their types,Whylgreen Jose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.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St.Mary’s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College</a:t>
            </a:r>
            <a:endParaRPr lang="en-IN" sz="16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  <a:p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733925" y="1732547"/>
            <a:ext cx="7234417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For the cutting of frozen samples, many rotary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microtomes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can be adapted to cut in a liquid-nitrogen chamber, in a so-called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cryomicrotome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setup. </a:t>
            </a:r>
          </a:p>
          <a:p>
            <a:pPr algn="just"/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The reduced temperature allows the hardness of the sample to be increased, such as by undergoing a glass transition, which allows the preparation of semi-thin samples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69100" y="1223030"/>
            <a:ext cx="24393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400" b="1" dirty="0" err="1" smtClean="0"/>
              <a:t>Cryomicrotome</a:t>
            </a:r>
            <a:endParaRPr lang="en-US" sz="24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811908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64903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600" b="1" dirty="0" smtClean="0">
                <a:latin typeface="Bookman Old Style" panose="02050604050505020204" pitchFamily="18" charset="0"/>
                <a:cs typeface="Arial" panose="020B0604020202020204" pitchFamily="34" charset="0"/>
              </a:rPr>
              <a:t>Microtome and their types,Whylgreen Jose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.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St.Mary’s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College</a:t>
            </a:r>
            <a:endParaRPr lang="en-IN" sz="16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-237815" y="583825"/>
            <a:ext cx="7800109" cy="910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600" dirty="0"/>
          </a:p>
        </p:txBody>
      </p:sp>
      <p:sp>
        <p:nvSpPr>
          <p:cNvPr id="2" name="Rectangle 1"/>
          <p:cNvSpPr/>
          <p:nvPr/>
        </p:nvSpPr>
        <p:spPr>
          <a:xfrm>
            <a:off x="457200" y="1828800"/>
            <a:ext cx="84947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9" name="Rectangle 8"/>
          <p:cNvSpPr/>
          <p:nvPr/>
        </p:nvSpPr>
        <p:spPr>
          <a:xfrm>
            <a:off x="505325" y="1684421"/>
            <a:ext cx="7640053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An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ultramicrotome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is a main tool of </a:t>
            </a:r>
            <a:r>
              <a:rPr lang="en-US" sz="2200" u="sng" dirty="0" err="1" smtClean="0">
                <a:latin typeface="Times New Roman" pitchFamily="18" charset="0"/>
                <a:cs typeface="Times New Roman" pitchFamily="18" charset="0"/>
                <a:hlinkClick r:id="rId3" tooltip="Ultramicrotomy"/>
              </a:rPr>
              <a:t>ultramicrotomy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It allows the preparation of extremely thin sections, with the device functioning in the same manner as a rotational microtome, but with very tight tolerances on the mechanical construction. </a:t>
            </a:r>
          </a:p>
          <a:p>
            <a:pPr algn="just"/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These extremely thin cuts are important for use with </a:t>
            </a:r>
            <a:r>
              <a:rPr lang="en-US" sz="2200" u="sng" dirty="0" smtClean="0">
                <a:latin typeface="Times New Roman" pitchFamily="18" charset="0"/>
                <a:cs typeface="Times New Roman" pitchFamily="18" charset="0"/>
                <a:hlinkClick r:id="rId4" tooltip="Transmission electron microscope"/>
              </a:rPr>
              <a:t>transmission electron microscope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(TEM) and </a:t>
            </a:r>
            <a:r>
              <a:rPr lang="en-US" sz="2200" u="sng" dirty="0" smtClean="0">
                <a:latin typeface="Times New Roman" pitchFamily="18" charset="0"/>
                <a:cs typeface="Times New Roman" pitchFamily="18" charset="0"/>
                <a:hlinkClick r:id="rId5" tooltip="Serial block-face scanning electron microscopy"/>
              </a:rPr>
              <a:t>serial block-face scanning electron microscopy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(SBFSEM)</a:t>
            </a:r>
          </a:p>
          <a:p>
            <a:pPr algn="just"/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en-US" sz="2200" u="sng" dirty="0" smtClean="0">
                <a:latin typeface="Times New Roman" pitchFamily="18" charset="0"/>
                <a:cs typeface="Times New Roman" pitchFamily="18" charset="0"/>
                <a:hlinkClick r:id="rId6" tooltip="Diamond knives"/>
              </a:rPr>
              <a:t>Diamond knives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 and glass knives are used with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ultramicrotomes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Font typeface="Wingdings" pitchFamily="2" charset="2"/>
              <a:buChar char="q"/>
            </a:pP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69100" y="1223030"/>
            <a:ext cx="24954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400" b="1" dirty="0" err="1" smtClean="0"/>
              <a:t>Ultramicrotome</a:t>
            </a:r>
            <a:endParaRPr lang="en-US" sz="24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650207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212</TotalTime>
  <Words>725</Words>
  <Application>Microsoft Office PowerPoint</Application>
  <PresentationFormat>On-screen Show (4:3)</PresentationFormat>
  <Paragraphs>88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Avinz</dc:creator>
  <cp:lastModifiedBy>admission</cp:lastModifiedBy>
  <cp:revision>114</cp:revision>
  <dcterms:created xsi:type="dcterms:W3CDTF">2018-12-04T06:33:32Z</dcterms:created>
  <dcterms:modified xsi:type="dcterms:W3CDTF">2019-06-20T00:30:12Z</dcterms:modified>
</cp:coreProperties>
</file>