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sldIdLst>
    <p:sldId id="275" r:id="rId2"/>
    <p:sldId id="260" r:id="rId3"/>
    <p:sldId id="273" r:id="rId4"/>
    <p:sldId id="261" r:id="rId5"/>
    <p:sldId id="270" r:id="rId6"/>
    <p:sldId id="263" r:id="rId7"/>
    <p:sldId id="267" r:id="rId8"/>
    <p:sldId id="276" r:id="rId9"/>
    <p:sldId id="277" r:id="rId10"/>
    <p:sldId id="27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A50021"/>
    <a:srgbClr val="0205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320C7-8AC4-4A1A-81CF-9E48C26D7234}" type="datetimeFigureOut">
              <a:rPr lang="en-US" smtClean="0"/>
              <a:pPr/>
              <a:t>10/Jun/2019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BC3C4-EE2A-459D-A801-B7B4668858D7}" type="slidenum">
              <a:rPr lang="en-US" smtClean="0"/>
              <a:pPr/>
              <a:t>‹#›</a:t>
            </a:fld>
            <a:endParaRPr lang="en-US"/>
          </a:p>
        </p:txBody>
      </p:sp>
    </p:spTree>
    <p:extLst>
      <p:ext uri="{BB962C8B-B14F-4D97-AF65-F5344CB8AC3E}">
        <p14:creationId xmlns:p14="http://schemas.microsoft.com/office/powerpoint/2010/main" val="18404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222136-E708-494B-ADF8-A3740D89AF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22136-E708-494B-ADF8-A3740D89AF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22136-E708-494B-ADF8-A3740D89AF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7CF1E0-EE45-4573-9852-E6FEB0EF1F5B}" type="datetimeFigureOut">
              <a:rPr lang="en-US" smtClean="0"/>
              <a:pPr/>
              <a:t>10/Jun/2019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222136-E708-494B-ADF8-A3740D89AF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7CF1E0-EE45-4573-9852-E6FEB0EF1F5B}" type="datetimeFigureOut">
              <a:rPr lang="en-US" smtClean="0"/>
              <a:pPr/>
              <a:t>10/Jun/2019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222136-E708-494B-ADF8-A3740D89AF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62517"/>
            <a:ext cx="7851648" cy="1745974"/>
          </a:xfrm>
        </p:spPr>
        <p:txBody>
          <a:bodyPr>
            <a:noAutofit/>
          </a:bodyPr>
          <a:lstStyle/>
          <a:p>
            <a:pPr algn="ctr" defTabSz="457200"/>
            <a:r>
              <a:rPr lang="en-US" sz="3600" dirty="0">
                <a:solidFill>
                  <a:srgbClr val="C00000"/>
                </a:solidFill>
                <a:latin typeface="Bookman Old Style" panose="02050604050505020204" pitchFamily="18" charset="0"/>
                <a:ea typeface="+mn-ea"/>
                <a:cs typeface="+mn-cs"/>
              </a:rPr>
              <a:t>Optimum capital structure</a:t>
            </a:r>
          </a:p>
        </p:txBody>
      </p:sp>
      <p:sp>
        <p:nvSpPr>
          <p:cNvPr id="3" name="Subtitle 2"/>
          <p:cNvSpPr>
            <a:spLocks noGrp="1"/>
          </p:cNvSpPr>
          <p:nvPr>
            <p:ph type="subTitle" idx="1"/>
          </p:nvPr>
        </p:nvSpPr>
        <p:spPr>
          <a:xfrm>
            <a:off x="4876800" y="3200399"/>
            <a:ext cx="4006479" cy="2997591"/>
          </a:xfrm>
        </p:spPr>
        <p:txBody>
          <a:bodyPr>
            <a:noAutofit/>
          </a:bodyPr>
          <a:lstStyle/>
          <a:p>
            <a:pPr algn="l"/>
            <a:r>
              <a:rPr lang="en-US" sz="2200" dirty="0" err="1" smtClean="0">
                <a:solidFill>
                  <a:schemeClr val="bg1"/>
                </a:solidFill>
                <a:latin typeface="Times New Roman" panose="02020603050405020304" pitchFamily="18" charset="0"/>
                <a:cs typeface="Times New Roman" panose="02020603050405020304" pitchFamily="18" charset="0"/>
              </a:rPr>
              <a:t>Femy</a:t>
            </a:r>
            <a:r>
              <a:rPr lang="en-US" sz="2200" dirty="0" smtClean="0">
                <a:solidFill>
                  <a:schemeClr val="bg1"/>
                </a:solidFill>
                <a:latin typeface="Times New Roman" panose="02020603050405020304" pitchFamily="18" charset="0"/>
                <a:cs typeface="Times New Roman" panose="02020603050405020304" pitchFamily="18" charset="0"/>
              </a:rPr>
              <a:t> </a:t>
            </a:r>
            <a:r>
              <a:rPr lang="en-US" sz="2200" dirty="0" err="1" smtClean="0">
                <a:solidFill>
                  <a:schemeClr val="bg1"/>
                </a:solidFill>
                <a:latin typeface="Times New Roman" panose="02020603050405020304" pitchFamily="18" charset="0"/>
                <a:cs typeface="Times New Roman" panose="02020603050405020304" pitchFamily="18" charset="0"/>
              </a:rPr>
              <a:t>Moni</a:t>
            </a:r>
            <a:r>
              <a:rPr lang="en-US" sz="2200" dirty="0" smtClean="0">
                <a:solidFill>
                  <a:schemeClr val="bg1"/>
                </a:solidFill>
                <a:latin typeface="Times New Roman" panose="02020603050405020304" pitchFamily="18" charset="0"/>
                <a:cs typeface="Times New Roman" panose="02020603050405020304" pitchFamily="18" charset="0"/>
              </a:rPr>
              <a:t> </a:t>
            </a:r>
            <a:br>
              <a:rPr lang="en-US" sz="2200" dirty="0" smtClean="0">
                <a:solidFill>
                  <a:schemeClr val="bg1"/>
                </a:solidFill>
                <a:latin typeface="Times New Roman" panose="02020603050405020304" pitchFamily="18" charset="0"/>
                <a:cs typeface="Times New Roman" panose="02020603050405020304" pitchFamily="18" charset="0"/>
              </a:rPr>
            </a:br>
            <a:r>
              <a:rPr lang="en-US" sz="2200" dirty="0" smtClean="0">
                <a:solidFill>
                  <a:schemeClr val="bg1"/>
                </a:solidFill>
                <a:latin typeface="Times New Roman" panose="02020603050405020304" pitchFamily="18" charset="0"/>
                <a:cs typeface="Times New Roman" panose="02020603050405020304" pitchFamily="18" charset="0"/>
              </a:rPr>
              <a:t>Assistant Professor </a:t>
            </a:r>
            <a:br>
              <a:rPr lang="en-US" sz="2200" dirty="0" smtClean="0">
                <a:solidFill>
                  <a:schemeClr val="bg1"/>
                </a:solidFill>
                <a:latin typeface="Times New Roman" panose="02020603050405020304" pitchFamily="18" charset="0"/>
                <a:cs typeface="Times New Roman" panose="02020603050405020304" pitchFamily="18" charset="0"/>
              </a:rPr>
            </a:br>
            <a:r>
              <a:rPr lang="en-US" sz="2200" dirty="0" smtClean="0">
                <a:solidFill>
                  <a:schemeClr val="bg1"/>
                </a:solidFill>
                <a:latin typeface="Times New Roman" panose="02020603050405020304" pitchFamily="18" charset="0"/>
                <a:cs typeface="Times New Roman" panose="02020603050405020304" pitchFamily="18" charset="0"/>
              </a:rPr>
              <a:t>Department of </a:t>
            </a:r>
            <a:r>
              <a:rPr lang="en-US" sz="2200" dirty="0" smtClean="0">
                <a:solidFill>
                  <a:schemeClr val="bg1"/>
                </a:solidFill>
                <a:latin typeface="Times New Roman" panose="02020603050405020304" pitchFamily="18" charset="0"/>
                <a:cs typeface="Times New Roman" panose="02020603050405020304" pitchFamily="18" charset="0"/>
              </a:rPr>
              <a:t>Commerce</a:t>
            </a:r>
            <a:r>
              <a:rPr lang="en-US" sz="2200" dirty="0" smtClean="0">
                <a:solidFill>
                  <a:schemeClr val="bg1"/>
                </a:solidFill>
                <a:latin typeface="Times New Roman" panose="02020603050405020304" pitchFamily="18" charset="0"/>
                <a:cs typeface="Times New Roman" panose="02020603050405020304" pitchFamily="18" charset="0"/>
              </a:rPr>
              <a:t/>
            </a:r>
            <a:br>
              <a:rPr lang="en-US" sz="2200" dirty="0" smtClean="0">
                <a:solidFill>
                  <a:schemeClr val="bg1"/>
                </a:solidFill>
                <a:latin typeface="Times New Roman" panose="02020603050405020304" pitchFamily="18" charset="0"/>
                <a:cs typeface="Times New Roman" panose="02020603050405020304" pitchFamily="18" charset="0"/>
              </a:rPr>
            </a:br>
            <a:r>
              <a:rPr lang="en-US" sz="2200" dirty="0" smtClean="0">
                <a:solidFill>
                  <a:schemeClr val="bg1"/>
                </a:solidFill>
                <a:latin typeface="Times New Roman" panose="02020603050405020304" pitchFamily="18" charset="0"/>
                <a:cs typeface="Times New Roman" panose="02020603050405020304" pitchFamily="18" charset="0"/>
              </a:rPr>
              <a:t>St. Mary’s College</a:t>
            </a:r>
          </a:p>
          <a:p>
            <a:pPr algn="l"/>
            <a:r>
              <a:rPr lang="en-US" sz="2200" dirty="0" smtClean="0">
                <a:solidFill>
                  <a:schemeClr val="bg1"/>
                </a:solidFill>
                <a:latin typeface="Times New Roman" panose="02020603050405020304" pitchFamily="18" charset="0"/>
                <a:cs typeface="Times New Roman" panose="02020603050405020304" pitchFamily="18" charset="0"/>
              </a:rPr>
              <a:t>Thrissur – 680020</a:t>
            </a:r>
          </a:p>
          <a:p>
            <a:pPr algn="l"/>
            <a:r>
              <a:rPr lang="en-US" sz="2200" dirty="0" smtClean="0">
                <a:solidFill>
                  <a:schemeClr val="bg1"/>
                </a:solidFill>
                <a:latin typeface="Times New Roman" panose="02020603050405020304" pitchFamily="18" charset="0"/>
                <a:cs typeface="Times New Roman" panose="02020603050405020304" pitchFamily="18" charset="0"/>
              </a:rPr>
              <a:t>Kerala </a:t>
            </a:r>
            <a:endParaRPr lang="en-US" sz="2200" dirty="0">
              <a:solidFill>
                <a:schemeClr val="bg1"/>
              </a:solidFill>
              <a:latin typeface="Times New Roman" panose="02020603050405020304"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152400" y="1934995"/>
            <a:ext cx="2971800" cy="3627605"/>
          </a:xfrm>
          <a:prstGeom prst="rect">
            <a:avLst/>
          </a:prstGeom>
        </p:spPr>
      </p:pic>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7854696" cy="5029200"/>
          </a:xfrm>
        </p:spPr>
        <p:txBody>
          <a:bodyPr>
            <a:normAutofit/>
          </a:bodyPr>
          <a:lstStyle/>
          <a:p>
            <a:pPr algn="l"/>
            <a:endParaRPr lang="en-US" sz="2200" dirty="0">
              <a:solidFill>
                <a:schemeClr val="bg1"/>
              </a:solidFill>
              <a:latin typeface="Times New Roman" panose="02020603050405020304" pitchFamily="18" charset="0"/>
              <a:cs typeface="Times New Roman" panose="02020603050405020304" pitchFamily="18" charset="0"/>
            </a:endParaRPr>
          </a:p>
          <a:p>
            <a:pPr algn="l">
              <a:buClrTx/>
            </a:pPr>
            <a:endParaRPr lang="en-US" sz="2200" dirty="0">
              <a:solidFill>
                <a:schemeClr val="bg1"/>
              </a:solidFill>
              <a:latin typeface="Times New Roman" panose="02020603050405020304" pitchFamily="18" charset="0"/>
              <a:cs typeface="Times New Roman" panose="02020603050405020304" pitchFamily="18" charset="0"/>
            </a:endParaRP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smtClean="0">
                <a:solidFill>
                  <a:schemeClr val="bg1"/>
                </a:solidFill>
                <a:latin typeface="Times New Roman" panose="02020603050405020304" pitchFamily="18" charset="0"/>
                <a:cs typeface="Times New Roman" panose="02020603050405020304" pitchFamily="18" charset="0"/>
              </a:rPr>
              <a:t>Modigilani</a:t>
            </a:r>
            <a:r>
              <a:rPr lang="en-US" sz="2200" dirty="0" smtClean="0">
                <a:solidFill>
                  <a:schemeClr val="bg1"/>
                </a:solidFill>
                <a:latin typeface="Times New Roman" panose="02020603050405020304" pitchFamily="18" charset="0"/>
                <a:cs typeface="Times New Roman" panose="02020603050405020304" pitchFamily="18" charset="0"/>
              </a:rPr>
              <a:t> Miller Approach</a:t>
            </a:r>
          </a:p>
          <a:p>
            <a:pPr algn="l">
              <a:buClrTx/>
            </a:pPr>
            <a:r>
              <a:rPr lang="en-US" sz="2200" dirty="0">
                <a:solidFill>
                  <a:schemeClr val="bg1"/>
                </a:solidFill>
                <a:latin typeface="Times New Roman" panose="02020603050405020304" pitchFamily="18" charset="0"/>
                <a:cs typeface="Times New Roman" panose="02020603050405020304" pitchFamily="18" charset="0"/>
              </a:rPr>
              <a:t> </a:t>
            </a:r>
            <a:endParaRPr lang="en-US" sz="2200" dirty="0" smtClean="0">
              <a:solidFill>
                <a:schemeClr val="bg1"/>
              </a:solidFill>
              <a:latin typeface="Times New Roman" panose="02020603050405020304" pitchFamily="18" charset="0"/>
              <a:cs typeface="Times New Roman" panose="02020603050405020304" pitchFamily="18" charset="0"/>
            </a:endParaRPr>
          </a:p>
          <a:p>
            <a:pPr algn="l">
              <a:buClrTx/>
            </a:pPr>
            <a:r>
              <a:rPr lang="en-US" sz="2200" dirty="0" smtClean="0">
                <a:solidFill>
                  <a:schemeClr val="bg1"/>
                </a:solidFill>
                <a:latin typeface="Times New Roman" panose="02020603050405020304" pitchFamily="18" charset="0"/>
                <a:cs typeface="Times New Roman" panose="02020603050405020304" pitchFamily="18" charset="0"/>
              </a:rPr>
              <a:t>Proposition 2 : It says that financial leverage boosts the value of the firm and reduces the weighted average cost of capital .  Its when the tax information is available. </a:t>
            </a: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28600" y="5943600"/>
            <a:ext cx="8229600" cy="338554"/>
          </a:xfrm>
          <a:prstGeom prst="rect">
            <a:avLst/>
          </a:prstGeom>
        </p:spPr>
        <p:txBody>
          <a:bodyPr wrap="square">
            <a:spAutoFit/>
          </a:bodyPr>
          <a:lstStyle/>
          <a:p>
            <a:pPr>
              <a:buNone/>
            </a:pP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extLst>
      <p:ext uri="{BB962C8B-B14F-4D97-AF65-F5344CB8AC3E}">
        <p14:creationId xmlns:p14="http://schemas.microsoft.com/office/powerpoint/2010/main" val="4103377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609600"/>
            <a:ext cx="7854696" cy="5029200"/>
          </a:xfrm>
        </p:spPr>
        <p:txBody>
          <a:bodyPr>
            <a:normAutofit/>
          </a:bodyPr>
          <a:lstStyle/>
          <a:p>
            <a:pPr algn="l">
              <a:spcBef>
                <a:spcPct val="0"/>
              </a:spcBef>
            </a:pPr>
            <a:r>
              <a:rPr lang="en-US" b="1" dirty="0">
                <a:solidFill>
                  <a:srgbClr val="C00000"/>
                </a:solidFill>
                <a:latin typeface="Bookman Old Style" panose="02050604050505020204" pitchFamily="18" charset="0"/>
                <a:ea typeface="+mj-ea"/>
                <a:cs typeface="+mj-cs"/>
              </a:rPr>
              <a:t>Essentials of optimum capital structure</a:t>
            </a:r>
          </a:p>
          <a:p>
            <a:pPr algn="l">
              <a:buClrTx/>
            </a:pPr>
            <a:endParaRPr lang="en-US" sz="2200" dirty="0">
              <a:solidFill>
                <a:schemeClr val="bg1"/>
              </a:solidFill>
              <a:latin typeface="Times New Roman" panose="02020603050405020304" pitchFamily="18" charset="0"/>
              <a:cs typeface="Times New Roman" panose="02020603050405020304" pitchFamily="18" charset="0"/>
            </a:endParaRPr>
          </a:p>
          <a:p>
            <a:pPr marL="342900" indent="-342900" algn="l">
              <a:buClrTx/>
              <a:buFont typeface="Wingdings" panose="05000000000000000000" pitchFamily="2" charset="2"/>
              <a:buChar char="v"/>
            </a:pPr>
            <a:r>
              <a:rPr lang="en-US" sz="2200" dirty="0" smtClean="0">
                <a:solidFill>
                  <a:schemeClr val="bg1"/>
                </a:solidFill>
                <a:latin typeface="Times New Roman" panose="02020603050405020304" pitchFamily="18" charset="0"/>
                <a:cs typeface="Times New Roman" panose="02020603050405020304" pitchFamily="18" charset="0"/>
              </a:rPr>
              <a:t> Balance </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Economy </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Liquidity and Solvency</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Flexibility</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Simplicity</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Safety</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Maximum return</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Maximum Control</a:t>
            </a:r>
          </a:p>
          <a:p>
            <a:pPr marL="342900" indent="-342900" algn="l">
              <a:buClrTx/>
              <a:buFont typeface="Wingdings" panose="05000000000000000000" pitchFamily="2" charset="2"/>
              <a:buChar char="v"/>
            </a:pPr>
            <a:r>
              <a:rPr lang="en-US" sz="2200" dirty="0">
                <a:solidFill>
                  <a:schemeClr val="bg1"/>
                </a:solidFill>
                <a:latin typeface="Times New Roman" panose="02020603050405020304" pitchFamily="18" charset="0"/>
                <a:cs typeface="Times New Roman" panose="02020603050405020304" pitchFamily="18" charset="0"/>
              </a:rPr>
              <a:t> </a:t>
            </a:r>
            <a:r>
              <a:rPr lang="en-US" sz="2200" dirty="0" smtClean="0">
                <a:solidFill>
                  <a:schemeClr val="bg1"/>
                </a:solidFill>
                <a:latin typeface="Times New Roman" panose="02020603050405020304" pitchFamily="18" charset="0"/>
                <a:cs typeface="Times New Roman" panose="02020603050405020304" pitchFamily="18" charset="0"/>
              </a:rPr>
              <a:t>Balanced Leverage</a:t>
            </a: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2" name="Rectangle 1"/>
          <p:cNvSpPr/>
          <p:nvPr/>
        </p:nvSpPr>
        <p:spPr>
          <a:xfrm>
            <a:off x="228600" y="5867400"/>
            <a:ext cx="7467600" cy="338554"/>
          </a:xfrm>
          <a:prstGeom prst="rect">
            <a:avLst/>
          </a:prstGeom>
        </p:spPr>
        <p:txBody>
          <a:bodyPr wrap="square">
            <a:spAutoFit/>
          </a:bodyPr>
          <a:lstStyle/>
          <a:p>
            <a:pPr>
              <a:buNone/>
            </a:pP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extLst>
      <p:ext uri="{BB962C8B-B14F-4D97-AF65-F5344CB8AC3E}">
        <p14:creationId xmlns:p14="http://schemas.microsoft.com/office/powerpoint/2010/main" val="299028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Autofit/>
          </a:bodyPr>
          <a:lstStyle/>
          <a:p>
            <a:pPr algn="l"/>
            <a:r>
              <a:rPr lang="en-US" sz="2600" dirty="0">
                <a:solidFill>
                  <a:srgbClr val="C00000"/>
                </a:solidFill>
                <a:latin typeface="Bookman Old Style" panose="02050604050505020204" pitchFamily="18" charset="0"/>
              </a:rPr>
              <a:t>Optimum Capital Structure </a:t>
            </a:r>
          </a:p>
        </p:txBody>
      </p:sp>
      <p:sp>
        <p:nvSpPr>
          <p:cNvPr id="3" name="Subtitle 2"/>
          <p:cNvSpPr>
            <a:spLocks noGrp="1"/>
          </p:cNvSpPr>
          <p:nvPr>
            <p:ph type="subTitle" idx="1"/>
          </p:nvPr>
        </p:nvSpPr>
        <p:spPr>
          <a:xfrm>
            <a:off x="685800" y="2209800"/>
            <a:ext cx="7848600" cy="4419600"/>
          </a:xfrm>
        </p:spPr>
        <p:txBody>
          <a:bodyPr>
            <a:normAutofit/>
          </a:bodyPr>
          <a:lstStyle/>
          <a:p>
            <a:pPr algn="l"/>
            <a:r>
              <a:rPr lang="en-US" sz="2200" dirty="0" smtClean="0">
                <a:solidFill>
                  <a:schemeClr val="bg1"/>
                </a:solidFill>
                <a:latin typeface="Times New Roman" panose="02020603050405020304" pitchFamily="18" charset="0"/>
                <a:cs typeface="Times New Roman" panose="02020603050405020304" pitchFamily="18" charset="0"/>
              </a:rPr>
              <a:t>The optimum capital structure may be defined as “the capital structure or combination of debt and equity that leads to the value of firm”. optimum capital structure maximizes the value of the company and hence the wealth of its owners and minimizes the company’s cost of capital.</a:t>
            </a:r>
          </a:p>
          <a:p>
            <a:endParaRPr lang="en-US" sz="2200" dirty="0">
              <a:solidFill>
                <a:schemeClr val="bg1"/>
              </a:solidFill>
            </a:endParaRPr>
          </a:p>
        </p:txBody>
      </p:sp>
      <p:pic>
        <p:nvPicPr>
          <p:cNvPr id="4" name="Picture 3" descr="College logo_Updated.png"/>
          <p:cNvPicPr>
            <a:picLocks noChangeAspect="1"/>
          </p:cNvPicPr>
          <p:nvPr/>
        </p:nvPicPr>
        <p:blipFill>
          <a:blip r:embed="rId2" cstate="print"/>
          <a:stretch>
            <a:fillRect/>
          </a:stretch>
        </p:blipFill>
        <p:spPr>
          <a:xfrm>
            <a:off x="8152912" y="152400"/>
            <a:ext cx="991088" cy="1115290"/>
          </a:xfrm>
          <a:prstGeom prst="rect">
            <a:avLst/>
          </a:prstGeom>
        </p:spPr>
      </p:pic>
      <p:sp>
        <p:nvSpPr>
          <p:cNvPr id="5" name="Rectangle 4"/>
          <p:cNvSpPr/>
          <p:nvPr/>
        </p:nvSpPr>
        <p:spPr>
          <a:xfrm>
            <a:off x="533400" y="5867400"/>
            <a:ext cx="6858000" cy="338554"/>
          </a:xfrm>
          <a:prstGeom prst="rect">
            <a:avLst/>
          </a:prstGeom>
        </p:spPr>
        <p:txBody>
          <a:bodyPr wrap="square">
            <a:spAutoFit/>
          </a:bodyPr>
          <a:lstStyle/>
          <a:p>
            <a:r>
              <a:rPr lang="en-US" sz="1600" b="1" i="1" dirty="0"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2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4070" y="26504"/>
            <a:ext cx="8229600" cy="1143000"/>
          </a:xfrm>
        </p:spPr>
        <p:txBody>
          <a:bodyPr>
            <a:normAutofit/>
          </a:bodyPr>
          <a:lstStyle/>
          <a:p>
            <a:r>
              <a:rPr lang="en-US" sz="2600" b="1" dirty="0">
                <a:solidFill>
                  <a:srgbClr val="C00000"/>
                </a:solidFill>
                <a:effectLst>
                  <a:outerShdw blurRad="38100" dist="25400" dir="5400000" algn="tl" rotWithShape="0">
                    <a:srgbClr val="000000">
                      <a:alpha val="43000"/>
                    </a:srgbClr>
                  </a:outerShdw>
                </a:effectLst>
                <a:latin typeface="Bookman Old Style" panose="02050604050505020204" pitchFamily="18" charset="0"/>
              </a:rPr>
              <a:t>Features </a:t>
            </a:r>
          </a:p>
        </p:txBody>
      </p:sp>
      <p:sp>
        <p:nvSpPr>
          <p:cNvPr id="3" name="Content Placeholder 2"/>
          <p:cNvSpPr>
            <a:spLocks noGrp="1"/>
          </p:cNvSpPr>
          <p:nvPr>
            <p:ph idx="1"/>
          </p:nvPr>
        </p:nvSpPr>
        <p:spPr>
          <a:xfrm>
            <a:off x="457200" y="1219200"/>
            <a:ext cx="8229600" cy="4495800"/>
          </a:xfrm>
        </p:spPr>
        <p:txBody>
          <a:bodyPr>
            <a:noAutofit/>
          </a:bodyPr>
          <a:lstStyle/>
          <a:p>
            <a:pPr>
              <a:buClr>
                <a:schemeClr val="tx1"/>
              </a:buClr>
              <a:buFont typeface="Wingdings" panose="05000000000000000000" pitchFamily="2" charset="2"/>
              <a:buChar char="v"/>
            </a:pPr>
            <a:r>
              <a:rPr lang="en-US" sz="3200" b="1" dirty="0">
                <a:solidFill>
                  <a:srgbClr val="00B0F0"/>
                </a:solidFill>
              </a:rPr>
              <a:t> </a:t>
            </a:r>
            <a:r>
              <a:rPr lang="en-US" sz="2200" b="1" dirty="0" smtClean="0">
                <a:latin typeface="Times New Roman" panose="02020603050405020304" pitchFamily="18" charset="0"/>
                <a:cs typeface="Times New Roman" panose="02020603050405020304" pitchFamily="18" charset="0"/>
              </a:rPr>
              <a:t>Profitability:-</a:t>
            </a:r>
            <a:r>
              <a:rPr lang="en-US" sz="2200" dirty="0" smtClean="0">
                <a:latin typeface="Times New Roman" panose="02020603050405020304" pitchFamily="18" charset="0"/>
                <a:cs typeface="Times New Roman" panose="02020603050405020304" pitchFamily="18" charset="0"/>
              </a:rPr>
              <a:t>The most profitable capital structure is one that tends to minimize the cost of financing and maximize earning per share.</a:t>
            </a:r>
          </a:p>
          <a:p>
            <a:pPr>
              <a:buClrTx/>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Flexibility:-</a:t>
            </a:r>
            <a:r>
              <a:rPr lang="en-US" sz="2200" dirty="0" smtClean="0">
                <a:latin typeface="Times New Roman" panose="02020603050405020304" pitchFamily="18" charset="0"/>
                <a:cs typeface="Times New Roman" panose="02020603050405020304" pitchFamily="18" charset="0"/>
              </a:rPr>
              <a:t>The capital structure should be such that company  can raise funds whenever needed</a:t>
            </a:r>
          </a:p>
          <a:p>
            <a:pPr>
              <a:buClrTx/>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Conservation:-</a:t>
            </a:r>
            <a:r>
              <a:rPr lang="en-US" sz="2200" dirty="0" smtClean="0">
                <a:latin typeface="Times New Roman" panose="02020603050405020304" pitchFamily="18" charset="0"/>
                <a:cs typeface="Times New Roman" panose="02020603050405020304" pitchFamily="18" charset="0"/>
              </a:rPr>
              <a:t>The debt content in the capital structure should not exceed the limit which the company can bear</a:t>
            </a:r>
            <a:r>
              <a:rPr lang="en-US" sz="3200" dirty="0" smtClean="0">
                <a:latin typeface="Times New Roman" panose="02020603050405020304" pitchFamily="18" charset="0"/>
                <a:cs typeface="Times New Roman" panose="02020603050405020304" pitchFamily="18" charset="0"/>
              </a:rPr>
              <a:t>.</a:t>
            </a:r>
          </a:p>
          <a:p>
            <a:pPr>
              <a:buClrTx/>
              <a:buSzPct val="80000"/>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Solvency;-</a:t>
            </a:r>
            <a:r>
              <a:rPr lang="en-US" sz="2200" dirty="0">
                <a:latin typeface="Times New Roman" panose="02020603050405020304" pitchFamily="18" charset="0"/>
                <a:cs typeface="Times New Roman" panose="02020603050405020304" pitchFamily="18" charset="0"/>
              </a:rPr>
              <a:t>The capital structure should be such that firm does not have the risk of becoming insolvent.</a:t>
            </a:r>
          </a:p>
          <a:p>
            <a:pPr>
              <a:buClrTx/>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Control:-</a:t>
            </a:r>
            <a:r>
              <a:rPr lang="en-US" sz="2200" dirty="0">
                <a:latin typeface="Times New Roman" panose="02020603050405020304" pitchFamily="18" charset="0"/>
                <a:cs typeface="Times New Roman" panose="02020603050405020304" pitchFamily="18" charset="0"/>
              </a:rPr>
              <a:t>The capital structure should be so devised that it involves minimum risk of loss of control of the company.</a:t>
            </a:r>
            <a:endParaRPr lang="en-US" sz="2200" b="1" u="sng" dirty="0">
              <a:latin typeface="Times New Roman" panose="02020603050405020304" pitchFamily="18" charset="0"/>
              <a:cs typeface="Times New Roman" panose="02020603050405020304" pitchFamily="18" charset="0"/>
            </a:endParaRPr>
          </a:p>
          <a:p>
            <a:pPr>
              <a:buNone/>
            </a:pPr>
            <a:endParaRPr lang="en-US" sz="3200" b="1" u="sng" dirty="0" smtClean="0">
              <a:latin typeface="Times New Roman" panose="02020603050405020304" pitchFamily="18" charset="0"/>
              <a:cs typeface="Times New Roman" panose="02020603050405020304" pitchFamily="18" charset="0"/>
            </a:endParaRPr>
          </a:p>
          <a:p>
            <a:pPr>
              <a:buNone/>
            </a:pP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pPr>
              <a:buNone/>
            </a:pPr>
            <a:endParaRPr lang="en-US" sz="3200" b="1" u="sng" dirty="0"/>
          </a:p>
        </p:txBody>
      </p:sp>
      <p:pic>
        <p:nvPicPr>
          <p:cNvPr id="4" name="Picture 3"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93" decel="100000"/>
                                        <p:tgtEl>
                                          <p:spTgt spid="3">
                                            <p:txEl>
                                              <p:pRg st="0" end="0"/>
                                            </p:txEl>
                                          </p:spTgt>
                                        </p:tgtEl>
                                      </p:cBhvr>
                                    </p:animEffect>
                                    <p:animScale>
                                      <p:cBhvr>
                                        <p:cTn id="12" dur="193" decel="100000"/>
                                        <p:tgtEl>
                                          <p:spTgt spid="3">
                                            <p:txEl>
                                              <p:pRg st="0" end="0"/>
                                            </p:txEl>
                                          </p:spTgt>
                                        </p:tgtEl>
                                      </p:cBhvr>
                                      <p:from x="10000" y="10000"/>
                                      <p:to x="200000" y="450000"/>
                                    </p:animScale>
                                    <p:animScale>
                                      <p:cBhvr>
                                        <p:cTn id="13" dur="308" accel="100000" fill="hold">
                                          <p:stCondLst>
                                            <p:cond delay="193"/>
                                          </p:stCondLst>
                                        </p:cTn>
                                        <p:tgtEl>
                                          <p:spTgt spid="3">
                                            <p:txEl>
                                              <p:pRg st="0" end="0"/>
                                            </p:txEl>
                                          </p:spTgt>
                                        </p:tgtEl>
                                      </p:cBhvr>
                                      <p:from x="200000" y="450000"/>
                                      <p:to x="100000" y="100000"/>
                                    </p:animScale>
                                    <p:set>
                                      <p:cBhvr>
                                        <p:cTn id="14" dur="193" fill="hold"/>
                                        <p:tgtEl>
                                          <p:spTgt spid="3">
                                            <p:txEl>
                                              <p:pRg st="0" end="0"/>
                                            </p:txEl>
                                          </p:spTgt>
                                        </p:tgtEl>
                                        <p:attrNameLst>
                                          <p:attrName>ppt_x</p:attrName>
                                        </p:attrNameLst>
                                      </p:cBhvr>
                                      <p:to>
                                        <p:strVal val="(0.5)"/>
                                      </p:to>
                                    </p:set>
                                    <p:anim from="(0.5)" to="(#ppt_x)" calcmode="lin" valueType="num">
                                      <p:cBhvr>
                                        <p:cTn id="15" dur="308" accel="100000" fill="hold">
                                          <p:stCondLst>
                                            <p:cond delay="193"/>
                                          </p:stCondLst>
                                        </p:cTn>
                                        <p:tgtEl>
                                          <p:spTgt spid="3">
                                            <p:txEl>
                                              <p:pRg st="0" end="0"/>
                                            </p:txEl>
                                          </p:spTgt>
                                        </p:tgtEl>
                                        <p:attrNameLst>
                                          <p:attrName>ppt_x</p:attrName>
                                        </p:attrNameLst>
                                      </p:cBhvr>
                                    </p:anim>
                                    <p:set>
                                      <p:cBhvr>
                                        <p:cTn id="16" dur="193" fill="hold"/>
                                        <p:tgtEl>
                                          <p:spTgt spid="3">
                                            <p:txEl>
                                              <p:pRg st="0" end="0"/>
                                            </p:txEl>
                                          </p:spTgt>
                                        </p:tgtEl>
                                        <p:attrNameLst>
                                          <p:attrName>ppt_y</p:attrName>
                                        </p:attrNameLst>
                                      </p:cBhvr>
                                      <p:to>
                                        <p:strVal val="(#ppt_y+0.4)"/>
                                      </p:to>
                                    </p:set>
                                    <p:anim from="(#ppt_y+0.4)" to="(#ppt_y)" calcmode="lin" valueType="num">
                                      <p:cBhvr>
                                        <p:cTn id="17" dur="308" accel="100000" fill="hold">
                                          <p:stCondLst>
                                            <p:cond delay="193"/>
                                          </p:stCondLst>
                                        </p:cTn>
                                        <p:tgtEl>
                                          <p:spTgt spid="3">
                                            <p:txEl>
                                              <p:pRg st="0" end="0"/>
                                            </p:txEl>
                                          </p:spTgt>
                                        </p:tgtEl>
                                        <p:attrNameLst>
                                          <p:attrName>ppt_y</p:attrName>
                                        </p:attrNameLst>
                                      </p:cBhvr>
                                    </p:anim>
                                  </p:childTnLst>
                                </p:cTn>
                              </p:par>
                            </p:childTnLst>
                          </p:cTn>
                        </p:par>
                        <p:par>
                          <p:cTn id="18" fill="hold">
                            <p:stCondLst>
                              <p:cond delay="1000"/>
                            </p:stCondLst>
                            <p:childTnLst>
                              <p:par>
                                <p:cTn id="19" presetID="51"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93" decel="100000"/>
                                        <p:tgtEl>
                                          <p:spTgt spid="3">
                                            <p:txEl>
                                              <p:pRg st="1" end="1"/>
                                            </p:txEl>
                                          </p:spTgt>
                                        </p:tgtEl>
                                      </p:cBhvr>
                                    </p:animEffect>
                                    <p:animScale>
                                      <p:cBhvr>
                                        <p:cTn id="22" dur="193" decel="100000"/>
                                        <p:tgtEl>
                                          <p:spTgt spid="3">
                                            <p:txEl>
                                              <p:pRg st="1" end="1"/>
                                            </p:txEl>
                                          </p:spTgt>
                                        </p:tgtEl>
                                      </p:cBhvr>
                                      <p:from x="10000" y="10000"/>
                                      <p:to x="200000" y="450000"/>
                                    </p:animScale>
                                    <p:animScale>
                                      <p:cBhvr>
                                        <p:cTn id="23" dur="308" accel="100000" fill="hold">
                                          <p:stCondLst>
                                            <p:cond delay="193"/>
                                          </p:stCondLst>
                                        </p:cTn>
                                        <p:tgtEl>
                                          <p:spTgt spid="3">
                                            <p:txEl>
                                              <p:pRg st="1" end="1"/>
                                            </p:txEl>
                                          </p:spTgt>
                                        </p:tgtEl>
                                      </p:cBhvr>
                                      <p:from x="200000" y="450000"/>
                                      <p:to x="100000" y="100000"/>
                                    </p:animScale>
                                    <p:set>
                                      <p:cBhvr>
                                        <p:cTn id="24" dur="193" fill="hold"/>
                                        <p:tgtEl>
                                          <p:spTgt spid="3">
                                            <p:txEl>
                                              <p:pRg st="1" end="1"/>
                                            </p:txEl>
                                          </p:spTgt>
                                        </p:tgtEl>
                                        <p:attrNameLst>
                                          <p:attrName>ppt_x</p:attrName>
                                        </p:attrNameLst>
                                      </p:cBhvr>
                                      <p:to>
                                        <p:strVal val="(0.5)"/>
                                      </p:to>
                                    </p:set>
                                    <p:anim from="(0.5)" to="(#ppt_x)" calcmode="lin" valueType="num">
                                      <p:cBhvr>
                                        <p:cTn id="25" dur="308" accel="100000" fill="hold">
                                          <p:stCondLst>
                                            <p:cond delay="193"/>
                                          </p:stCondLst>
                                        </p:cTn>
                                        <p:tgtEl>
                                          <p:spTgt spid="3">
                                            <p:txEl>
                                              <p:pRg st="1" end="1"/>
                                            </p:txEl>
                                          </p:spTgt>
                                        </p:tgtEl>
                                        <p:attrNameLst>
                                          <p:attrName>ppt_x</p:attrName>
                                        </p:attrNameLst>
                                      </p:cBhvr>
                                    </p:anim>
                                    <p:set>
                                      <p:cBhvr>
                                        <p:cTn id="26" dur="193" fill="hold"/>
                                        <p:tgtEl>
                                          <p:spTgt spid="3">
                                            <p:txEl>
                                              <p:pRg st="1" end="1"/>
                                            </p:txEl>
                                          </p:spTgt>
                                        </p:tgtEl>
                                        <p:attrNameLst>
                                          <p:attrName>ppt_y</p:attrName>
                                        </p:attrNameLst>
                                      </p:cBhvr>
                                      <p:to>
                                        <p:strVal val="(#ppt_y+0.4)"/>
                                      </p:to>
                                    </p:set>
                                    <p:anim from="(#ppt_y+0.4)" to="(#ppt_y)" calcmode="lin" valueType="num">
                                      <p:cBhvr>
                                        <p:cTn id="27" dur="308" accel="100000" fill="hold">
                                          <p:stCondLst>
                                            <p:cond delay="193"/>
                                          </p:stCondLst>
                                        </p:cTn>
                                        <p:tgtEl>
                                          <p:spTgt spid="3">
                                            <p:txEl>
                                              <p:pRg st="1" end="1"/>
                                            </p:txEl>
                                          </p:spTgt>
                                        </p:tgtEl>
                                        <p:attrNameLst>
                                          <p:attrName>ppt_y</p:attrName>
                                        </p:attrNameLst>
                                      </p:cBhvr>
                                    </p:anim>
                                  </p:childTnLst>
                                </p:cTn>
                              </p:par>
                            </p:childTnLst>
                          </p:cTn>
                        </p:par>
                        <p:par>
                          <p:cTn id="28" fill="hold">
                            <p:stCondLst>
                              <p:cond delay="1500"/>
                            </p:stCondLst>
                            <p:childTnLst>
                              <p:par>
                                <p:cTn id="29" presetID="51"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93" decel="100000"/>
                                        <p:tgtEl>
                                          <p:spTgt spid="3">
                                            <p:txEl>
                                              <p:pRg st="2" end="2"/>
                                            </p:txEl>
                                          </p:spTgt>
                                        </p:tgtEl>
                                      </p:cBhvr>
                                    </p:animEffect>
                                    <p:animScale>
                                      <p:cBhvr>
                                        <p:cTn id="32" dur="193" decel="100000"/>
                                        <p:tgtEl>
                                          <p:spTgt spid="3">
                                            <p:txEl>
                                              <p:pRg st="2" end="2"/>
                                            </p:txEl>
                                          </p:spTgt>
                                        </p:tgtEl>
                                      </p:cBhvr>
                                      <p:from x="10000" y="10000"/>
                                      <p:to x="200000" y="450000"/>
                                    </p:animScale>
                                    <p:animScale>
                                      <p:cBhvr>
                                        <p:cTn id="33" dur="308" accel="100000" fill="hold">
                                          <p:stCondLst>
                                            <p:cond delay="193"/>
                                          </p:stCondLst>
                                        </p:cTn>
                                        <p:tgtEl>
                                          <p:spTgt spid="3">
                                            <p:txEl>
                                              <p:pRg st="2" end="2"/>
                                            </p:txEl>
                                          </p:spTgt>
                                        </p:tgtEl>
                                      </p:cBhvr>
                                      <p:from x="200000" y="450000"/>
                                      <p:to x="100000" y="100000"/>
                                    </p:animScale>
                                    <p:set>
                                      <p:cBhvr>
                                        <p:cTn id="34" dur="193" fill="hold"/>
                                        <p:tgtEl>
                                          <p:spTgt spid="3">
                                            <p:txEl>
                                              <p:pRg st="2" end="2"/>
                                            </p:txEl>
                                          </p:spTgt>
                                        </p:tgtEl>
                                        <p:attrNameLst>
                                          <p:attrName>ppt_x</p:attrName>
                                        </p:attrNameLst>
                                      </p:cBhvr>
                                      <p:to>
                                        <p:strVal val="(0.5)"/>
                                      </p:to>
                                    </p:set>
                                    <p:anim from="(0.5)" to="(#ppt_x)" calcmode="lin" valueType="num">
                                      <p:cBhvr>
                                        <p:cTn id="35" dur="308" accel="100000" fill="hold">
                                          <p:stCondLst>
                                            <p:cond delay="193"/>
                                          </p:stCondLst>
                                        </p:cTn>
                                        <p:tgtEl>
                                          <p:spTgt spid="3">
                                            <p:txEl>
                                              <p:pRg st="2" end="2"/>
                                            </p:txEl>
                                          </p:spTgt>
                                        </p:tgtEl>
                                        <p:attrNameLst>
                                          <p:attrName>ppt_x</p:attrName>
                                        </p:attrNameLst>
                                      </p:cBhvr>
                                    </p:anim>
                                    <p:set>
                                      <p:cBhvr>
                                        <p:cTn id="36" dur="193" fill="hold"/>
                                        <p:tgtEl>
                                          <p:spTgt spid="3">
                                            <p:txEl>
                                              <p:pRg st="2" end="2"/>
                                            </p:txEl>
                                          </p:spTgt>
                                        </p:tgtEl>
                                        <p:attrNameLst>
                                          <p:attrName>ppt_y</p:attrName>
                                        </p:attrNameLst>
                                      </p:cBhvr>
                                      <p:to>
                                        <p:strVal val="(#ppt_y+0.4)"/>
                                      </p:to>
                                    </p:set>
                                    <p:anim from="(#ppt_y+0.4)" to="(#ppt_y)" calcmode="lin" valueType="num">
                                      <p:cBhvr>
                                        <p:cTn id="37" dur="308" accel="100000" fill="hold">
                                          <p:stCondLst>
                                            <p:cond delay="193"/>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2600" b="1" dirty="0">
                <a:solidFill>
                  <a:srgbClr val="C00000"/>
                </a:solidFill>
                <a:effectLst>
                  <a:outerShdw blurRad="38100" dist="25400" dir="5400000" algn="tl" rotWithShape="0">
                    <a:srgbClr val="000000">
                      <a:alpha val="43000"/>
                    </a:srgbClr>
                  </a:outerShdw>
                </a:effectLst>
                <a:latin typeface="Bookman Old Style" panose="02050604050505020204" pitchFamily="18" charset="0"/>
              </a:rPr>
              <a:t>Goals </a:t>
            </a:r>
          </a:p>
        </p:txBody>
      </p:sp>
      <p:sp>
        <p:nvSpPr>
          <p:cNvPr id="3" name="Content Placeholder 2"/>
          <p:cNvSpPr>
            <a:spLocks noGrp="1"/>
          </p:cNvSpPr>
          <p:nvPr>
            <p:ph idx="1"/>
          </p:nvPr>
        </p:nvSpPr>
        <p:spPr>
          <a:xfrm>
            <a:off x="457200" y="1371600"/>
            <a:ext cx="8229600" cy="4419600"/>
          </a:xfrm>
        </p:spPr>
        <p:txBody>
          <a:bodyPr>
            <a:normAutofit/>
          </a:bodyPr>
          <a:lstStyle/>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If the return is higher than the fixed cost of funds, the company should prefer to raise funds having a fixed cost ,such as debentures, loans and preference share capital .It will increase EPS and market value of the firms.</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When debt is used as a source of finance, the firm savers a considerable amount in payment of tax as a deductable expenses in computation of tax .Hence, the effective cost of debt is reduced , called tax leverage.</a:t>
            </a:r>
          </a:p>
          <a:p>
            <a:pPr>
              <a:buClrTx/>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firm should avoid undue financial risk attached with the use of increased debt financing .If the shareholders perceive high risk in using further debt-capital, it will reduce the market price of shares.</a:t>
            </a:r>
          </a:p>
          <a:p>
            <a:pPr>
              <a:buClrTx/>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capital structure should be flexible</a:t>
            </a:r>
            <a:endParaRPr lang="en-US" sz="2200" dirty="0" smtClean="0">
              <a:latin typeface="Times New Roman" panose="02020603050405020304" pitchFamily="18" charset="0"/>
              <a:cs typeface="Times New Roman" panose="02020603050405020304" pitchFamily="18" charset="0"/>
            </a:endParaRPr>
          </a:p>
          <a:p>
            <a:pPr>
              <a:buNone/>
            </a:pPr>
            <a:endParaRPr lang="en-US" sz="1700" dirty="0" smtClean="0"/>
          </a:p>
        </p:txBody>
      </p:sp>
      <p:sp>
        <p:nvSpPr>
          <p:cNvPr id="4" name="Rectangle 3"/>
          <p:cNvSpPr/>
          <p:nvPr/>
        </p:nvSpPr>
        <p:spPr>
          <a:xfrm>
            <a:off x="304800" y="6172200"/>
            <a:ext cx="6781800" cy="615553"/>
          </a:xfrm>
          <a:prstGeom prst="rect">
            <a:avLst/>
          </a:prstGeom>
        </p:spPr>
        <p:txBody>
          <a:bodyPr wrap="square">
            <a:spAutoFit/>
          </a:bodyPr>
          <a:lstStyle/>
          <a:p>
            <a:pPr>
              <a:buNone/>
            </a:pP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6" presetClass="entr" presetSubtype="0" fill="hold" nodeType="after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5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childTnLst>
                          </p:cTn>
                        </p:par>
                        <p:par>
                          <p:cTn id="43" fill="hold">
                            <p:stCondLst>
                              <p:cond delay="4500"/>
                            </p:stCondLst>
                            <p:childTnLst>
                              <p:par>
                                <p:cTn id="44" presetID="26" presetClass="entr" presetSubtype="0" fill="hold" nodeType="after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childTnLst>
                          </p:cTn>
                        </p:par>
                        <p:par>
                          <p:cTn id="60" fill="hold">
                            <p:stCondLst>
                              <p:cond delay="6500"/>
                            </p:stCondLst>
                            <p:childTnLst>
                              <p:par>
                                <p:cTn id="61" presetID="26" presetClass="entr" presetSubtype="0" fill="hold" nodeType="after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animEffect transition="in" filter="wipe(down)">
                                      <p:cBhvr>
                                        <p:cTn id="63" dur="580">
                                          <p:stCondLst>
                                            <p:cond delay="0"/>
                                          </p:stCondLst>
                                        </p:cTn>
                                        <p:tgtEl>
                                          <p:spTgt spid="3">
                                            <p:txEl>
                                              <p:pRg st="2" end="2"/>
                                            </p:txEl>
                                          </p:spTgt>
                                        </p:tgtEl>
                                      </p:cBhvr>
                                    </p:animEffect>
                                    <p:anim calcmode="lin" valueType="num">
                                      <p:cBhvr>
                                        <p:cTn id="6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2" end="2"/>
                                            </p:txEl>
                                          </p:spTgt>
                                        </p:tgtEl>
                                      </p:cBhvr>
                                      <p:to x="100000" y="60000"/>
                                    </p:animScale>
                                    <p:animScale>
                                      <p:cBhvr>
                                        <p:cTn id="70" dur="166" decel="50000">
                                          <p:stCondLst>
                                            <p:cond delay="676"/>
                                          </p:stCondLst>
                                        </p:cTn>
                                        <p:tgtEl>
                                          <p:spTgt spid="3">
                                            <p:txEl>
                                              <p:pRg st="2" end="2"/>
                                            </p:txEl>
                                          </p:spTgt>
                                        </p:tgtEl>
                                      </p:cBhvr>
                                      <p:to x="100000" y="100000"/>
                                    </p:animScale>
                                    <p:animScale>
                                      <p:cBhvr>
                                        <p:cTn id="71" dur="26">
                                          <p:stCondLst>
                                            <p:cond delay="1312"/>
                                          </p:stCondLst>
                                        </p:cTn>
                                        <p:tgtEl>
                                          <p:spTgt spid="3">
                                            <p:txEl>
                                              <p:pRg st="2" end="2"/>
                                            </p:txEl>
                                          </p:spTgt>
                                        </p:tgtEl>
                                      </p:cBhvr>
                                      <p:to x="100000" y="80000"/>
                                    </p:animScale>
                                    <p:animScale>
                                      <p:cBhvr>
                                        <p:cTn id="72" dur="166" decel="50000">
                                          <p:stCondLst>
                                            <p:cond delay="1338"/>
                                          </p:stCondLst>
                                        </p:cTn>
                                        <p:tgtEl>
                                          <p:spTgt spid="3">
                                            <p:txEl>
                                              <p:pRg st="2" end="2"/>
                                            </p:txEl>
                                          </p:spTgt>
                                        </p:tgtEl>
                                      </p:cBhvr>
                                      <p:to x="100000" y="100000"/>
                                    </p:animScale>
                                    <p:animScale>
                                      <p:cBhvr>
                                        <p:cTn id="73" dur="26">
                                          <p:stCondLst>
                                            <p:cond delay="1642"/>
                                          </p:stCondLst>
                                        </p:cTn>
                                        <p:tgtEl>
                                          <p:spTgt spid="3">
                                            <p:txEl>
                                              <p:pRg st="2" end="2"/>
                                            </p:txEl>
                                          </p:spTgt>
                                        </p:tgtEl>
                                      </p:cBhvr>
                                      <p:to x="100000" y="90000"/>
                                    </p:animScale>
                                    <p:animScale>
                                      <p:cBhvr>
                                        <p:cTn id="74" dur="166" decel="50000">
                                          <p:stCondLst>
                                            <p:cond delay="1668"/>
                                          </p:stCondLst>
                                        </p:cTn>
                                        <p:tgtEl>
                                          <p:spTgt spid="3">
                                            <p:txEl>
                                              <p:pRg st="2" end="2"/>
                                            </p:txEl>
                                          </p:spTgt>
                                        </p:tgtEl>
                                      </p:cBhvr>
                                      <p:to x="100000" y="100000"/>
                                    </p:animScale>
                                    <p:animScale>
                                      <p:cBhvr>
                                        <p:cTn id="75" dur="26">
                                          <p:stCondLst>
                                            <p:cond delay="1808"/>
                                          </p:stCondLst>
                                        </p:cTn>
                                        <p:tgtEl>
                                          <p:spTgt spid="3">
                                            <p:txEl>
                                              <p:pRg st="2" end="2"/>
                                            </p:txEl>
                                          </p:spTgt>
                                        </p:tgtEl>
                                      </p:cBhvr>
                                      <p:to x="100000" y="95000"/>
                                    </p:animScale>
                                    <p:animScale>
                                      <p:cBhvr>
                                        <p:cTn id="7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2600" b="1" dirty="0">
                <a:solidFill>
                  <a:srgbClr val="C00000"/>
                </a:solidFill>
                <a:effectLst>
                  <a:outerShdw blurRad="38100" dist="25400" dir="5400000" algn="tl" rotWithShape="0">
                    <a:srgbClr val="000000">
                      <a:alpha val="43000"/>
                    </a:srgbClr>
                  </a:outerShdw>
                </a:effectLst>
                <a:latin typeface="Bookman Old Style" panose="02050604050505020204" pitchFamily="18" charset="0"/>
              </a:rPr>
              <a:t>Essentials or requisites of optimum capital structure</a:t>
            </a:r>
          </a:p>
        </p:txBody>
      </p:sp>
      <p:sp>
        <p:nvSpPr>
          <p:cNvPr id="3" name="Content Placeholder 2"/>
          <p:cNvSpPr>
            <a:spLocks noGrp="1"/>
          </p:cNvSpPr>
          <p:nvPr>
            <p:ph sz="half" idx="1"/>
          </p:nvPr>
        </p:nvSpPr>
        <p:spPr>
          <a:xfrm>
            <a:off x="533400" y="2057400"/>
            <a:ext cx="4114800" cy="3886200"/>
          </a:xfrm>
        </p:spPr>
        <p:txBody>
          <a:bodyPr>
            <a:normAutofit/>
          </a:bodyPr>
          <a:lstStyle/>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clarity of objectives</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Balance</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Economy</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Liquidity and solvency</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Flexibility</a:t>
            </a:r>
          </a:p>
          <a:p>
            <a:pPr>
              <a:buBlip>
                <a:blip r:embed="rId2"/>
              </a:buBlip>
            </a:pPr>
            <a:endParaRPr lang="en-US" sz="2400" dirty="0" smtClean="0">
              <a:latin typeface="Times New Roman" panose="02020603050405020304" pitchFamily="18" charset="0"/>
              <a:cs typeface="Times New Roman" panose="02020603050405020304" pitchFamily="18" charset="0"/>
            </a:endParaRPr>
          </a:p>
          <a:p>
            <a:pPr>
              <a:buBlip>
                <a:blip r:embed="rId2"/>
              </a:buBlip>
            </a:pPr>
            <a:endParaRPr lang="en-US" dirty="0" smtClean="0"/>
          </a:p>
          <a:p>
            <a:pPr>
              <a:buNone/>
            </a:pPr>
            <a:endParaRPr lang="en-US" dirty="0"/>
          </a:p>
        </p:txBody>
      </p:sp>
      <p:sp>
        <p:nvSpPr>
          <p:cNvPr id="4" name="Content Placeholder 3"/>
          <p:cNvSpPr>
            <a:spLocks noGrp="1"/>
          </p:cNvSpPr>
          <p:nvPr>
            <p:ph sz="half" idx="2"/>
          </p:nvPr>
        </p:nvSpPr>
        <p:spPr>
          <a:xfrm>
            <a:off x="4724400" y="2057400"/>
            <a:ext cx="4114800" cy="4038600"/>
          </a:xfrm>
        </p:spPr>
        <p:txBody>
          <a:bodyPr>
            <a:normAutofit/>
          </a:bodyPr>
          <a:lstStyle/>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Simplicity</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Safety</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Maximum return</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Maximum control</a:t>
            </a:r>
          </a:p>
          <a:p>
            <a:pPr>
              <a:buClrTx/>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Balanced leverage</a:t>
            </a:r>
          </a:p>
          <a:p>
            <a:pPr marL="0" indent="0">
              <a:buNone/>
            </a:pPr>
            <a:endParaRPr lang="en-US" sz="2200" dirty="0">
              <a:latin typeface="Times New Roman" panose="02020603050405020304" pitchFamily="18" charset="0"/>
              <a:cs typeface="Times New Roman" panose="02020603050405020304" pitchFamily="18" charset="0"/>
            </a:endParaRPr>
          </a:p>
        </p:txBody>
      </p:sp>
      <p:sp>
        <p:nvSpPr>
          <p:cNvPr id="5" name="Rectangle 4"/>
          <p:cNvSpPr/>
          <p:nvPr/>
        </p:nvSpPr>
        <p:spPr>
          <a:xfrm>
            <a:off x="304800" y="5981700"/>
            <a:ext cx="6781800" cy="338554"/>
          </a:xfrm>
          <a:prstGeom prst="rect">
            <a:avLst/>
          </a:prstGeom>
        </p:spPr>
        <p:txBody>
          <a:bodyPr wrap="square">
            <a:spAutoFit/>
          </a:bodyPr>
          <a:lstStyle/>
          <a:p>
            <a:pPr>
              <a:buNone/>
            </a:pP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6" name="Picture 5" descr="College logo_Updated.png"/>
          <p:cNvPicPr>
            <a:picLocks noChangeAspect="1"/>
          </p:cNvPicPr>
          <p:nvPr/>
        </p:nvPicPr>
        <p:blipFill>
          <a:blip r:embed="rId3" cstate="print"/>
          <a:stretch>
            <a:fillRect/>
          </a:stretch>
        </p:blipFill>
        <p:spPr>
          <a:xfrm>
            <a:off x="8115056" y="107223"/>
            <a:ext cx="991088" cy="111529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5" presetClass="entr" presetSubtype="0" fill="hold" nodeType="afterEffect">
                                  <p:stCondLst>
                                    <p:cond delay="0"/>
                                  </p:stCondLst>
                                  <p:iterate type="lt">
                                    <p:tmPct val="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8" fill="hold">
                            <p:stCondLst>
                              <p:cond delay="1500"/>
                            </p:stCondLst>
                            <p:childTnLst>
                              <p:par>
                                <p:cTn id="19" presetID="35" presetClass="entr" presetSubtype="0" fill="hold" nodeType="afterEffect">
                                  <p:stCondLst>
                                    <p:cond delay="0"/>
                                  </p:stCondLst>
                                  <p:iterate type="lt">
                                    <p:tmPct val="0"/>
                                  </p:iterate>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anim calcmode="lin" valueType="num">
                                      <p:cBhvr>
                                        <p:cTn id="22" dur="5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5" fill="hold">
                            <p:stCondLst>
                              <p:cond delay="2000"/>
                            </p:stCondLst>
                            <p:childTnLst>
                              <p:par>
                                <p:cTn id="26" presetID="35" presetClass="entr" presetSubtype="0" fill="hold" nodeType="afterEffect">
                                  <p:stCondLst>
                                    <p:cond delay="0"/>
                                  </p:stCondLst>
                                  <p:iterate type="lt">
                                    <p:tmPct val="0"/>
                                  </p:iterate>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anim calcmode="lin" valueType="num">
                                      <p:cBhvr>
                                        <p:cTn id="29" dur="5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32" fill="hold">
                            <p:stCondLst>
                              <p:cond delay="2500"/>
                            </p:stCondLst>
                            <p:childTnLst>
                              <p:par>
                                <p:cTn id="33" presetID="35" presetClass="entr" presetSubtype="0" fill="hold" nodeType="afterEffect">
                                  <p:stCondLst>
                                    <p:cond delay="0"/>
                                  </p:stCondLst>
                                  <p:iterate type="lt">
                                    <p:tmPct val="0"/>
                                  </p:iterate>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anim calcmode="lin" valueType="num">
                                      <p:cBhvr>
                                        <p:cTn id="36" dur="5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39" fill="hold">
                            <p:stCondLst>
                              <p:cond delay="3000"/>
                            </p:stCondLst>
                            <p:childTnLst>
                              <p:par>
                                <p:cTn id="40" presetID="35" presetClass="entr" presetSubtype="0" fill="hold" nodeType="afterEffect">
                                  <p:stCondLst>
                                    <p:cond delay="0"/>
                                  </p:stCondLst>
                                  <p:iterate type="lt">
                                    <p:tmPct val="0"/>
                                  </p:iterate>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anim calcmode="lin" valueType="num">
                                      <p:cBhvr>
                                        <p:cTn id="43" dur="5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500" fill="hold"/>
                                        <p:tgtEl>
                                          <p:spTgt spid="3">
                                            <p:txEl>
                                              <p:pRg st="4" end="4"/>
                                            </p:txEl>
                                          </p:spTgt>
                                        </p:tgtEl>
                                        <p:attrNameLst>
                                          <p:attrName>ppt_w</p:attrName>
                                        </p:attrNameLst>
                                      </p:cBhvr>
                                      <p:tavLst>
                                        <p:tav tm="0">
                                          <p:val>
                                            <p:fltVal val="0"/>
                                          </p:val>
                                        </p:tav>
                                        <p:tav tm="100000">
                                          <p:val>
                                            <p:strVal val="#ppt_w"/>
                                          </p:val>
                                        </p:tav>
                                      </p:tavLst>
                                    </p:anim>
                                  </p:childTnLst>
                                </p:cTn>
                              </p:par>
                            </p:childTnLst>
                          </p:cTn>
                        </p:par>
                        <p:par>
                          <p:cTn id="46" fill="hold">
                            <p:stCondLst>
                              <p:cond delay="3500"/>
                            </p:stCondLst>
                            <p:childTnLst>
                              <p:par>
                                <p:cTn id="47" presetID="35" presetClass="entr" presetSubtype="0" fill="hold" nodeType="after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500"/>
                                        <p:tgtEl>
                                          <p:spTgt spid="4">
                                            <p:txEl>
                                              <p:pRg st="0" end="0"/>
                                            </p:txEl>
                                          </p:spTgt>
                                        </p:tgtEl>
                                      </p:cBhvr>
                                    </p:animEffect>
                                    <p:anim calcmode="lin" valueType="num">
                                      <p:cBhvr>
                                        <p:cTn id="50" dur="5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51"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52" dur="500" fill="hold"/>
                                        <p:tgtEl>
                                          <p:spTgt spid="4">
                                            <p:txEl>
                                              <p:pRg st="0" end="0"/>
                                            </p:txEl>
                                          </p:spTgt>
                                        </p:tgtEl>
                                        <p:attrNameLst>
                                          <p:attrName>ppt_w</p:attrName>
                                        </p:attrNameLst>
                                      </p:cBhvr>
                                      <p:tavLst>
                                        <p:tav tm="0">
                                          <p:val>
                                            <p:fltVal val="0"/>
                                          </p:val>
                                        </p:tav>
                                        <p:tav tm="100000">
                                          <p:val>
                                            <p:strVal val="#ppt_w"/>
                                          </p:val>
                                        </p:tav>
                                      </p:tavLst>
                                    </p:anim>
                                  </p:childTnLst>
                                </p:cTn>
                              </p:par>
                            </p:childTnLst>
                          </p:cTn>
                        </p:par>
                        <p:par>
                          <p:cTn id="53" fill="hold">
                            <p:stCondLst>
                              <p:cond delay="4000"/>
                            </p:stCondLst>
                            <p:childTnLst>
                              <p:par>
                                <p:cTn id="54" presetID="35" presetClass="entr" presetSubtype="0" fill="hold" nodeType="after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500"/>
                                        <p:tgtEl>
                                          <p:spTgt spid="4">
                                            <p:txEl>
                                              <p:pRg st="1" end="1"/>
                                            </p:txEl>
                                          </p:spTgt>
                                        </p:tgtEl>
                                      </p:cBhvr>
                                    </p:animEffect>
                                    <p:anim calcmode="lin" valueType="num">
                                      <p:cBhvr>
                                        <p:cTn id="57" dur="5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58"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59" dur="500" fill="hold"/>
                                        <p:tgtEl>
                                          <p:spTgt spid="4">
                                            <p:txEl>
                                              <p:pRg st="1" end="1"/>
                                            </p:txEl>
                                          </p:spTgt>
                                        </p:tgtEl>
                                        <p:attrNameLst>
                                          <p:attrName>ppt_w</p:attrName>
                                        </p:attrNameLst>
                                      </p:cBhvr>
                                      <p:tavLst>
                                        <p:tav tm="0">
                                          <p:val>
                                            <p:fltVal val="0"/>
                                          </p:val>
                                        </p:tav>
                                        <p:tav tm="100000">
                                          <p:val>
                                            <p:strVal val="#ppt_w"/>
                                          </p:val>
                                        </p:tav>
                                      </p:tavLst>
                                    </p:anim>
                                  </p:childTnLst>
                                </p:cTn>
                              </p:par>
                            </p:childTnLst>
                          </p:cTn>
                        </p:par>
                        <p:par>
                          <p:cTn id="60" fill="hold">
                            <p:stCondLst>
                              <p:cond delay="4500"/>
                            </p:stCondLst>
                            <p:childTnLst>
                              <p:par>
                                <p:cTn id="61" presetID="35" presetClass="entr" presetSubtype="0" fill="hold" nodeType="after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fade">
                                      <p:cBhvr>
                                        <p:cTn id="63" dur="500"/>
                                        <p:tgtEl>
                                          <p:spTgt spid="4">
                                            <p:txEl>
                                              <p:pRg st="2" end="2"/>
                                            </p:txEl>
                                          </p:spTgt>
                                        </p:tgtEl>
                                      </p:cBhvr>
                                    </p:animEffect>
                                    <p:anim calcmode="lin" valueType="num">
                                      <p:cBhvr>
                                        <p:cTn id="64" dur="5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65"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66" dur="500" fill="hold"/>
                                        <p:tgtEl>
                                          <p:spTgt spid="4">
                                            <p:txEl>
                                              <p:pRg st="2" end="2"/>
                                            </p:txEl>
                                          </p:spTgt>
                                        </p:tgtEl>
                                        <p:attrNameLst>
                                          <p:attrName>ppt_w</p:attrName>
                                        </p:attrNameLst>
                                      </p:cBhvr>
                                      <p:tavLst>
                                        <p:tav tm="0">
                                          <p:val>
                                            <p:fltVal val="0"/>
                                          </p:val>
                                        </p:tav>
                                        <p:tav tm="100000">
                                          <p:val>
                                            <p:strVal val="#ppt_w"/>
                                          </p:val>
                                        </p:tav>
                                      </p:tavLst>
                                    </p:anim>
                                  </p:childTnLst>
                                </p:cTn>
                              </p:par>
                            </p:childTnLst>
                          </p:cTn>
                        </p:par>
                        <p:par>
                          <p:cTn id="67" fill="hold">
                            <p:stCondLst>
                              <p:cond delay="5000"/>
                            </p:stCondLst>
                            <p:childTnLst>
                              <p:par>
                                <p:cTn id="68" presetID="35" presetClass="entr" presetSubtype="0" fill="hold" nodeType="afterEffect">
                                  <p:stCondLst>
                                    <p:cond delay="0"/>
                                  </p:stCondLst>
                                  <p:childTnLst>
                                    <p:set>
                                      <p:cBhvr>
                                        <p:cTn id="69" dur="1" fill="hold">
                                          <p:stCondLst>
                                            <p:cond delay="0"/>
                                          </p:stCondLst>
                                        </p:cTn>
                                        <p:tgtEl>
                                          <p:spTgt spid="4">
                                            <p:txEl>
                                              <p:pRg st="3" end="3"/>
                                            </p:txEl>
                                          </p:spTgt>
                                        </p:tgtEl>
                                        <p:attrNameLst>
                                          <p:attrName>style.visibility</p:attrName>
                                        </p:attrNameLst>
                                      </p:cBhvr>
                                      <p:to>
                                        <p:strVal val="visible"/>
                                      </p:to>
                                    </p:set>
                                    <p:animEffect transition="in" filter="fade">
                                      <p:cBhvr>
                                        <p:cTn id="70" dur="500"/>
                                        <p:tgtEl>
                                          <p:spTgt spid="4">
                                            <p:txEl>
                                              <p:pRg st="3" end="3"/>
                                            </p:txEl>
                                          </p:spTgt>
                                        </p:tgtEl>
                                      </p:cBhvr>
                                    </p:animEffect>
                                    <p:anim calcmode="lin" valueType="num">
                                      <p:cBhvr>
                                        <p:cTn id="71" dur="500" fill="hold"/>
                                        <p:tgtEl>
                                          <p:spTgt spid="4">
                                            <p:txEl>
                                              <p:pRg st="3" end="3"/>
                                            </p:txEl>
                                          </p:spTgt>
                                        </p:tgtEl>
                                        <p:attrNameLst>
                                          <p:attrName>style.rotation</p:attrName>
                                        </p:attrNameLst>
                                      </p:cBhvr>
                                      <p:tavLst>
                                        <p:tav tm="0">
                                          <p:val>
                                            <p:fltVal val="720"/>
                                          </p:val>
                                        </p:tav>
                                        <p:tav tm="100000">
                                          <p:val>
                                            <p:fltVal val="0"/>
                                          </p:val>
                                        </p:tav>
                                      </p:tavLst>
                                    </p:anim>
                                    <p:anim calcmode="lin" valueType="num">
                                      <p:cBhvr>
                                        <p:cTn id="72"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childTnLst>
                                </p:cTn>
                              </p:par>
                            </p:childTnLst>
                          </p:cTn>
                        </p:par>
                        <p:par>
                          <p:cTn id="74" fill="hold">
                            <p:stCondLst>
                              <p:cond delay="5500"/>
                            </p:stCondLst>
                            <p:childTnLst>
                              <p:par>
                                <p:cTn id="75" presetID="35" presetClass="entr" presetSubtype="0" fill="hold" nodeType="after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Effect transition="in" filter="fade">
                                      <p:cBhvr>
                                        <p:cTn id="77" dur="500"/>
                                        <p:tgtEl>
                                          <p:spTgt spid="4">
                                            <p:txEl>
                                              <p:pRg st="4" end="4"/>
                                            </p:txEl>
                                          </p:spTgt>
                                        </p:tgtEl>
                                      </p:cBhvr>
                                    </p:animEffect>
                                    <p:anim calcmode="lin" valueType="num">
                                      <p:cBhvr>
                                        <p:cTn id="78" dur="500" fill="hold"/>
                                        <p:tgtEl>
                                          <p:spTgt spid="4">
                                            <p:txEl>
                                              <p:pRg st="4" end="4"/>
                                            </p:txEl>
                                          </p:spTgt>
                                        </p:tgtEl>
                                        <p:attrNameLst>
                                          <p:attrName>style.rotation</p:attrName>
                                        </p:attrNameLst>
                                      </p:cBhvr>
                                      <p:tavLst>
                                        <p:tav tm="0">
                                          <p:val>
                                            <p:fltVal val="720"/>
                                          </p:val>
                                        </p:tav>
                                        <p:tav tm="100000">
                                          <p:val>
                                            <p:fltVal val="0"/>
                                          </p:val>
                                        </p:tav>
                                      </p:tavLst>
                                    </p:anim>
                                    <p:anim calcmode="lin" valueType="num">
                                      <p:cBhvr>
                                        <p:cTn id="79"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80" dur="500" fill="hold"/>
                                        <p:tgtEl>
                                          <p:spTgt spid="4">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05800" cy="1676400"/>
          </a:xfrm>
        </p:spPr>
        <p:txBody>
          <a:bodyPr>
            <a:noAutofit/>
          </a:bodyPr>
          <a:lstStyle/>
          <a:p>
            <a:r>
              <a:rPr lang="en-US" sz="2600" b="1" dirty="0">
                <a:solidFill>
                  <a:srgbClr val="C00000"/>
                </a:solidFill>
                <a:effectLst>
                  <a:outerShdw blurRad="38100" dist="25400" dir="5400000" algn="tl" rotWithShape="0">
                    <a:srgbClr val="000000">
                      <a:alpha val="43000"/>
                    </a:srgbClr>
                  </a:outerShdw>
                </a:effectLst>
                <a:latin typeface="Bookman Old Style" panose="02050604050505020204" pitchFamily="18" charset="0"/>
              </a:rPr>
              <a:t>Graph of optimum capital structure</a:t>
            </a:r>
          </a:p>
        </p:txBody>
      </p:sp>
      <p:pic>
        <p:nvPicPr>
          <p:cNvPr id="1026" name="Picture 2"/>
          <p:cNvPicPr>
            <a:picLocks noChangeAspect="1" noChangeArrowheads="1"/>
          </p:cNvPicPr>
          <p:nvPr/>
        </p:nvPicPr>
        <p:blipFill>
          <a:blip r:embed="rId2"/>
          <a:srcRect/>
          <a:stretch>
            <a:fillRect/>
          </a:stretch>
        </p:blipFill>
        <p:spPr bwMode="auto">
          <a:xfrm>
            <a:off x="1740428" y="1748361"/>
            <a:ext cx="5663143" cy="3886201"/>
          </a:xfrm>
          <a:prstGeom prst="rect">
            <a:avLst/>
          </a:prstGeom>
          <a:noFill/>
          <a:ln w="9525">
            <a:noFill/>
            <a:miter lim="800000"/>
            <a:headEnd/>
            <a:tailEnd/>
          </a:ln>
          <a:effectLst/>
        </p:spPr>
      </p:pic>
      <p:sp>
        <p:nvSpPr>
          <p:cNvPr id="4" name="TextBox 3"/>
          <p:cNvSpPr txBox="1"/>
          <p:nvPr/>
        </p:nvSpPr>
        <p:spPr>
          <a:xfrm>
            <a:off x="3409950" y="5499555"/>
            <a:ext cx="236220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Debt and Equity</a:t>
            </a:r>
          </a:p>
        </p:txBody>
      </p:sp>
      <p:sp>
        <p:nvSpPr>
          <p:cNvPr id="5" name="TextBox 4"/>
          <p:cNvSpPr txBox="1"/>
          <p:nvPr/>
        </p:nvSpPr>
        <p:spPr>
          <a:xfrm>
            <a:off x="1804457" y="3042730"/>
            <a:ext cx="523220" cy="2209800"/>
          </a:xfrm>
          <a:prstGeom prst="rect">
            <a:avLst/>
          </a:prstGeom>
          <a:noFill/>
        </p:spPr>
        <p:txBody>
          <a:bodyPr vert="vert270" wrap="square" rtlCol="0">
            <a:spAutoFit/>
          </a:bodyPr>
          <a:lstStyle/>
          <a:p>
            <a:r>
              <a:rPr lang="en-US" sz="2200" dirty="0" smtClean="0">
                <a:latin typeface="Times New Roman" panose="02020603050405020304" pitchFamily="18" charset="0"/>
                <a:cs typeface="Times New Roman" panose="02020603050405020304" pitchFamily="18" charset="0"/>
              </a:rPr>
              <a:t>Cost and Value</a:t>
            </a:r>
            <a:endParaRPr lang="en-US" sz="2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00800" y="3581400"/>
            <a:ext cx="106680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Cost</a:t>
            </a:r>
            <a:endParaRPr lang="en-US" sz="2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400800" y="4419600"/>
            <a:ext cx="106680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Value</a:t>
            </a:r>
            <a:endParaRPr lang="en-US" sz="2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6743700" y="5345667"/>
            <a:ext cx="381000" cy="369332"/>
          </a:xfrm>
          <a:prstGeom prst="rect">
            <a:avLst/>
          </a:prstGeom>
          <a:noFill/>
        </p:spPr>
        <p:txBody>
          <a:bodyPr wrap="square" rtlCol="0">
            <a:spAutoFit/>
          </a:bodyPr>
          <a:lstStyle/>
          <a:p>
            <a:r>
              <a:rPr lang="en-US" dirty="0" smtClean="0">
                <a:latin typeface="Arial Black" pitchFamily="34" charset="0"/>
              </a:rPr>
              <a:t>X</a:t>
            </a:r>
            <a:endParaRPr lang="en-US" dirty="0">
              <a:latin typeface="Arial Black" pitchFamily="34" charset="0"/>
            </a:endParaRPr>
          </a:p>
        </p:txBody>
      </p:sp>
      <p:sp>
        <p:nvSpPr>
          <p:cNvPr id="11" name="TextBox 10"/>
          <p:cNvSpPr txBox="1"/>
          <p:nvPr/>
        </p:nvSpPr>
        <p:spPr>
          <a:xfrm>
            <a:off x="1905000" y="1828800"/>
            <a:ext cx="457200" cy="369332"/>
          </a:xfrm>
          <a:prstGeom prst="rect">
            <a:avLst/>
          </a:prstGeom>
          <a:noFill/>
        </p:spPr>
        <p:txBody>
          <a:bodyPr wrap="square" rtlCol="0">
            <a:spAutoFit/>
          </a:bodyPr>
          <a:lstStyle/>
          <a:p>
            <a:r>
              <a:rPr lang="en-US" dirty="0" smtClean="0">
                <a:latin typeface="Arial Black" pitchFamily="34" charset="0"/>
              </a:rPr>
              <a:t>Y</a:t>
            </a:r>
            <a:endParaRPr lang="en-US" dirty="0">
              <a:latin typeface="Arial Black" pitchFamily="34" charset="0"/>
            </a:endParaRPr>
          </a:p>
        </p:txBody>
      </p:sp>
      <p:sp>
        <p:nvSpPr>
          <p:cNvPr id="10" name="TextBox 9"/>
          <p:cNvSpPr txBox="1"/>
          <p:nvPr/>
        </p:nvSpPr>
        <p:spPr>
          <a:xfrm>
            <a:off x="2209800" y="5252530"/>
            <a:ext cx="228600" cy="369332"/>
          </a:xfrm>
          <a:prstGeom prst="rect">
            <a:avLst/>
          </a:prstGeom>
          <a:noFill/>
        </p:spPr>
        <p:txBody>
          <a:bodyPr wrap="square" rtlCol="0">
            <a:spAutoFit/>
          </a:bodyPr>
          <a:lstStyle/>
          <a:p>
            <a:r>
              <a:rPr lang="en-US" b="1" dirty="0" smtClean="0"/>
              <a:t>0</a:t>
            </a:r>
            <a:endParaRPr lang="en-US" b="1" dirty="0"/>
          </a:p>
        </p:txBody>
      </p:sp>
      <p:sp>
        <p:nvSpPr>
          <p:cNvPr id="3" name="Rectangle 2"/>
          <p:cNvSpPr/>
          <p:nvPr/>
        </p:nvSpPr>
        <p:spPr>
          <a:xfrm>
            <a:off x="685800" y="5983069"/>
            <a:ext cx="6438900" cy="369332"/>
          </a:xfrm>
          <a:prstGeom prst="rect">
            <a:avLst/>
          </a:prstGeom>
        </p:spPr>
        <p:txBody>
          <a:bodyPr wrap="square">
            <a:spAutoFit/>
          </a:bodyPr>
          <a:lstStyle/>
          <a:p>
            <a:pPr>
              <a:buNone/>
            </a:pPr>
            <a:r>
              <a:rPr lang="en-US"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12" name="Picture 11" descr="College logo_Updated.png"/>
          <p:cNvPicPr>
            <a:picLocks noChangeAspect="1"/>
          </p:cNvPicPr>
          <p:nvPr/>
        </p:nvPicPr>
        <p:blipFill>
          <a:blip r:embed="rId3" cstate="print"/>
          <a:stretch>
            <a:fillRect/>
          </a:stretch>
        </p:blipFill>
        <p:spPr>
          <a:xfrm>
            <a:off x="8115056" y="107223"/>
            <a:ext cx="991088" cy="1115290"/>
          </a:xfrm>
          <a:prstGeom prst="rect">
            <a:avLst/>
          </a:prstGeom>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089025"/>
          </a:xfrm>
        </p:spPr>
        <p:txBody>
          <a:bodyPr>
            <a:normAutofit/>
          </a:bodyPr>
          <a:lstStyle/>
          <a:p>
            <a:pPr algn="l"/>
            <a:r>
              <a:rPr lang="en-US" sz="2600" dirty="0">
                <a:solidFill>
                  <a:srgbClr val="C00000"/>
                </a:solidFill>
                <a:latin typeface="Bookman Old Style" panose="02050604050505020204" pitchFamily="18" charset="0"/>
              </a:rPr>
              <a:t>Theories of optimal capital structure</a:t>
            </a:r>
          </a:p>
        </p:txBody>
      </p:sp>
      <p:sp>
        <p:nvSpPr>
          <p:cNvPr id="3" name="Subtitle 2"/>
          <p:cNvSpPr>
            <a:spLocks noGrp="1"/>
          </p:cNvSpPr>
          <p:nvPr>
            <p:ph type="subTitle" idx="1"/>
          </p:nvPr>
        </p:nvSpPr>
        <p:spPr>
          <a:xfrm>
            <a:off x="838200" y="1905000"/>
            <a:ext cx="7315200" cy="3429000"/>
          </a:xfrm>
        </p:spPr>
        <p:txBody>
          <a:bodyPr>
            <a:normAutofit fontScale="40000" lnSpcReduction="20000"/>
          </a:bodyPr>
          <a:lstStyle/>
          <a:p>
            <a:pPr marL="571500" indent="-571500" algn="l">
              <a:buClr>
                <a:schemeClr val="bg1"/>
              </a:buClr>
              <a:buFont typeface="Wingdings" panose="05000000000000000000" pitchFamily="2" charset="2"/>
              <a:buChar char="v"/>
            </a:pPr>
            <a:endParaRPr lang="en-US" sz="5500" b="1" dirty="0" smtClean="0">
              <a:solidFill>
                <a:schemeClr val="bg1"/>
              </a:solidFill>
              <a:latin typeface="Times New Roman" panose="02020603050405020304" pitchFamily="18" charset="0"/>
              <a:cs typeface="Times New Roman" panose="02020603050405020304" pitchFamily="18" charset="0"/>
            </a:endParaRPr>
          </a:p>
          <a:p>
            <a:pPr marL="571500" indent="-571500" algn="l">
              <a:buClr>
                <a:schemeClr val="bg1"/>
              </a:buClr>
              <a:buFont typeface="Wingdings" panose="05000000000000000000" pitchFamily="2" charset="2"/>
              <a:buChar char="v"/>
            </a:pPr>
            <a:r>
              <a:rPr lang="en-US" sz="5500" b="1" dirty="0" smtClean="0">
                <a:solidFill>
                  <a:schemeClr val="bg1"/>
                </a:solidFill>
                <a:latin typeface="Times New Roman" panose="02020603050405020304" pitchFamily="18" charset="0"/>
                <a:cs typeface="Times New Roman" panose="02020603050405020304" pitchFamily="18" charset="0"/>
              </a:rPr>
              <a:t>Net income Approach</a:t>
            </a:r>
          </a:p>
          <a:p>
            <a:pPr marL="571500" indent="-571500" algn="l">
              <a:buClr>
                <a:schemeClr val="bg1"/>
              </a:buClr>
              <a:buFont typeface="Wingdings" panose="05000000000000000000" pitchFamily="2" charset="2"/>
              <a:buChar char="v"/>
            </a:pPr>
            <a:r>
              <a:rPr lang="en-US" sz="5500" b="1" dirty="0" smtClean="0">
                <a:solidFill>
                  <a:schemeClr val="bg1"/>
                </a:solidFill>
                <a:latin typeface="Times New Roman" panose="02020603050405020304" pitchFamily="18" charset="0"/>
                <a:cs typeface="Times New Roman" panose="02020603050405020304" pitchFamily="18" charset="0"/>
              </a:rPr>
              <a:t>Net Operating Income Approach</a:t>
            </a:r>
          </a:p>
          <a:p>
            <a:pPr marL="571500" indent="-571500" algn="l">
              <a:buClr>
                <a:schemeClr val="bg1"/>
              </a:buClr>
              <a:buFont typeface="Wingdings" panose="05000000000000000000" pitchFamily="2" charset="2"/>
              <a:buChar char="v"/>
            </a:pPr>
            <a:r>
              <a:rPr lang="en-US" sz="5500" b="1" dirty="0" smtClean="0">
                <a:solidFill>
                  <a:schemeClr val="bg1"/>
                </a:solidFill>
                <a:latin typeface="Times New Roman" panose="02020603050405020304" pitchFamily="18" charset="0"/>
                <a:cs typeface="Times New Roman" panose="02020603050405020304" pitchFamily="18" charset="0"/>
              </a:rPr>
              <a:t>Traditional Approach</a:t>
            </a:r>
          </a:p>
          <a:p>
            <a:pPr marL="571500" indent="-571500" algn="l">
              <a:buClr>
                <a:schemeClr val="bg1"/>
              </a:buClr>
              <a:buFont typeface="Wingdings" panose="05000000000000000000" pitchFamily="2" charset="2"/>
              <a:buChar char="v"/>
            </a:pPr>
            <a:r>
              <a:rPr lang="en-US" sz="5500" b="1" dirty="0" smtClean="0">
                <a:solidFill>
                  <a:schemeClr val="bg1"/>
                </a:solidFill>
                <a:latin typeface="Times New Roman" panose="02020603050405020304" pitchFamily="18" charset="0"/>
                <a:cs typeface="Times New Roman" panose="02020603050405020304" pitchFamily="18" charset="0"/>
              </a:rPr>
              <a:t>MM Approach</a:t>
            </a:r>
            <a:r>
              <a:rPr lang="en-US" sz="5500" b="1" dirty="0" smtClean="0">
                <a:latin typeface="Times New Roman" panose="02020603050405020304" pitchFamily="18" charset="0"/>
                <a:cs typeface="Times New Roman" panose="02020603050405020304" pitchFamily="18" charset="0"/>
              </a:rPr>
              <a:t> </a:t>
            </a:r>
            <a:r>
              <a:rPr lang="en-US" sz="5500" b="1" dirty="0"/>
              <a:t>Income Approach</a:t>
            </a:r>
          </a:p>
          <a:p>
            <a:r>
              <a:rPr lang="en-US" sz="5500" dirty="0"/>
              <a:t>This approach was </a:t>
            </a:r>
            <a:r>
              <a:rPr lang="en-US" sz="4600" dirty="0"/>
              <a:t>suggested </a:t>
            </a:r>
            <a:r>
              <a:rPr lang="en-US" sz="3600" dirty="0"/>
              <a:t>by Durand and he was in favor of financial leverage decision. According to him, a change in financial leverage would lead to a change in the cost of capital. In short, if the ratio of debt in the capital structure increases, </a:t>
            </a:r>
            <a:r>
              <a:rPr lang="en-US" sz="3200" b="1" dirty="0"/>
              <a:t>Net Income Approach</a:t>
            </a:r>
          </a:p>
          <a:p>
            <a:pPr marL="457200" indent="-457200">
              <a:buClrTx/>
              <a:buFont typeface="Wingdings" panose="05000000000000000000" pitchFamily="2" charset="2"/>
              <a:buChar char="v"/>
            </a:pPr>
            <a:r>
              <a:rPr lang="en-US" sz="3200" dirty="0"/>
              <a:t>This approach was suggested by Durand and he was in favor of financial leverage decision. According to him, a change in financial leverage would lead to a change in the cost of capital. In short, if the ratio of debt in the capital structure increases, the weighted average cost of </a:t>
            </a:r>
            <a:r>
              <a:rPr lang="en-US" sz="3600" dirty="0" smtClean="0"/>
              <a:t>the </a:t>
            </a:r>
            <a:r>
              <a:rPr lang="en-US" sz="3600" dirty="0"/>
              <a:t>firm increases.</a:t>
            </a:r>
          </a:p>
          <a:p>
            <a:pPr algn="l"/>
            <a:r>
              <a:rPr lang="en-US" sz="3600" dirty="0" smtClean="0">
                <a:solidFill>
                  <a:schemeClr val="tx1">
                    <a:lumMod val="95000"/>
                    <a:lumOff val="5000"/>
                  </a:schemeClr>
                </a:solidFill>
              </a:rPr>
              <a:t>.</a:t>
            </a:r>
            <a:endParaRPr lang="en-US" sz="3600" dirty="0">
              <a:solidFill>
                <a:schemeClr val="tx1">
                  <a:lumMod val="95000"/>
                  <a:lumOff val="5000"/>
                </a:schemeClr>
              </a:solidFill>
            </a:endParaRPr>
          </a:p>
        </p:txBody>
      </p:sp>
      <p:sp>
        <p:nvSpPr>
          <p:cNvPr id="4" name="Rectangle 3"/>
          <p:cNvSpPr/>
          <p:nvPr/>
        </p:nvSpPr>
        <p:spPr>
          <a:xfrm>
            <a:off x="609600" y="5768975"/>
            <a:ext cx="7162800" cy="338554"/>
          </a:xfrm>
          <a:prstGeom prst="rect">
            <a:avLst/>
          </a:prstGeom>
        </p:spPr>
        <p:txBody>
          <a:bodyPr wrap="square">
            <a:spAutoFit/>
          </a:bodyPr>
          <a:lstStyle/>
          <a:p>
            <a:pPr>
              <a:buNone/>
            </a:pP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1000"/>
                                        <p:tgtEl>
                                          <p:spTgt spid="3">
                                            <p:txEl>
                                              <p:pRg st="1" end="1"/>
                                            </p:txEl>
                                          </p:spTgt>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1000"/>
                                        <p:tgtEl>
                                          <p:spTgt spid="3">
                                            <p:txEl>
                                              <p:pRg st="2" end="2"/>
                                            </p:txEl>
                                          </p:spTgt>
                                        </p:tgtEl>
                                      </p:cBhvr>
                                    </p:animEffect>
                                  </p:childTnLst>
                                </p:cTn>
                              </p:par>
                            </p:childTnLst>
                          </p:cTn>
                        </p:par>
                        <p:par>
                          <p:cTn id="16" fill="hold">
                            <p:stCondLst>
                              <p:cond delay="2500"/>
                            </p:stCondLst>
                            <p:childTnLst>
                              <p:par>
                                <p:cTn id="17" presetID="8"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1000"/>
                                        <p:tgtEl>
                                          <p:spTgt spid="3">
                                            <p:txEl>
                                              <p:pRg st="3" end="3"/>
                                            </p:txEl>
                                          </p:spTgt>
                                        </p:tgtEl>
                                      </p:cBhvr>
                                    </p:animEffect>
                                  </p:childTnLst>
                                </p:cTn>
                              </p:par>
                            </p:childTnLst>
                          </p:cTn>
                        </p:par>
                        <p:par>
                          <p:cTn id="20" fill="hold">
                            <p:stCondLst>
                              <p:cond delay="3500"/>
                            </p:stCondLst>
                            <p:childTnLst>
                              <p:par>
                                <p:cTn id="21" presetID="8"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1000"/>
                                        <p:tgtEl>
                                          <p:spTgt spid="3">
                                            <p:txEl>
                                              <p:pRg st="4" end="4"/>
                                            </p:txEl>
                                          </p:spTgt>
                                        </p:tgtEl>
                                      </p:cBhvr>
                                    </p:animEffect>
                                  </p:childTnLst>
                                </p:cTn>
                              </p:par>
                            </p:childTnLst>
                          </p:cTn>
                        </p:par>
                        <p:par>
                          <p:cTn id="24" fill="hold">
                            <p:stCondLst>
                              <p:cond delay="4500"/>
                            </p:stCondLst>
                            <p:childTnLst>
                              <p:par>
                                <p:cTn id="25" presetID="8" presetClass="entr" presetSubtype="1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1000"/>
                                        <p:tgtEl>
                                          <p:spTgt spid="3">
                                            <p:txEl>
                                              <p:pRg st="5" end="5"/>
                                            </p:txEl>
                                          </p:spTgt>
                                        </p:tgtEl>
                                      </p:cBhvr>
                                    </p:animEffect>
                                  </p:childTnLst>
                                </p:cTn>
                              </p:par>
                            </p:childTnLst>
                          </p:cTn>
                        </p:par>
                        <p:par>
                          <p:cTn id="28" fill="hold">
                            <p:stCondLst>
                              <p:cond delay="5500"/>
                            </p:stCondLst>
                            <p:childTnLst>
                              <p:par>
                                <p:cTn id="29" presetID="8" presetClass="entr" presetSubtype="16"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1000"/>
                                        <p:tgtEl>
                                          <p:spTgt spid="3">
                                            <p:txEl>
                                              <p:pRg st="6" end="6"/>
                                            </p:txEl>
                                          </p:spTgt>
                                        </p:tgtEl>
                                      </p:cBhvr>
                                    </p:animEffect>
                                  </p:childTnLst>
                                </p:cTn>
                              </p:par>
                            </p:childTnLst>
                          </p:cTn>
                        </p:par>
                        <p:par>
                          <p:cTn id="32" fill="hold">
                            <p:stCondLst>
                              <p:cond delay="6500"/>
                            </p:stCondLst>
                            <p:childTnLst>
                              <p:par>
                                <p:cTn id="33" presetID="8" presetClass="entr" presetSubtype="16"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amond(in)">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504"/>
            <a:ext cx="7851648" cy="1295400"/>
          </a:xfrm>
        </p:spPr>
        <p:txBody>
          <a:bodyPr>
            <a:normAutofit/>
          </a:bodyPr>
          <a:lstStyle/>
          <a:p>
            <a:pPr marL="457200" indent="-457200" algn="l">
              <a:buFont typeface="Wingdings" panose="05000000000000000000" pitchFamily="2" charset="2"/>
              <a:buChar char="v"/>
            </a:pPr>
            <a:r>
              <a:rPr lang="en-US" sz="2200" b="0" dirty="0" smtClean="0">
                <a:solidFill>
                  <a:schemeClr val="bg1"/>
                </a:solidFill>
                <a:effectLst/>
                <a:latin typeface="Times New Roman" panose="02020603050405020304" pitchFamily="18" charset="0"/>
                <a:cs typeface="Times New Roman" panose="02020603050405020304" pitchFamily="18" charset="0"/>
              </a:rPr>
              <a:t>Net Income Approach</a:t>
            </a:r>
            <a:endParaRPr lang="en-US" sz="2200" b="0" dirty="0">
              <a:solidFill>
                <a:schemeClr val="bg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3400" y="1371600"/>
            <a:ext cx="7854696" cy="5029200"/>
          </a:xfrm>
        </p:spPr>
        <p:txBody>
          <a:bodyPr>
            <a:normAutofit/>
          </a:bodyPr>
          <a:lstStyle/>
          <a:p>
            <a:pPr algn="l"/>
            <a:r>
              <a:rPr lang="en-US" sz="2200" dirty="0" smtClean="0">
                <a:solidFill>
                  <a:schemeClr val="bg1"/>
                </a:solidFill>
                <a:latin typeface="Times New Roman" panose="02020603050405020304" pitchFamily="18" charset="0"/>
                <a:cs typeface="Times New Roman" panose="02020603050405020304" pitchFamily="18" charset="0"/>
              </a:rPr>
              <a:t>This approach was suggested by Durand and he was in favor of financial leverage. According to him a change in financial leverage would lead to a change in the cost of capital.</a:t>
            </a:r>
          </a:p>
          <a:p>
            <a:pPr algn="l"/>
            <a:endParaRPr lang="en-US" sz="2200" dirty="0">
              <a:solidFill>
                <a:schemeClr val="bg1"/>
              </a:solidFill>
              <a:latin typeface="Times New Roman" panose="02020603050405020304" pitchFamily="18" charset="0"/>
              <a:cs typeface="Times New Roman" panose="02020603050405020304" pitchFamily="18" charset="0"/>
            </a:endParaRPr>
          </a:p>
          <a:p>
            <a:pPr algn="l"/>
            <a:endParaRPr lang="en-US" sz="2200" dirty="0" smtClean="0">
              <a:solidFill>
                <a:schemeClr val="bg1"/>
              </a:solidFill>
              <a:latin typeface="Times New Roman" panose="02020603050405020304" pitchFamily="18" charset="0"/>
              <a:cs typeface="Times New Roman" panose="02020603050405020304" pitchFamily="18" charset="0"/>
            </a:endParaRPr>
          </a:p>
          <a:p>
            <a:pPr marL="342900" indent="-342900" algn="l">
              <a:buClrTx/>
              <a:buFont typeface="Wingdings" panose="05000000000000000000" pitchFamily="2" charset="2"/>
              <a:buChar char="v"/>
            </a:pPr>
            <a:r>
              <a:rPr lang="en-US" sz="2200" dirty="0" smtClean="0">
                <a:solidFill>
                  <a:schemeClr val="bg1"/>
                </a:solidFill>
                <a:latin typeface="Times New Roman" panose="02020603050405020304" pitchFamily="18" charset="0"/>
                <a:cs typeface="Times New Roman" panose="02020603050405020304" pitchFamily="18" charset="0"/>
              </a:rPr>
              <a:t>Net Operating Income Approach</a:t>
            </a:r>
          </a:p>
          <a:p>
            <a:pPr algn="l">
              <a:buClrTx/>
            </a:pPr>
            <a:r>
              <a:rPr lang="en-US" sz="2200" dirty="0" smtClean="0">
                <a:solidFill>
                  <a:schemeClr val="bg1"/>
                </a:solidFill>
                <a:latin typeface="Times New Roman" panose="02020603050405020304" pitchFamily="18" charset="0"/>
                <a:cs typeface="Times New Roman" panose="02020603050405020304" pitchFamily="18" charset="0"/>
              </a:rPr>
              <a:t>This approach is also suggested by Durand. Its opposite of Net income approach. If there are no tax this approach says that weighted average cost of capital remains constant. It believes in the fact that the market analysis a firm as a whole and discounts at a particular rate which has no relation to debt – equity ratio.</a:t>
            </a:r>
          </a:p>
        </p:txBody>
      </p:sp>
      <p:sp>
        <p:nvSpPr>
          <p:cNvPr id="4" name="Rectangle 3"/>
          <p:cNvSpPr/>
          <p:nvPr/>
        </p:nvSpPr>
        <p:spPr>
          <a:xfrm>
            <a:off x="457200" y="5943600"/>
            <a:ext cx="7086600" cy="338554"/>
          </a:xfrm>
          <a:prstGeom prst="rect">
            <a:avLst/>
          </a:prstGeom>
        </p:spPr>
        <p:txBody>
          <a:bodyPr wrap="square">
            <a:spAutoFit/>
          </a:bodyPr>
          <a:lstStyle/>
          <a:p>
            <a:pPr>
              <a:buNone/>
            </a:pP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extLst>
      <p:ext uri="{BB962C8B-B14F-4D97-AF65-F5344CB8AC3E}">
        <p14:creationId xmlns:p14="http://schemas.microsoft.com/office/powerpoint/2010/main" val="232851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0966"/>
            <a:ext cx="7854696" cy="6019800"/>
          </a:xfrm>
        </p:spPr>
        <p:txBody>
          <a:bodyPr>
            <a:normAutofit/>
          </a:bodyPr>
          <a:lstStyle/>
          <a:p>
            <a:pPr algn="l"/>
            <a:endParaRPr lang="en-US" sz="2200" dirty="0" smtClean="0">
              <a:solidFill>
                <a:schemeClr val="bg1"/>
              </a:solidFill>
              <a:latin typeface="Times New Roman" panose="02020603050405020304" pitchFamily="18" charset="0"/>
              <a:cs typeface="Times New Roman" panose="02020603050405020304" pitchFamily="18" charset="0"/>
            </a:endParaRPr>
          </a:p>
          <a:p>
            <a:pPr algn="l"/>
            <a:endParaRPr lang="en-US" sz="2200" dirty="0" smtClean="0">
              <a:solidFill>
                <a:schemeClr val="bg1"/>
              </a:solidFill>
              <a:latin typeface="Times New Roman" panose="02020603050405020304" pitchFamily="18" charset="0"/>
              <a:cs typeface="Times New Roman" panose="02020603050405020304" pitchFamily="18" charset="0"/>
            </a:endParaRPr>
          </a:p>
          <a:p>
            <a:pPr marL="342900" indent="-342900" algn="l">
              <a:buClrTx/>
              <a:buFont typeface="Wingdings" panose="05000000000000000000" pitchFamily="2" charset="2"/>
              <a:buChar char="v"/>
            </a:pPr>
            <a:r>
              <a:rPr lang="en-US" sz="2200" dirty="0" smtClean="0">
                <a:solidFill>
                  <a:schemeClr val="bg1"/>
                </a:solidFill>
                <a:latin typeface="Times New Roman" panose="02020603050405020304" pitchFamily="18" charset="0"/>
                <a:cs typeface="Times New Roman" panose="02020603050405020304" pitchFamily="18" charset="0"/>
              </a:rPr>
              <a:t>Traditional Approach </a:t>
            </a:r>
          </a:p>
          <a:p>
            <a:pPr algn="l">
              <a:buClrTx/>
            </a:pPr>
            <a:r>
              <a:rPr lang="en-US" sz="2200" dirty="0" smtClean="0">
                <a:solidFill>
                  <a:schemeClr val="bg1"/>
                </a:solidFill>
                <a:latin typeface="Times New Roman" panose="02020603050405020304" pitchFamily="18" charset="0"/>
                <a:cs typeface="Times New Roman" panose="02020603050405020304" pitchFamily="18" charset="0"/>
              </a:rPr>
              <a:t>This approach says that the cost of capital is a function of capital structure . The optimal capital structure implies that at a particular ratio of debt and equity the cost of capital is minimum and value of the firm is maximum</a:t>
            </a:r>
          </a:p>
          <a:p>
            <a:pPr algn="l">
              <a:buClrTx/>
            </a:pPr>
            <a:endParaRPr lang="en-US" sz="2200" dirty="0" smtClean="0">
              <a:solidFill>
                <a:schemeClr val="bg1"/>
              </a:solidFill>
              <a:latin typeface="Times New Roman" panose="02020603050405020304" pitchFamily="18" charset="0"/>
              <a:cs typeface="Times New Roman" panose="02020603050405020304" pitchFamily="18" charset="0"/>
            </a:endParaRPr>
          </a:p>
          <a:p>
            <a:pPr marL="342900" indent="-342900" algn="l">
              <a:buClrTx/>
              <a:buFont typeface="Wingdings" panose="05000000000000000000" pitchFamily="2" charset="2"/>
              <a:buChar char="v"/>
            </a:pPr>
            <a:r>
              <a:rPr lang="en-US" sz="2200" dirty="0" smtClean="0">
                <a:solidFill>
                  <a:schemeClr val="bg1"/>
                </a:solidFill>
                <a:latin typeface="Times New Roman" panose="02020603050405020304" pitchFamily="18" charset="0"/>
                <a:cs typeface="Times New Roman" panose="02020603050405020304" pitchFamily="18" charset="0"/>
              </a:rPr>
              <a:t> Modigliani Miller Approach</a:t>
            </a:r>
          </a:p>
          <a:p>
            <a:pPr algn="l">
              <a:buClrTx/>
            </a:pPr>
            <a:r>
              <a:rPr lang="en-US" sz="2200" dirty="0" smtClean="0">
                <a:solidFill>
                  <a:schemeClr val="bg1"/>
                </a:solidFill>
                <a:latin typeface="Times New Roman" panose="02020603050405020304" pitchFamily="18" charset="0"/>
                <a:cs typeface="Times New Roman" panose="02020603050405020304" pitchFamily="18" charset="0"/>
              </a:rPr>
              <a:t> This theory has two propositions </a:t>
            </a:r>
          </a:p>
          <a:p>
            <a:pPr algn="l">
              <a:buClrTx/>
            </a:pPr>
            <a:r>
              <a:rPr lang="en-US" sz="2200" dirty="0" smtClean="0">
                <a:solidFill>
                  <a:schemeClr val="bg1"/>
                </a:solidFill>
                <a:latin typeface="Times New Roman" panose="02020603050405020304" pitchFamily="18" charset="0"/>
                <a:cs typeface="Times New Roman" panose="02020603050405020304" pitchFamily="18" charset="0"/>
              </a:rPr>
              <a:t>Proposition 1 : It says that the capital structure is irrelevant to the value of the firm. The value of two identical firm would remain the same and value would not affect by the choice of finance adopted to finance the assets. Its when there are no taxes.</a:t>
            </a:r>
            <a:endParaRPr lang="en-US" sz="2200" dirty="0">
              <a:solidFill>
                <a:schemeClr val="bg1"/>
              </a:solidFill>
              <a:latin typeface="Times New Roman" panose="02020603050405020304" pitchFamily="18" charset="0"/>
              <a:cs typeface="Times New Roman" panose="02020603050405020304" pitchFamily="18" charset="0"/>
            </a:endParaRPr>
          </a:p>
        </p:txBody>
      </p:sp>
      <p:sp>
        <p:nvSpPr>
          <p:cNvPr id="5" name="Rectangle 4"/>
          <p:cNvSpPr/>
          <p:nvPr/>
        </p:nvSpPr>
        <p:spPr>
          <a:xfrm>
            <a:off x="228600" y="6001434"/>
            <a:ext cx="8083296" cy="338554"/>
          </a:xfrm>
          <a:prstGeom prst="rect">
            <a:avLst/>
          </a:prstGeom>
        </p:spPr>
        <p:txBody>
          <a:bodyPr wrap="square">
            <a:spAutoFit/>
          </a:bodyPr>
          <a:lstStyle/>
          <a:p>
            <a:pPr>
              <a:buNone/>
            </a:pP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Optimum Capital Structure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Femy</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Moni</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solidFill>
                <a:schemeClr val="bg1"/>
              </a:solidFill>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4" name="Picture 3" descr="College logo_Updated.png"/>
          <p:cNvPicPr>
            <a:picLocks noChangeAspect="1"/>
          </p:cNvPicPr>
          <p:nvPr/>
        </p:nvPicPr>
        <p:blipFill>
          <a:blip r:embed="rId2" cstate="print"/>
          <a:stretch>
            <a:fillRect/>
          </a:stretch>
        </p:blipFill>
        <p:spPr>
          <a:xfrm>
            <a:off x="8115056" y="107223"/>
            <a:ext cx="991088" cy="1115290"/>
          </a:xfrm>
          <a:prstGeom prst="rect">
            <a:avLst/>
          </a:prstGeom>
        </p:spPr>
      </p:pic>
    </p:spTree>
    <p:extLst>
      <p:ext uri="{BB962C8B-B14F-4D97-AF65-F5344CB8AC3E}">
        <p14:creationId xmlns:p14="http://schemas.microsoft.com/office/powerpoint/2010/main" val="4224323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804</TotalTime>
  <Words>824</Words>
  <Application>Microsoft Office PowerPoint</Application>
  <PresentationFormat>On-screen Show (4:3)</PresentationFormat>
  <Paragraphs>87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Black</vt:lpstr>
      <vt:lpstr>Bookman Old Style</vt:lpstr>
      <vt:lpstr>Calibri</vt:lpstr>
      <vt:lpstr>Constantia</vt:lpstr>
      <vt:lpstr>Times New Roman</vt:lpstr>
      <vt:lpstr>Wingdings</vt:lpstr>
      <vt:lpstr>Wingdings 2</vt:lpstr>
      <vt:lpstr>Flow</vt:lpstr>
      <vt:lpstr>Optimum capital structure</vt:lpstr>
      <vt:lpstr>Optimum Capital Structure </vt:lpstr>
      <vt:lpstr>Features </vt:lpstr>
      <vt:lpstr>Goals </vt:lpstr>
      <vt:lpstr>Essentials or requisites of optimum capital structure</vt:lpstr>
      <vt:lpstr>Graph of optimum capital structure</vt:lpstr>
      <vt:lpstr>Theories of optimal capital structure</vt:lpstr>
      <vt:lpstr>Net Income Approach</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Commerce cm.</cp:lastModifiedBy>
  <cp:revision>99</cp:revision>
  <dcterms:created xsi:type="dcterms:W3CDTF">2014-08-20T13:07:35Z</dcterms:created>
  <dcterms:modified xsi:type="dcterms:W3CDTF">2019-06-10T07:10:52Z</dcterms:modified>
</cp:coreProperties>
</file>