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3"/>
  </p:notesMasterIdLst>
  <p:sldIdLst>
    <p:sldId id="275" r:id="rId2"/>
    <p:sldId id="260" r:id="rId3"/>
    <p:sldId id="273" r:id="rId4"/>
    <p:sldId id="261" r:id="rId5"/>
    <p:sldId id="270" r:id="rId6"/>
    <p:sldId id="263" r:id="rId7"/>
    <p:sldId id="267" r:id="rId8"/>
    <p:sldId id="276" r:id="rId9"/>
    <p:sldId id="277" r:id="rId10"/>
    <p:sldId id="278" r:id="rId11"/>
    <p:sldId id="27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A50021"/>
    <a:srgbClr val="0205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4320C7-8AC4-4A1A-81CF-9E48C26D7234}" type="datetimeFigureOut">
              <a:rPr lang="en-US" smtClean="0"/>
              <a:pPr/>
              <a:t>10/Jun/2019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2BC3C4-EE2A-459D-A801-B7B4668858D7}" type="slidenum">
              <a:rPr lang="en-US" smtClean="0"/>
              <a:pPr/>
              <a:t>‹#›</a:t>
            </a:fld>
            <a:endParaRPr lang="en-US"/>
          </a:p>
        </p:txBody>
      </p:sp>
    </p:spTree>
    <p:extLst>
      <p:ext uri="{BB962C8B-B14F-4D97-AF65-F5344CB8AC3E}">
        <p14:creationId xmlns:p14="http://schemas.microsoft.com/office/powerpoint/2010/main" val="184044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5222136-E708-494B-ADF8-A3740D89AF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2136-E708-494B-ADF8-A3740D89AF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2136-E708-494B-ADF8-A3740D89AF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2136-E708-494B-ADF8-A3740D89AF2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2136-E708-494B-ADF8-A3740D89AF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22136-E708-494B-ADF8-A3740D89AF2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222136-E708-494B-ADF8-A3740D89AF2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222136-E708-494B-ADF8-A3740D89AF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222136-E708-494B-ADF8-A3740D89AF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22136-E708-494B-ADF8-A3740D89AF2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47CF1E0-EE45-4573-9852-E6FEB0EF1F5B}" type="datetimeFigureOut">
              <a:rPr lang="en-US" smtClean="0"/>
              <a:pPr/>
              <a:t>10/Jun/2019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5222136-E708-494B-ADF8-A3740D89AF2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7CF1E0-EE45-4573-9852-E6FEB0EF1F5B}" type="datetimeFigureOut">
              <a:rPr lang="en-US" smtClean="0"/>
              <a:pPr/>
              <a:t>10/Jun/2019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222136-E708-494B-ADF8-A3740D89AF2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62517"/>
            <a:ext cx="7851648" cy="1745974"/>
          </a:xfrm>
        </p:spPr>
        <p:txBody>
          <a:bodyPr>
            <a:noAutofit/>
          </a:bodyPr>
          <a:lstStyle/>
          <a:p>
            <a:pPr algn="ctr" defTabSz="457200"/>
            <a:r>
              <a:rPr lang="en-US" sz="3600" dirty="0">
                <a:solidFill>
                  <a:srgbClr val="C00000"/>
                </a:solidFill>
                <a:latin typeface="Bookman Old Style" panose="02050604050505020204" pitchFamily="18" charset="0"/>
                <a:ea typeface="+mn-ea"/>
                <a:cs typeface="+mn-cs"/>
              </a:rPr>
              <a:t>Optimum capital structure</a:t>
            </a:r>
          </a:p>
        </p:txBody>
      </p:sp>
      <p:sp>
        <p:nvSpPr>
          <p:cNvPr id="3" name="Subtitle 2"/>
          <p:cNvSpPr>
            <a:spLocks noGrp="1"/>
          </p:cNvSpPr>
          <p:nvPr>
            <p:ph type="subTitle" idx="1"/>
          </p:nvPr>
        </p:nvSpPr>
        <p:spPr>
          <a:xfrm>
            <a:off x="4876800" y="3200399"/>
            <a:ext cx="4006479" cy="2997591"/>
          </a:xfrm>
        </p:spPr>
        <p:txBody>
          <a:bodyPr>
            <a:noAutofit/>
          </a:bodyPr>
          <a:lstStyle/>
          <a:p>
            <a:pPr algn="l"/>
            <a:r>
              <a:rPr lang="en-US" sz="2200" dirty="0" err="1" smtClean="0">
                <a:solidFill>
                  <a:schemeClr val="bg1"/>
                </a:solidFill>
                <a:latin typeface="Times New Roman" panose="02020603050405020304" pitchFamily="18" charset="0"/>
                <a:cs typeface="Times New Roman" panose="02020603050405020304" pitchFamily="18" charset="0"/>
              </a:rPr>
              <a:t>Femy</a:t>
            </a:r>
            <a:r>
              <a:rPr lang="en-US" sz="2200" dirty="0" smtClean="0">
                <a:solidFill>
                  <a:schemeClr val="bg1"/>
                </a:solidFill>
                <a:latin typeface="Times New Roman" panose="02020603050405020304" pitchFamily="18" charset="0"/>
                <a:cs typeface="Times New Roman" panose="02020603050405020304" pitchFamily="18" charset="0"/>
              </a:rPr>
              <a:t> </a:t>
            </a:r>
            <a:r>
              <a:rPr lang="en-US" sz="2200" dirty="0" err="1" smtClean="0">
                <a:solidFill>
                  <a:schemeClr val="bg1"/>
                </a:solidFill>
                <a:latin typeface="Times New Roman" panose="02020603050405020304" pitchFamily="18" charset="0"/>
                <a:cs typeface="Times New Roman" panose="02020603050405020304" pitchFamily="18" charset="0"/>
              </a:rPr>
              <a:t>Moni</a:t>
            </a:r>
            <a:r>
              <a:rPr lang="en-US" sz="2200" dirty="0" smtClean="0">
                <a:solidFill>
                  <a:schemeClr val="bg1"/>
                </a:solidFill>
                <a:latin typeface="Times New Roman" panose="02020603050405020304" pitchFamily="18" charset="0"/>
                <a:cs typeface="Times New Roman" panose="02020603050405020304" pitchFamily="18" charset="0"/>
              </a:rPr>
              <a:t> </a:t>
            </a:r>
            <a:br>
              <a:rPr lang="en-US" sz="2200" dirty="0" smtClean="0">
                <a:solidFill>
                  <a:schemeClr val="bg1"/>
                </a:solidFill>
                <a:latin typeface="Times New Roman" panose="02020603050405020304" pitchFamily="18" charset="0"/>
                <a:cs typeface="Times New Roman" panose="02020603050405020304" pitchFamily="18" charset="0"/>
              </a:rPr>
            </a:br>
            <a:r>
              <a:rPr lang="en-US" sz="2200" dirty="0" smtClean="0">
                <a:solidFill>
                  <a:schemeClr val="bg1"/>
                </a:solidFill>
                <a:latin typeface="Times New Roman" panose="02020603050405020304" pitchFamily="18" charset="0"/>
                <a:cs typeface="Times New Roman" panose="02020603050405020304" pitchFamily="18" charset="0"/>
              </a:rPr>
              <a:t>Assistant Professor </a:t>
            </a:r>
            <a:br>
              <a:rPr lang="en-US" sz="2200" dirty="0" smtClean="0">
                <a:solidFill>
                  <a:schemeClr val="bg1"/>
                </a:solidFill>
                <a:latin typeface="Times New Roman" panose="02020603050405020304" pitchFamily="18" charset="0"/>
                <a:cs typeface="Times New Roman" panose="02020603050405020304" pitchFamily="18" charset="0"/>
              </a:rPr>
            </a:br>
            <a:r>
              <a:rPr lang="en-US" sz="2200" dirty="0" smtClean="0">
                <a:solidFill>
                  <a:schemeClr val="bg1"/>
                </a:solidFill>
                <a:latin typeface="Times New Roman" panose="02020603050405020304" pitchFamily="18" charset="0"/>
                <a:cs typeface="Times New Roman" panose="02020603050405020304" pitchFamily="18" charset="0"/>
              </a:rPr>
              <a:t>Department of </a:t>
            </a:r>
            <a:r>
              <a:rPr lang="en-US" sz="2200" dirty="0" smtClean="0">
                <a:solidFill>
                  <a:schemeClr val="bg1"/>
                </a:solidFill>
                <a:latin typeface="Times New Roman" panose="02020603050405020304" pitchFamily="18" charset="0"/>
                <a:cs typeface="Times New Roman" panose="02020603050405020304" pitchFamily="18" charset="0"/>
              </a:rPr>
              <a:t>Commerce</a:t>
            </a:r>
            <a:r>
              <a:rPr lang="en-US" sz="2200" dirty="0" smtClean="0">
                <a:solidFill>
                  <a:schemeClr val="bg1"/>
                </a:solidFill>
                <a:latin typeface="Times New Roman" panose="02020603050405020304" pitchFamily="18" charset="0"/>
                <a:cs typeface="Times New Roman" panose="02020603050405020304" pitchFamily="18" charset="0"/>
              </a:rPr>
              <a:t/>
            </a:r>
            <a:br>
              <a:rPr lang="en-US" sz="2200" dirty="0" smtClean="0">
                <a:solidFill>
                  <a:schemeClr val="bg1"/>
                </a:solidFill>
                <a:latin typeface="Times New Roman" panose="02020603050405020304" pitchFamily="18" charset="0"/>
                <a:cs typeface="Times New Roman" panose="02020603050405020304" pitchFamily="18" charset="0"/>
              </a:rPr>
            </a:br>
            <a:r>
              <a:rPr lang="en-US" sz="2200" dirty="0" smtClean="0">
                <a:solidFill>
                  <a:schemeClr val="bg1"/>
                </a:solidFill>
                <a:latin typeface="Times New Roman" panose="02020603050405020304" pitchFamily="18" charset="0"/>
                <a:cs typeface="Times New Roman" panose="02020603050405020304" pitchFamily="18" charset="0"/>
              </a:rPr>
              <a:t>St. Mary’s College</a:t>
            </a:r>
          </a:p>
          <a:p>
            <a:pPr algn="l"/>
            <a:r>
              <a:rPr lang="en-US" sz="2200" dirty="0" smtClean="0">
                <a:solidFill>
                  <a:schemeClr val="bg1"/>
                </a:solidFill>
                <a:latin typeface="Times New Roman" panose="02020603050405020304" pitchFamily="18" charset="0"/>
                <a:cs typeface="Times New Roman" panose="02020603050405020304" pitchFamily="18" charset="0"/>
              </a:rPr>
              <a:t>Thrissur – 680020</a:t>
            </a:r>
          </a:p>
          <a:p>
            <a:pPr algn="l"/>
            <a:r>
              <a:rPr lang="en-US" sz="2200" dirty="0" smtClean="0">
                <a:solidFill>
                  <a:schemeClr val="bg1"/>
                </a:solidFill>
                <a:latin typeface="Times New Roman" panose="02020603050405020304" pitchFamily="18" charset="0"/>
                <a:cs typeface="Times New Roman" panose="02020603050405020304" pitchFamily="18" charset="0"/>
              </a:rPr>
              <a:t>Kerala </a:t>
            </a:r>
            <a:endParaRPr lang="en-US" sz="2200" dirty="0">
              <a:solidFill>
                <a:schemeClr val="bg1"/>
              </a:solidFill>
              <a:latin typeface="Times New Roman" panose="02020603050405020304"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152400" y="1934995"/>
            <a:ext cx="2971800" cy="3627605"/>
          </a:xfrm>
          <a:prstGeom prst="rect">
            <a:avLst/>
          </a:prstGeom>
        </p:spPr>
      </p:pic>
    </p:spTree>
  </p:cSld>
  <p:clrMapOvr>
    <a:masterClrMapping/>
  </p:clrMapOvr>
  <p:transition>
    <p:pull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7854696" cy="5029200"/>
          </a:xfrm>
        </p:spPr>
        <p:txBody>
          <a:bodyPr>
            <a:normAutofit/>
          </a:bodyPr>
          <a:lstStyle/>
          <a:p>
            <a:pPr algn="l"/>
            <a:endParaRPr lang="en-US" sz="2200" dirty="0">
              <a:solidFill>
                <a:schemeClr val="bg1"/>
              </a:solidFill>
              <a:latin typeface="Times New Roman" panose="02020603050405020304" pitchFamily="18" charset="0"/>
              <a:cs typeface="Times New Roman" panose="02020603050405020304" pitchFamily="18" charset="0"/>
            </a:endParaRPr>
          </a:p>
          <a:p>
            <a:pPr algn="l">
              <a:buClrTx/>
            </a:pPr>
            <a:endParaRPr lang="en-US" sz="2200" dirty="0">
              <a:solidFill>
                <a:schemeClr val="bg1"/>
              </a:solidFill>
              <a:latin typeface="Times New Roman" panose="02020603050405020304" pitchFamily="18" charset="0"/>
              <a:cs typeface="Times New Roman" panose="02020603050405020304" pitchFamily="18" charset="0"/>
            </a:endParaRP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smtClean="0">
                <a:solidFill>
                  <a:schemeClr val="bg1"/>
                </a:solidFill>
                <a:latin typeface="Times New Roman" panose="02020603050405020304" pitchFamily="18" charset="0"/>
                <a:cs typeface="Times New Roman" panose="02020603050405020304" pitchFamily="18" charset="0"/>
              </a:rPr>
              <a:t>Modigilani</a:t>
            </a:r>
            <a:r>
              <a:rPr lang="en-US" sz="2200" dirty="0" smtClean="0">
                <a:solidFill>
                  <a:schemeClr val="bg1"/>
                </a:solidFill>
                <a:latin typeface="Times New Roman" panose="02020603050405020304" pitchFamily="18" charset="0"/>
                <a:cs typeface="Times New Roman" panose="02020603050405020304" pitchFamily="18" charset="0"/>
              </a:rPr>
              <a:t> Miller Approach</a:t>
            </a:r>
          </a:p>
          <a:p>
            <a:pPr algn="l">
              <a:buClrTx/>
            </a:pPr>
            <a:r>
              <a:rPr lang="en-US" sz="2200" dirty="0">
                <a:solidFill>
                  <a:schemeClr val="bg1"/>
                </a:solidFill>
                <a:latin typeface="Times New Roman" panose="02020603050405020304" pitchFamily="18" charset="0"/>
                <a:cs typeface="Times New Roman" panose="02020603050405020304" pitchFamily="18" charset="0"/>
              </a:rPr>
              <a:t> </a:t>
            </a:r>
            <a:endParaRPr lang="en-US" sz="2200" dirty="0" smtClean="0">
              <a:solidFill>
                <a:schemeClr val="bg1"/>
              </a:solidFill>
              <a:latin typeface="Times New Roman" panose="02020603050405020304" pitchFamily="18" charset="0"/>
              <a:cs typeface="Times New Roman" panose="02020603050405020304" pitchFamily="18" charset="0"/>
            </a:endParaRPr>
          </a:p>
          <a:p>
            <a:pPr algn="l">
              <a:buClrTx/>
            </a:pPr>
            <a:r>
              <a:rPr lang="en-US" sz="2200" dirty="0" smtClean="0">
                <a:solidFill>
                  <a:schemeClr val="bg1"/>
                </a:solidFill>
                <a:latin typeface="Times New Roman" panose="02020603050405020304" pitchFamily="18" charset="0"/>
                <a:cs typeface="Times New Roman" panose="02020603050405020304" pitchFamily="18" charset="0"/>
              </a:rPr>
              <a:t>Proposition 2 : It says that financial leverage boosts the value of the firm and reduces the weighted average cost of capital .  Its when the tax information is available. </a:t>
            </a:r>
            <a:endParaRPr lang="en-US" sz="2200"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228600" y="5943600"/>
            <a:ext cx="8229600" cy="338554"/>
          </a:xfrm>
          <a:prstGeom prst="rect">
            <a:avLst/>
          </a:prstGeom>
        </p:spPr>
        <p:txBody>
          <a:bodyPr wrap="square">
            <a:spAutoFit/>
          </a:bodyPr>
          <a:lstStyle/>
          <a:p>
            <a:pPr>
              <a:buNone/>
            </a:pP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15056" y="107223"/>
            <a:ext cx="991088" cy="1115290"/>
          </a:xfrm>
          <a:prstGeom prst="rect">
            <a:avLst/>
          </a:prstGeom>
        </p:spPr>
      </p:pic>
    </p:spTree>
    <p:extLst>
      <p:ext uri="{BB962C8B-B14F-4D97-AF65-F5344CB8AC3E}">
        <p14:creationId xmlns:p14="http://schemas.microsoft.com/office/powerpoint/2010/main" val="4103377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609600"/>
            <a:ext cx="7854696" cy="5029200"/>
          </a:xfrm>
        </p:spPr>
        <p:txBody>
          <a:bodyPr>
            <a:normAutofit/>
          </a:bodyPr>
          <a:lstStyle/>
          <a:p>
            <a:pPr algn="l">
              <a:spcBef>
                <a:spcPct val="0"/>
              </a:spcBef>
            </a:pPr>
            <a:r>
              <a:rPr lang="en-US" b="1" dirty="0">
                <a:solidFill>
                  <a:srgbClr val="C00000"/>
                </a:solidFill>
                <a:latin typeface="Bookman Old Style" panose="02050604050505020204" pitchFamily="18" charset="0"/>
                <a:ea typeface="+mj-ea"/>
                <a:cs typeface="+mj-cs"/>
              </a:rPr>
              <a:t>Essentials of optimum capital structure</a:t>
            </a:r>
          </a:p>
          <a:p>
            <a:pPr algn="l">
              <a:buClrTx/>
            </a:pPr>
            <a:endParaRPr lang="en-US" sz="2200" dirty="0">
              <a:solidFill>
                <a:schemeClr val="bg1"/>
              </a:solidFill>
              <a:latin typeface="Times New Roman" panose="02020603050405020304" pitchFamily="18" charset="0"/>
              <a:cs typeface="Times New Roman" panose="02020603050405020304" pitchFamily="18" charset="0"/>
            </a:endParaRPr>
          </a:p>
          <a:p>
            <a:pPr marL="342900" indent="-342900" algn="l">
              <a:buClrTx/>
              <a:buFont typeface="Wingdings" panose="05000000000000000000" pitchFamily="2" charset="2"/>
              <a:buChar char="v"/>
            </a:pPr>
            <a:r>
              <a:rPr lang="en-US" sz="2200" dirty="0" smtClean="0">
                <a:solidFill>
                  <a:schemeClr val="bg1"/>
                </a:solidFill>
                <a:latin typeface="Times New Roman" panose="02020603050405020304" pitchFamily="18" charset="0"/>
                <a:cs typeface="Times New Roman" panose="02020603050405020304" pitchFamily="18" charset="0"/>
              </a:rPr>
              <a:t> Balance </a:t>
            </a: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Economy </a:t>
            </a: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Liquidity and Solvency</a:t>
            </a: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Flexibility</a:t>
            </a: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Simplicity</a:t>
            </a: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Safety</a:t>
            </a: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Maximum return</a:t>
            </a: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Maximum Control</a:t>
            </a:r>
          </a:p>
          <a:p>
            <a:pPr marL="342900" indent="-342900" algn="l">
              <a:buClrTx/>
              <a:buFont typeface="Wingdings" panose="05000000000000000000" pitchFamily="2" charset="2"/>
              <a:buChar char="v"/>
            </a:pPr>
            <a:r>
              <a:rPr lang="en-US" sz="2200" dirty="0">
                <a:solidFill>
                  <a:schemeClr val="bg1"/>
                </a:solidFill>
                <a:latin typeface="Times New Roman" panose="02020603050405020304" pitchFamily="18" charset="0"/>
                <a:cs typeface="Times New Roman" panose="02020603050405020304" pitchFamily="18" charset="0"/>
              </a:rPr>
              <a:t> </a:t>
            </a:r>
            <a:r>
              <a:rPr lang="en-US" sz="2200" dirty="0" smtClean="0">
                <a:solidFill>
                  <a:schemeClr val="bg1"/>
                </a:solidFill>
                <a:latin typeface="Times New Roman" panose="02020603050405020304" pitchFamily="18" charset="0"/>
                <a:cs typeface="Times New Roman" panose="02020603050405020304" pitchFamily="18" charset="0"/>
              </a:rPr>
              <a:t>Balanced Leverage</a:t>
            </a:r>
            <a:endParaRPr lang="en-US" sz="2200" dirty="0">
              <a:solidFill>
                <a:schemeClr val="bg1"/>
              </a:solidFill>
              <a:latin typeface="Times New Roman" panose="02020603050405020304" pitchFamily="18" charset="0"/>
              <a:cs typeface="Times New Roman" panose="02020603050405020304" pitchFamily="18" charset="0"/>
            </a:endParaRPr>
          </a:p>
        </p:txBody>
      </p:sp>
      <p:sp>
        <p:nvSpPr>
          <p:cNvPr id="2" name="Rectangle 1"/>
          <p:cNvSpPr/>
          <p:nvPr/>
        </p:nvSpPr>
        <p:spPr>
          <a:xfrm>
            <a:off x="228600" y="5867400"/>
            <a:ext cx="7467600" cy="338554"/>
          </a:xfrm>
          <a:prstGeom prst="rect">
            <a:avLst/>
          </a:prstGeom>
        </p:spPr>
        <p:txBody>
          <a:bodyPr wrap="square">
            <a:spAutoFit/>
          </a:bodyPr>
          <a:lstStyle/>
          <a:p>
            <a:pPr>
              <a:buNone/>
            </a:pP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4" name="Picture 3" descr="College logo_Updated.png"/>
          <p:cNvPicPr>
            <a:picLocks noChangeAspect="1"/>
          </p:cNvPicPr>
          <p:nvPr/>
        </p:nvPicPr>
        <p:blipFill>
          <a:blip r:embed="rId2" cstate="print"/>
          <a:stretch>
            <a:fillRect/>
          </a:stretch>
        </p:blipFill>
        <p:spPr>
          <a:xfrm>
            <a:off x="8115056" y="107223"/>
            <a:ext cx="991088" cy="1115290"/>
          </a:xfrm>
          <a:prstGeom prst="rect">
            <a:avLst/>
          </a:prstGeom>
        </p:spPr>
      </p:pic>
    </p:spTree>
    <p:extLst>
      <p:ext uri="{BB962C8B-B14F-4D97-AF65-F5344CB8AC3E}">
        <p14:creationId xmlns:p14="http://schemas.microsoft.com/office/powerpoint/2010/main" val="2990286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noAutofit/>
          </a:bodyPr>
          <a:lstStyle/>
          <a:p>
            <a:pPr algn="l"/>
            <a:r>
              <a:rPr lang="en-US" sz="2600" dirty="0">
                <a:solidFill>
                  <a:srgbClr val="C00000"/>
                </a:solidFill>
                <a:latin typeface="Bookman Old Style" panose="02050604050505020204" pitchFamily="18" charset="0"/>
              </a:rPr>
              <a:t>Optimum Capital Structure </a:t>
            </a:r>
          </a:p>
        </p:txBody>
      </p:sp>
      <p:sp>
        <p:nvSpPr>
          <p:cNvPr id="3" name="Subtitle 2"/>
          <p:cNvSpPr>
            <a:spLocks noGrp="1"/>
          </p:cNvSpPr>
          <p:nvPr>
            <p:ph type="subTitle" idx="1"/>
          </p:nvPr>
        </p:nvSpPr>
        <p:spPr>
          <a:xfrm>
            <a:off x="685800" y="2209800"/>
            <a:ext cx="7848600" cy="4419600"/>
          </a:xfrm>
        </p:spPr>
        <p:txBody>
          <a:bodyPr>
            <a:normAutofit/>
          </a:bodyPr>
          <a:lstStyle/>
          <a:p>
            <a:pPr algn="l"/>
            <a:r>
              <a:rPr lang="en-US" sz="2200" dirty="0" smtClean="0">
                <a:solidFill>
                  <a:schemeClr val="bg1"/>
                </a:solidFill>
                <a:latin typeface="Times New Roman" panose="02020603050405020304" pitchFamily="18" charset="0"/>
                <a:cs typeface="Times New Roman" panose="02020603050405020304" pitchFamily="18" charset="0"/>
              </a:rPr>
              <a:t>The optimum capital structure may be defined as “the capital structure or combination of debt and equity that leads to the value of firm”. optimum capital structure maximizes the value of the company and hence the wealth of its owners and minimizes the company’s cost of capital.</a:t>
            </a:r>
          </a:p>
          <a:p>
            <a:endParaRPr lang="en-US" sz="2200" dirty="0">
              <a:solidFill>
                <a:schemeClr val="bg1"/>
              </a:solidFill>
            </a:endParaRPr>
          </a:p>
        </p:txBody>
      </p:sp>
      <p:pic>
        <p:nvPicPr>
          <p:cNvPr id="4" name="Picture 3" descr="College logo_Updated.png"/>
          <p:cNvPicPr>
            <a:picLocks noChangeAspect="1"/>
          </p:cNvPicPr>
          <p:nvPr/>
        </p:nvPicPr>
        <p:blipFill>
          <a:blip r:embed="rId2" cstate="print"/>
          <a:stretch>
            <a:fillRect/>
          </a:stretch>
        </p:blipFill>
        <p:spPr>
          <a:xfrm>
            <a:off x="8152912" y="152400"/>
            <a:ext cx="991088" cy="1115290"/>
          </a:xfrm>
          <a:prstGeom prst="rect">
            <a:avLst/>
          </a:prstGeom>
        </p:spPr>
      </p:pic>
      <p:sp>
        <p:nvSpPr>
          <p:cNvPr id="5" name="Rectangle 4"/>
          <p:cNvSpPr/>
          <p:nvPr/>
        </p:nvSpPr>
        <p:spPr>
          <a:xfrm>
            <a:off x="533400" y="5867400"/>
            <a:ext cx="6858000" cy="338554"/>
          </a:xfrm>
          <a:prstGeom prst="rect">
            <a:avLst/>
          </a:prstGeom>
        </p:spPr>
        <p:txBody>
          <a:bodyPr wrap="square">
            <a:spAutoFit/>
          </a:bodyPr>
          <a:lstStyle/>
          <a:p>
            <a:r>
              <a:rPr lang="en-US" sz="1600" b="1" i="1" dirty="0" smtClean="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smtClean="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smtClean="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smtClean="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smtClean="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smtClean="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College</a:t>
            </a:r>
            <a:endParaRPr lang="en-IN"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2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edge">
                                      <p:cBhvr>
                                        <p:cTn id="11"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4070" y="26504"/>
            <a:ext cx="8229600" cy="1143000"/>
          </a:xfrm>
        </p:spPr>
        <p:txBody>
          <a:bodyPr>
            <a:normAutofit/>
          </a:bodyPr>
          <a:lstStyle/>
          <a:p>
            <a:r>
              <a:rPr lang="en-US" sz="2600" b="1" dirty="0">
                <a:solidFill>
                  <a:srgbClr val="C00000"/>
                </a:solidFill>
                <a:effectLst>
                  <a:outerShdw blurRad="38100" dist="25400" dir="5400000" algn="tl" rotWithShape="0">
                    <a:srgbClr val="000000">
                      <a:alpha val="43000"/>
                    </a:srgbClr>
                  </a:outerShdw>
                </a:effectLst>
                <a:latin typeface="Bookman Old Style" panose="02050604050505020204" pitchFamily="18" charset="0"/>
              </a:rPr>
              <a:t>Features </a:t>
            </a:r>
          </a:p>
        </p:txBody>
      </p:sp>
      <p:sp>
        <p:nvSpPr>
          <p:cNvPr id="3" name="Content Placeholder 2"/>
          <p:cNvSpPr>
            <a:spLocks noGrp="1"/>
          </p:cNvSpPr>
          <p:nvPr>
            <p:ph idx="1"/>
          </p:nvPr>
        </p:nvSpPr>
        <p:spPr>
          <a:xfrm>
            <a:off x="457200" y="1219200"/>
            <a:ext cx="8229600" cy="4495800"/>
          </a:xfrm>
        </p:spPr>
        <p:txBody>
          <a:bodyPr>
            <a:noAutofit/>
          </a:bodyPr>
          <a:lstStyle/>
          <a:p>
            <a:pPr>
              <a:buClr>
                <a:schemeClr val="tx1"/>
              </a:buClr>
              <a:buFont typeface="Wingdings" panose="05000000000000000000" pitchFamily="2" charset="2"/>
              <a:buChar char="v"/>
            </a:pPr>
            <a:r>
              <a:rPr lang="en-US" sz="3200" b="1" dirty="0">
                <a:solidFill>
                  <a:srgbClr val="00B0F0"/>
                </a:solidFill>
              </a:rPr>
              <a:t> </a:t>
            </a:r>
            <a:r>
              <a:rPr lang="en-US" sz="2200" b="1" dirty="0" smtClean="0">
                <a:latin typeface="Times New Roman" panose="02020603050405020304" pitchFamily="18" charset="0"/>
                <a:cs typeface="Times New Roman" panose="02020603050405020304" pitchFamily="18" charset="0"/>
              </a:rPr>
              <a:t>Profitability:-</a:t>
            </a:r>
            <a:r>
              <a:rPr lang="en-US" sz="2200" dirty="0" smtClean="0">
                <a:latin typeface="Times New Roman" panose="02020603050405020304" pitchFamily="18" charset="0"/>
                <a:cs typeface="Times New Roman" panose="02020603050405020304" pitchFamily="18" charset="0"/>
              </a:rPr>
              <a:t>The most profitable capital structure is one that tends to minimize the cost of financing and maximize earning per share.</a:t>
            </a:r>
          </a:p>
          <a:p>
            <a:pPr>
              <a:buClrTx/>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Flexibility:-</a:t>
            </a:r>
            <a:r>
              <a:rPr lang="en-US" sz="2200" dirty="0" smtClean="0">
                <a:latin typeface="Times New Roman" panose="02020603050405020304" pitchFamily="18" charset="0"/>
                <a:cs typeface="Times New Roman" panose="02020603050405020304" pitchFamily="18" charset="0"/>
              </a:rPr>
              <a:t>The capital structure should be such that company  can raise funds whenever needed</a:t>
            </a:r>
          </a:p>
          <a:p>
            <a:pPr>
              <a:buClrTx/>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Conservation:-</a:t>
            </a:r>
            <a:r>
              <a:rPr lang="en-US" sz="2200" dirty="0" smtClean="0">
                <a:latin typeface="Times New Roman" panose="02020603050405020304" pitchFamily="18" charset="0"/>
                <a:cs typeface="Times New Roman" panose="02020603050405020304" pitchFamily="18" charset="0"/>
              </a:rPr>
              <a:t>The debt content in the capital structure should not exceed the limit which the company can bear</a:t>
            </a:r>
            <a:r>
              <a:rPr lang="en-US" sz="3200" dirty="0" smtClean="0">
                <a:latin typeface="Times New Roman" panose="02020603050405020304" pitchFamily="18" charset="0"/>
                <a:cs typeface="Times New Roman" panose="02020603050405020304" pitchFamily="18" charset="0"/>
              </a:rPr>
              <a:t>.</a:t>
            </a:r>
          </a:p>
          <a:p>
            <a:pPr>
              <a:buClrTx/>
              <a:buSzPct val="80000"/>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Solvency;-</a:t>
            </a:r>
            <a:r>
              <a:rPr lang="en-US" sz="2200" dirty="0">
                <a:latin typeface="Times New Roman" panose="02020603050405020304" pitchFamily="18" charset="0"/>
                <a:cs typeface="Times New Roman" panose="02020603050405020304" pitchFamily="18" charset="0"/>
              </a:rPr>
              <a:t>The capital structure should be such that firm does not have the risk of becoming insolvent.</a:t>
            </a:r>
          </a:p>
          <a:p>
            <a:pPr>
              <a:buClrTx/>
              <a:buFont typeface="Wingdings" panose="05000000000000000000" pitchFamily="2" charset="2"/>
              <a:buChar char="v"/>
            </a:pPr>
            <a:r>
              <a:rPr lang="en-US" sz="2200" b="1" dirty="0">
                <a:latin typeface="Times New Roman" panose="02020603050405020304" pitchFamily="18" charset="0"/>
                <a:cs typeface="Times New Roman" panose="02020603050405020304" pitchFamily="18" charset="0"/>
              </a:rPr>
              <a:t>Control:-</a:t>
            </a:r>
            <a:r>
              <a:rPr lang="en-US" sz="2200" dirty="0">
                <a:latin typeface="Times New Roman" panose="02020603050405020304" pitchFamily="18" charset="0"/>
                <a:cs typeface="Times New Roman" panose="02020603050405020304" pitchFamily="18" charset="0"/>
              </a:rPr>
              <a:t>The capital structure should be so devised that it involves minimum risk of loss of control of the company.</a:t>
            </a:r>
            <a:endParaRPr lang="en-US" sz="2200" b="1" u="sng" dirty="0">
              <a:latin typeface="Times New Roman" panose="02020603050405020304" pitchFamily="18" charset="0"/>
              <a:cs typeface="Times New Roman" panose="02020603050405020304" pitchFamily="18" charset="0"/>
            </a:endParaRPr>
          </a:p>
          <a:p>
            <a:pPr>
              <a:buNone/>
            </a:pPr>
            <a:endParaRPr lang="en-US" sz="3200" b="1" u="sng" dirty="0" smtClean="0">
              <a:latin typeface="Times New Roman" panose="02020603050405020304" pitchFamily="18" charset="0"/>
              <a:cs typeface="Times New Roman" panose="02020603050405020304" pitchFamily="18" charset="0"/>
            </a:endParaRPr>
          </a:p>
          <a:p>
            <a:pPr>
              <a:buNone/>
            </a:pP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a:p>
            <a:pPr>
              <a:buNone/>
            </a:pPr>
            <a:endParaRPr lang="en-US" sz="3200" b="1" u="sng" dirty="0"/>
          </a:p>
        </p:txBody>
      </p:sp>
      <p:pic>
        <p:nvPicPr>
          <p:cNvPr id="4" name="Picture 3" descr="College logo_Updated.png"/>
          <p:cNvPicPr>
            <a:picLocks noChangeAspect="1"/>
          </p:cNvPicPr>
          <p:nvPr/>
        </p:nvPicPr>
        <p:blipFill>
          <a:blip r:embed="rId2" cstate="print"/>
          <a:stretch>
            <a:fillRect/>
          </a:stretch>
        </p:blipFill>
        <p:spPr>
          <a:xfrm>
            <a:off x="8115056" y="107223"/>
            <a:ext cx="991088" cy="1115290"/>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5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93" decel="100000"/>
                                        <p:tgtEl>
                                          <p:spTgt spid="3">
                                            <p:txEl>
                                              <p:pRg st="0" end="0"/>
                                            </p:txEl>
                                          </p:spTgt>
                                        </p:tgtEl>
                                      </p:cBhvr>
                                    </p:animEffect>
                                    <p:animScale>
                                      <p:cBhvr>
                                        <p:cTn id="12" dur="193" decel="100000"/>
                                        <p:tgtEl>
                                          <p:spTgt spid="3">
                                            <p:txEl>
                                              <p:pRg st="0" end="0"/>
                                            </p:txEl>
                                          </p:spTgt>
                                        </p:tgtEl>
                                      </p:cBhvr>
                                      <p:from x="10000" y="10000"/>
                                      <p:to x="200000" y="450000"/>
                                    </p:animScale>
                                    <p:animScale>
                                      <p:cBhvr>
                                        <p:cTn id="13" dur="308" accel="100000" fill="hold">
                                          <p:stCondLst>
                                            <p:cond delay="193"/>
                                          </p:stCondLst>
                                        </p:cTn>
                                        <p:tgtEl>
                                          <p:spTgt spid="3">
                                            <p:txEl>
                                              <p:pRg st="0" end="0"/>
                                            </p:txEl>
                                          </p:spTgt>
                                        </p:tgtEl>
                                      </p:cBhvr>
                                      <p:from x="200000" y="450000"/>
                                      <p:to x="100000" y="100000"/>
                                    </p:animScale>
                                    <p:set>
                                      <p:cBhvr>
                                        <p:cTn id="14" dur="193" fill="hold"/>
                                        <p:tgtEl>
                                          <p:spTgt spid="3">
                                            <p:txEl>
                                              <p:pRg st="0" end="0"/>
                                            </p:txEl>
                                          </p:spTgt>
                                        </p:tgtEl>
                                        <p:attrNameLst>
                                          <p:attrName>ppt_x</p:attrName>
                                        </p:attrNameLst>
                                      </p:cBhvr>
                                      <p:to>
                                        <p:strVal val="(0.5)"/>
                                      </p:to>
                                    </p:set>
                                    <p:anim from="(0.5)" to="(#ppt_x)" calcmode="lin" valueType="num">
                                      <p:cBhvr>
                                        <p:cTn id="15" dur="308" accel="100000" fill="hold">
                                          <p:stCondLst>
                                            <p:cond delay="193"/>
                                          </p:stCondLst>
                                        </p:cTn>
                                        <p:tgtEl>
                                          <p:spTgt spid="3">
                                            <p:txEl>
                                              <p:pRg st="0" end="0"/>
                                            </p:txEl>
                                          </p:spTgt>
                                        </p:tgtEl>
                                        <p:attrNameLst>
                                          <p:attrName>ppt_x</p:attrName>
                                        </p:attrNameLst>
                                      </p:cBhvr>
                                    </p:anim>
                                    <p:set>
                                      <p:cBhvr>
                                        <p:cTn id="16" dur="193" fill="hold"/>
                                        <p:tgtEl>
                                          <p:spTgt spid="3">
                                            <p:txEl>
                                              <p:pRg st="0" end="0"/>
                                            </p:txEl>
                                          </p:spTgt>
                                        </p:tgtEl>
                                        <p:attrNameLst>
                                          <p:attrName>ppt_y</p:attrName>
                                        </p:attrNameLst>
                                      </p:cBhvr>
                                      <p:to>
                                        <p:strVal val="(#ppt_y+0.4)"/>
                                      </p:to>
                                    </p:set>
                                    <p:anim from="(#ppt_y+0.4)" to="(#ppt_y)" calcmode="lin" valueType="num">
                                      <p:cBhvr>
                                        <p:cTn id="17" dur="308" accel="100000" fill="hold">
                                          <p:stCondLst>
                                            <p:cond delay="193"/>
                                          </p:stCondLst>
                                        </p:cTn>
                                        <p:tgtEl>
                                          <p:spTgt spid="3">
                                            <p:txEl>
                                              <p:pRg st="0" end="0"/>
                                            </p:txEl>
                                          </p:spTgt>
                                        </p:tgtEl>
                                        <p:attrNameLst>
                                          <p:attrName>ppt_y</p:attrName>
                                        </p:attrNameLst>
                                      </p:cBhvr>
                                    </p:anim>
                                  </p:childTnLst>
                                </p:cTn>
                              </p:par>
                            </p:childTnLst>
                          </p:cTn>
                        </p:par>
                        <p:par>
                          <p:cTn id="18" fill="hold">
                            <p:stCondLst>
                              <p:cond delay="1000"/>
                            </p:stCondLst>
                            <p:childTnLst>
                              <p:par>
                                <p:cTn id="19" presetID="51"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93" decel="100000"/>
                                        <p:tgtEl>
                                          <p:spTgt spid="3">
                                            <p:txEl>
                                              <p:pRg st="1" end="1"/>
                                            </p:txEl>
                                          </p:spTgt>
                                        </p:tgtEl>
                                      </p:cBhvr>
                                    </p:animEffect>
                                    <p:animScale>
                                      <p:cBhvr>
                                        <p:cTn id="22" dur="193" decel="100000"/>
                                        <p:tgtEl>
                                          <p:spTgt spid="3">
                                            <p:txEl>
                                              <p:pRg st="1" end="1"/>
                                            </p:txEl>
                                          </p:spTgt>
                                        </p:tgtEl>
                                      </p:cBhvr>
                                      <p:from x="10000" y="10000"/>
                                      <p:to x="200000" y="450000"/>
                                    </p:animScale>
                                    <p:animScale>
                                      <p:cBhvr>
                                        <p:cTn id="23" dur="308" accel="100000" fill="hold">
                                          <p:stCondLst>
                                            <p:cond delay="193"/>
                                          </p:stCondLst>
                                        </p:cTn>
                                        <p:tgtEl>
                                          <p:spTgt spid="3">
                                            <p:txEl>
                                              <p:pRg st="1" end="1"/>
                                            </p:txEl>
                                          </p:spTgt>
                                        </p:tgtEl>
                                      </p:cBhvr>
                                      <p:from x="200000" y="450000"/>
                                      <p:to x="100000" y="100000"/>
                                    </p:animScale>
                                    <p:set>
                                      <p:cBhvr>
                                        <p:cTn id="24" dur="193" fill="hold"/>
                                        <p:tgtEl>
                                          <p:spTgt spid="3">
                                            <p:txEl>
                                              <p:pRg st="1" end="1"/>
                                            </p:txEl>
                                          </p:spTgt>
                                        </p:tgtEl>
                                        <p:attrNameLst>
                                          <p:attrName>ppt_x</p:attrName>
                                        </p:attrNameLst>
                                      </p:cBhvr>
                                      <p:to>
                                        <p:strVal val="(0.5)"/>
                                      </p:to>
                                    </p:set>
                                    <p:anim from="(0.5)" to="(#ppt_x)" calcmode="lin" valueType="num">
                                      <p:cBhvr>
                                        <p:cTn id="25" dur="308" accel="100000" fill="hold">
                                          <p:stCondLst>
                                            <p:cond delay="193"/>
                                          </p:stCondLst>
                                        </p:cTn>
                                        <p:tgtEl>
                                          <p:spTgt spid="3">
                                            <p:txEl>
                                              <p:pRg st="1" end="1"/>
                                            </p:txEl>
                                          </p:spTgt>
                                        </p:tgtEl>
                                        <p:attrNameLst>
                                          <p:attrName>ppt_x</p:attrName>
                                        </p:attrNameLst>
                                      </p:cBhvr>
                                    </p:anim>
                                    <p:set>
                                      <p:cBhvr>
                                        <p:cTn id="26" dur="193" fill="hold"/>
                                        <p:tgtEl>
                                          <p:spTgt spid="3">
                                            <p:txEl>
                                              <p:pRg st="1" end="1"/>
                                            </p:txEl>
                                          </p:spTgt>
                                        </p:tgtEl>
                                        <p:attrNameLst>
                                          <p:attrName>ppt_y</p:attrName>
                                        </p:attrNameLst>
                                      </p:cBhvr>
                                      <p:to>
                                        <p:strVal val="(#ppt_y+0.4)"/>
                                      </p:to>
                                    </p:set>
                                    <p:anim from="(#ppt_y+0.4)" to="(#ppt_y)" calcmode="lin" valueType="num">
                                      <p:cBhvr>
                                        <p:cTn id="27" dur="308" accel="100000" fill="hold">
                                          <p:stCondLst>
                                            <p:cond delay="193"/>
                                          </p:stCondLst>
                                        </p:cTn>
                                        <p:tgtEl>
                                          <p:spTgt spid="3">
                                            <p:txEl>
                                              <p:pRg st="1" end="1"/>
                                            </p:txEl>
                                          </p:spTgt>
                                        </p:tgtEl>
                                        <p:attrNameLst>
                                          <p:attrName>ppt_y</p:attrName>
                                        </p:attrNameLst>
                                      </p:cBhvr>
                                    </p:anim>
                                  </p:childTnLst>
                                </p:cTn>
                              </p:par>
                            </p:childTnLst>
                          </p:cTn>
                        </p:par>
                        <p:par>
                          <p:cTn id="28" fill="hold">
                            <p:stCondLst>
                              <p:cond delay="1500"/>
                            </p:stCondLst>
                            <p:childTnLst>
                              <p:par>
                                <p:cTn id="29" presetID="51" presetClass="entr" presetSubtype="0" fill="hold" nodeType="after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93" decel="100000"/>
                                        <p:tgtEl>
                                          <p:spTgt spid="3">
                                            <p:txEl>
                                              <p:pRg st="2" end="2"/>
                                            </p:txEl>
                                          </p:spTgt>
                                        </p:tgtEl>
                                      </p:cBhvr>
                                    </p:animEffect>
                                    <p:animScale>
                                      <p:cBhvr>
                                        <p:cTn id="32" dur="193" decel="100000"/>
                                        <p:tgtEl>
                                          <p:spTgt spid="3">
                                            <p:txEl>
                                              <p:pRg st="2" end="2"/>
                                            </p:txEl>
                                          </p:spTgt>
                                        </p:tgtEl>
                                      </p:cBhvr>
                                      <p:from x="10000" y="10000"/>
                                      <p:to x="200000" y="450000"/>
                                    </p:animScale>
                                    <p:animScale>
                                      <p:cBhvr>
                                        <p:cTn id="33" dur="308" accel="100000" fill="hold">
                                          <p:stCondLst>
                                            <p:cond delay="193"/>
                                          </p:stCondLst>
                                        </p:cTn>
                                        <p:tgtEl>
                                          <p:spTgt spid="3">
                                            <p:txEl>
                                              <p:pRg st="2" end="2"/>
                                            </p:txEl>
                                          </p:spTgt>
                                        </p:tgtEl>
                                      </p:cBhvr>
                                      <p:from x="200000" y="450000"/>
                                      <p:to x="100000" y="100000"/>
                                    </p:animScale>
                                    <p:set>
                                      <p:cBhvr>
                                        <p:cTn id="34" dur="193" fill="hold"/>
                                        <p:tgtEl>
                                          <p:spTgt spid="3">
                                            <p:txEl>
                                              <p:pRg st="2" end="2"/>
                                            </p:txEl>
                                          </p:spTgt>
                                        </p:tgtEl>
                                        <p:attrNameLst>
                                          <p:attrName>ppt_x</p:attrName>
                                        </p:attrNameLst>
                                      </p:cBhvr>
                                      <p:to>
                                        <p:strVal val="(0.5)"/>
                                      </p:to>
                                    </p:set>
                                    <p:anim from="(0.5)" to="(#ppt_x)" calcmode="lin" valueType="num">
                                      <p:cBhvr>
                                        <p:cTn id="35" dur="308" accel="100000" fill="hold">
                                          <p:stCondLst>
                                            <p:cond delay="193"/>
                                          </p:stCondLst>
                                        </p:cTn>
                                        <p:tgtEl>
                                          <p:spTgt spid="3">
                                            <p:txEl>
                                              <p:pRg st="2" end="2"/>
                                            </p:txEl>
                                          </p:spTgt>
                                        </p:tgtEl>
                                        <p:attrNameLst>
                                          <p:attrName>ppt_x</p:attrName>
                                        </p:attrNameLst>
                                      </p:cBhvr>
                                    </p:anim>
                                    <p:set>
                                      <p:cBhvr>
                                        <p:cTn id="36" dur="193" fill="hold"/>
                                        <p:tgtEl>
                                          <p:spTgt spid="3">
                                            <p:txEl>
                                              <p:pRg st="2" end="2"/>
                                            </p:txEl>
                                          </p:spTgt>
                                        </p:tgtEl>
                                        <p:attrNameLst>
                                          <p:attrName>ppt_y</p:attrName>
                                        </p:attrNameLst>
                                      </p:cBhvr>
                                      <p:to>
                                        <p:strVal val="(#ppt_y+0.4)"/>
                                      </p:to>
                                    </p:set>
                                    <p:anim from="(#ppt_y+0.4)" to="(#ppt_y)" calcmode="lin" valueType="num">
                                      <p:cBhvr>
                                        <p:cTn id="37" dur="308" accel="100000" fill="hold">
                                          <p:stCondLst>
                                            <p:cond delay="193"/>
                                          </p:stCondLst>
                                        </p:cTn>
                                        <p:tgtEl>
                                          <p:spTgt spid="3">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Autofit/>
          </a:bodyPr>
          <a:lstStyle/>
          <a:p>
            <a:r>
              <a:rPr lang="en-US" sz="2600" b="1" dirty="0">
                <a:solidFill>
                  <a:srgbClr val="C00000"/>
                </a:solidFill>
                <a:effectLst>
                  <a:outerShdw blurRad="38100" dist="25400" dir="5400000" algn="tl" rotWithShape="0">
                    <a:srgbClr val="000000">
                      <a:alpha val="43000"/>
                    </a:srgbClr>
                  </a:outerShdw>
                </a:effectLst>
                <a:latin typeface="Bookman Old Style" panose="02050604050505020204" pitchFamily="18" charset="0"/>
              </a:rPr>
              <a:t>Goals </a:t>
            </a:r>
          </a:p>
        </p:txBody>
      </p:sp>
      <p:sp>
        <p:nvSpPr>
          <p:cNvPr id="3" name="Content Placeholder 2"/>
          <p:cNvSpPr>
            <a:spLocks noGrp="1"/>
          </p:cNvSpPr>
          <p:nvPr>
            <p:ph idx="1"/>
          </p:nvPr>
        </p:nvSpPr>
        <p:spPr>
          <a:xfrm>
            <a:off x="457200" y="1371600"/>
            <a:ext cx="8229600" cy="4419600"/>
          </a:xfrm>
        </p:spPr>
        <p:txBody>
          <a:bodyPr>
            <a:normAutofit/>
          </a:bodyPr>
          <a:lstStyle/>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If the return is higher than the fixed cost of funds, the company should prefer to raise funds having a fixed cost ,such as debentures, loans and preference share capital .It will increase EPS and market value of the firms.</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When debt is used as a source of finance, the firm savers a considerable amount in payment of tax as a deductable expenses in computation of tax .Hence, the effective cost of debt is reduced , called tax leverage.</a:t>
            </a:r>
          </a:p>
          <a:p>
            <a:pPr>
              <a:buClrTx/>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The firm should avoid undue financial risk attached with the use of increased debt financing .If the shareholders perceive high risk in using further debt-capital, it will reduce the market price of shares.</a:t>
            </a:r>
          </a:p>
          <a:p>
            <a:pPr>
              <a:buClrTx/>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The capital structure should be flexible</a:t>
            </a:r>
            <a:endParaRPr lang="en-US" sz="2200" dirty="0" smtClean="0">
              <a:latin typeface="Times New Roman" panose="02020603050405020304" pitchFamily="18" charset="0"/>
              <a:cs typeface="Times New Roman" panose="02020603050405020304" pitchFamily="18" charset="0"/>
            </a:endParaRPr>
          </a:p>
          <a:p>
            <a:pPr>
              <a:buNone/>
            </a:pPr>
            <a:endParaRPr lang="en-US" sz="1700" dirty="0" smtClean="0"/>
          </a:p>
        </p:txBody>
      </p:sp>
      <p:sp>
        <p:nvSpPr>
          <p:cNvPr id="4" name="Rectangle 3"/>
          <p:cNvSpPr/>
          <p:nvPr/>
        </p:nvSpPr>
        <p:spPr>
          <a:xfrm>
            <a:off x="304800" y="6172200"/>
            <a:ext cx="6781800" cy="615553"/>
          </a:xfrm>
          <a:prstGeom prst="rect">
            <a:avLst/>
          </a:prstGeom>
        </p:spPr>
        <p:txBody>
          <a:bodyPr wrap="square">
            <a:spAutoFit/>
          </a:bodyPr>
          <a:lstStyle/>
          <a:p>
            <a:pPr>
              <a:buNone/>
            </a:pP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a:p>
            <a:pPr>
              <a:buNone/>
            </a:pPr>
            <a:endParaRPr lang="en-US" dirty="0">
              <a:latin typeface="Times New Roman" panose="02020603050405020304"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15056" y="107223"/>
            <a:ext cx="991088" cy="1115290"/>
          </a:xfrm>
          <a:prstGeom prst="rect">
            <a:avLst/>
          </a:prstGeom>
        </p:spPr>
      </p:pic>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6" presetClass="entr" presetSubtype="0" fill="hold" nodeType="afterEffect">
                                  <p:stCondLst>
                                    <p:cond delay="0"/>
                                  </p:stCondLst>
                                  <p:iterate type="lt">
                                    <p:tmPct val="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5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childTnLst>
                          </p:cTn>
                        </p:par>
                        <p:par>
                          <p:cTn id="43" fill="hold">
                            <p:stCondLst>
                              <p:cond delay="4500"/>
                            </p:stCondLst>
                            <p:childTnLst>
                              <p:par>
                                <p:cTn id="44" presetID="26" presetClass="entr" presetSubtype="0" fill="hold" nodeType="after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wipe(down)">
                                      <p:cBhvr>
                                        <p:cTn id="46" dur="580">
                                          <p:stCondLst>
                                            <p:cond delay="0"/>
                                          </p:stCondLst>
                                        </p:cTn>
                                        <p:tgtEl>
                                          <p:spTgt spid="3">
                                            <p:txEl>
                                              <p:pRg st="3" end="3"/>
                                            </p:txEl>
                                          </p:spTgt>
                                        </p:tgtEl>
                                      </p:cBhvr>
                                    </p:animEffect>
                                    <p:anim calcmode="lin" valueType="num">
                                      <p:cBhvr>
                                        <p:cTn id="4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3">
                                            <p:txEl>
                                              <p:pRg st="3" end="3"/>
                                            </p:txEl>
                                          </p:spTgt>
                                        </p:tgtEl>
                                      </p:cBhvr>
                                      <p:to x="100000" y="60000"/>
                                    </p:animScale>
                                    <p:animScale>
                                      <p:cBhvr>
                                        <p:cTn id="53" dur="166" decel="50000">
                                          <p:stCondLst>
                                            <p:cond delay="676"/>
                                          </p:stCondLst>
                                        </p:cTn>
                                        <p:tgtEl>
                                          <p:spTgt spid="3">
                                            <p:txEl>
                                              <p:pRg st="3" end="3"/>
                                            </p:txEl>
                                          </p:spTgt>
                                        </p:tgtEl>
                                      </p:cBhvr>
                                      <p:to x="100000" y="100000"/>
                                    </p:animScale>
                                    <p:animScale>
                                      <p:cBhvr>
                                        <p:cTn id="54" dur="26">
                                          <p:stCondLst>
                                            <p:cond delay="1312"/>
                                          </p:stCondLst>
                                        </p:cTn>
                                        <p:tgtEl>
                                          <p:spTgt spid="3">
                                            <p:txEl>
                                              <p:pRg st="3" end="3"/>
                                            </p:txEl>
                                          </p:spTgt>
                                        </p:tgtEl>
                                      </p:cBhvr>
                                      <p:to x="100000" y="80000"/>
                                    </p:animScale>
                                    <p:animScale>
                                      <p:cBhvr>
                                        <p:cTn id="55" dur="166" decel="50000">
                                          <p:stCondLst>
                                            <p:cond delay="1338"/>
                                          </p:stCondLst>
                                        </p:cTn>
                                        <p:tgtEl>
                                          <p:spTgt spid="3">
                                            <p:txEl>
                                              <p:pRg st="3" end="3"/>
                                            </p:txEl>
                                          </p:spTgt>
                                        </p:tgtEl>
                                      </p:cBhvr>
                                      <p:to x="100000" y="100000"/>
                                    </p:animScale>
                                    <p:animScale>
                                      <p:cBhvr>
                                        <p:cTn id="56" dur="26">
                                          <p:stCondLst>
                                            <p:cond delay="1642"/>
                                          </p:stCondLst>
                                        </p:cTn>
                                        <p:tgtEl>
                                          <p:spTgt spid="3">
                                            <p:txEl>
                                              <p:pRg st="3" end="3"/>
                                            </p:txEl>
                                          </p:spTgt>
                                        </p:tgtEl>
                                      </p:cBhvr>
                                      <p:to x="100000" y="90000"/>
                                    </p:animScale>
                                    <p:animScale>
                                      <p:cBhvr>
                                        <p:cTn id="57" dur="166" decel="50000">
                                          <p:stCondLst>
                                            <p:cond delay="1668"/>
                                          </p:stCondLst>
                                        </p:cTn>
                                        <p:tgtEl>
                                          <p:spTgt spid="3">
                                            <p:txEl>
                                              <p:pRg st="3" end="3"/>
                                            </p:txEl>
                                          </p:spTgt>
                                        </p:tgtEl>
                                      </p:cBhvr>
                                      <p:to x="100000" y="100000"/>
                                    </p:animScale>
                                    <p:animScale>
                                      <p:cBhvr>
                                        <p:cTn id="58" dur="26">
                                          <p:stCondLst>
                                            <p:cond delay="1808"/>
                                          </p:stCondLst>
                                        </p:cTn>
                                        <p:tgtEl>
                                          <p:spTgt spid="3">
                                            <p:txEl>
                                              <p:pRg st="3" end="3"/>
                                            </p:txEl>
                                          </p:spTgt>
                                        </p:tgtEl>
                                      </p:cBhvr>
                                      <p:to x="100000" y="95000"/>
                                    </p:animScale>
                                    <p:animScale>
                                      <p:cBhvr>
                                        <p:cTn id="59" dur="166" decel="50000">
                                          <p:stCondLst>
                                            <p:cond delay="1834"/>
                                          </p:stCondLst>
                                        </p:cTn>
                                        <p:tgtEl>
                                          <p:spTgt spid="3">
                                            <p:txEl>
                                              <p:pRg st="3" end="3"/>
                                            </p:txEl>
                                          </p:spTgt>
                                        </p:tgtEl>
                                      </p:cBhvr>
                                      <p:to x="100000" y="100000"/>
                                    </p:animScale>
                                  </p:childTnLst>
                                </p:cTn>
                              </p:par>
                            </p:childTnLst>
                          </p:cTn>
                        </p:par>
                        <p:par>
                          <p:cTn id="60" fill="hold">
                            <p:stCondLst>
                              <p:cond delay="6500"/>
                            </p:stCondLst>
                            <p:childTnLst>
                              <p:par>
                                <p:cTn id="61" presetID="26" presetClass="entr" presetSubtype="0" fill="hold" nodeType="afterEffect">
                                  <p:stCondLst>
                                    <p:cond delay="0"/>
                                  </p:stCondLst>
                                  <p:childTnLst>
                                    <p:set>
                                      <p:cBhvr>
                                        <p:cTn id="62" dur="1" fill="hold">
                                          <p:stCondLst>
                                            <p:cond delay="0"/>
                                          </p:stCondLst>
                                        </p:cTn>
                                        <p:tgtEl>
                                          <p:spTgt spid="3">
                                            <p:txEl>
                                              <p:pRg st="2" end="2"/>
                                            </p:txEl>
                                          </p:spTgt>
                                        </p:tgtEl>
                                        <p:attrNameLst>
                                          <p:attrName>style.visibility</p:attrName>
                                        </p:attrNameLst>
                                      </p:cBhvr>
                                      <p:to>
                                        <p:strVal val="visible"/>
                                      </p:to>
                                    </p:set>
                                    <p:animEffect transition="in" filter="wipe(down)">
                                      <p:cBhvr>
                                        <p:cTn id="63" dur="580">
                                          <p:stCondLst>
                                            <p:cond delay="0"/>
                                          </p:stCondLst>
                                        </p:cTn>
                                        <p:tgtEl>
                                          <p:spTgt spid="3">
                                            <p:txEl>
                                              <p:pRg st="2" end="2"/>
                                            </p:txEl>
                                          </p:spTgt>
                                        </p:tgtEl>
                                      </p:cBhvr>
                                    </p:animEffect>
                                    <p:anim calcmode="lin" valueType="num">
                                      <p:cBhvr>
                                        <p:cTn id="6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9" dur="26">
                                          <p:stCondLst>
                                            <p:cond delay="650"/>
                                          </p:stCondLst>
                                        </p:cTn>
                                        <p:tgtEl>
                                          <p:spTgt spid="3">
                                            <p:txEl>
                                              <p:pRg st="2" end="2"/>
                                            </p:txEl>
                                          </p:spTgt>
                                        </p:tgtEl>
                                      </p:cBhvr>
                                      <p:to x="100000" y="60000"/>
                                    </p:animScale>
                                    <p:animScale>
                                      <p:cBhvr>
                                        <p:cTn id="70" dur="166" decel="50000">
                                          <p:stCondLst>
                                            <p:cond delay="676"/>
                                          </p:stCondLst>
                                        </p:cTn>
                                        <p:tgtEl>
                                          <p:spTgt spid="3">
                                            <p:txEl>
                                              <p:pRg st="2" end="2"/>
                                            </p:txEl>
                                          </p:spTgt>
                                        </p:tgtEl>
                                      </p:cBhvr>
                                      <p:to x="100000" y="100000"/>
                                    </p:animScale>
                                    <p:animScale>
                                      <p:cBhvr>
                                        <p:cTn id="71" dur="26">
                                          <p:stCondLst>
                                            <p:cond delay="1312"/>
                                          </p:stCondLst>
                                        </p:cTn>
                                        <p:tgtEl>
                                          <p:spTgt spid="3">
                                            <p:txEl>
                                              <p:pRg st="2" end="2"/>
                                            </p:txEl>
                                          </p:spTgt>
                                        </p:tgtEl>
                                      </p:cBhvr>
                                      <p:to x="100000" y="80000"/>
                                    </p:animScale>
                                    <p:animScale>
                                      <p:cBhvr>
                                        <p:cTn id="72" dur="166" decel="50000">
                                          <p:stCondLst>
                                            <p:cond delay="1338"/>
                                          </p:stCondLst>
                                        </p:cTn>
                                        <p:tgtEl>
                                          <p:spTgt spid="3">
                                            <p:txEl>
                                              <p:pRg st="2" end="2"/>
                                            </p:txEl>
                                          </p:spTgt>
                                        </p:tgtEl>
                                      </p:cBhvr>
                                      <p:to x="100000" y="100000"/>
                                    </p:animScale>
                                    <p:animScale>
                                      <p:cBhvr>
                                        <p:cTn id="73" dur="26">
                                          <p:stCondLst>
                                            <p:cond delay="1642"/>
                                          </p:stCondLst>
                                        </p:cTn>
                                        <p:tgtEl>
                                          <p:spTgt spid="3">
                                            <p:txEl>
                                              <p:pRg st="2" end="2"/>
                                            </p:txEl>
                                          </p:spTgt>
                                        </p:tgtEl>
                                      </p:cBhvr>
                                      <p:to x="100000" y="90000"/>
                                    </p:animScale>
                                    <p:animScale>
                                      <p:cBhvr>
                                        <p:cTn id="74" dur="166" decel="50000">
                                          <p:stCondLst>
                                            <p:cond delay="1668"/>
                                          </p:stCondLst>
                                        </p:cTn>
                                        <p:tgtEl>
                                          <p:spTgt spid="3">
                                            <p:txEl>
                                              <p:pRg st="2" end="2"/>
                                            </p:txEl>
                                          </p:spTgt>
                                        </p:tgtEl>
                                      </p:cBhvr>
                                      <p:to x="100000" y="100000"/>
                                    </p:animScale>
                                    <p:animScale>
                                      <p:cBhvr>
                                        <p:cTn id="75" dur="26">
                                          <p:stCondLst>
                                            <p:cond delay="1808"/>
                                          </p:stCondLst>
                                        </p:cTn>
                                        <p:tgtEl>
                                          <p:spTgt spid="3">
                                            <p:txEl>
                                              <p:pRg st="2" end="2"/>
                                            </p:txEl>
                                          </p:spTgt>
                                        </p:tgtEl>
                                      </p:cBhvr>
                                      <p:to x="100000" y="95000"/>
                                    </p:animScale>
                                    <p:animScale>
                                      <p:cBhvr>
                                        <p:cTn id="7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sz="2600" b="1" dirty="0">
                <a:solidFill>
                  <a:srgbClr val="C00000"/>
                </a:solidFill>
                <a:effectLst>
                  <a:outerShdw blurRad="38100" dist="25400" dir="5400000" algn="tl" rotWithShape="0">
                    <a:srgbClr val="000000">
                      <a:alpha val="43000"/>
                    </a:srgbClr>
                  </a:outerShdw>
                </a:effectLst>
                <a:latin typeface="Bookman Old Style" panose="02050604050505020204" pitchFamily="18" charset="0"/>
              </a:rPr>
              <a:t>Essentials or requisites of optimum capital structure</a:t>
            </a:r>
          </a:p>
        </p:txBody>
      </p:sp>
      <p:sp>
        <p:nvSpPr>
          <p:cNvPr id="3" name="Content Placeholder 2"/>
          <p:cNvSpPr>
            <a:spLocks noGrp="1"/>
          </p:cNvSpPr>
          <p:nvPr>
            <p:ph sz="half" idx="1"/>
          </p:nvPr>
        </p:nvSpPr>
        <p:spPr>
          <a:xfrm>
            <a:off x="533400" y="2057400"/>
            <a:ext cx="4114800" cy="3886200"/>
          </a:xfrm>
        </p:spPr>
        <p:txBody>
          <a:bodyPr>
            <a:normAutofit/>
          </a:bodyPr>
          <a:lstStyle/>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clarity of objectives</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Balance</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Economy</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Liquidity and solvency</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Flexibility</a:t>
            </a:r>
          </a:p>
          <a:p>
            <a:pPr>
              <a:buBlip>
                <a:blip r:embed="rId2"/>
              </a:buBlip>
            </a:pPr>
            <a:endParaRPr lang="en-US" sz="2400" dirty="0" smtClean="0">
              <a:latin typeface="Times New Roman" panose="02020603050405020304" pitchFamily="18" charset="0"/>
              <a:cs typeface="Times New Roman" panose="02020603050405020304" pitchFamily="18" charset="0"/>
            </a:endParaRPr>
          </a:p>
          <a:p>
            <a:pPr>
              <a:buBlip>
                <a:blip r:embed="rId2"/>
              </a:buBlip>
            </a:pPr>
            <a:endParaRPr lang="en-US" dirty="0" smtClean="0"/>
          </a:p>
          <a:p>
            <a:pPr>
              <a:buNone/>
            </a:pPr>
            <a:endParaRPr lang="en-US" dirty="0"/>
          </a:p>
        </p:txBody>
      </p:sp>
      <p:sp>
        <p:nvSpPr>
          <p:cNvPr id="4" name="Content Placeholder 3"/>
          <p:cNvSpPr>
            <a:spLocks noGrp="1"/>
          </p:cNvSpPr>
          <p:nvPr>
            <p:ph sz="half" idx="2"/>
          </p:nvPr>
        </p:nvSpPr>
        <p:spPr>
          <a:xfrm>
            <a:off x="4724400" y="2057400"/>
            <a:ext cx="4114800" cy="4038600"/>
          </a:xfrm>
        </p:spPr>
        <p:txBody>
          <a:bodyPr>
            <a:normAutofit/>
          </a:bodyPr>
          <a:lstStyle/>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Simplicity</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Safety</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Maximum return</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Maximum control</a:t>
            </a:r>
          </a:p>
          <a:p>
            <a:pPr>
              <a:buClrTx/>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Balanced leverage</a:t>
            </a:r>
          </a:p>
          <a:p>
            <a:pPr marL="0" indent="0">
              <a:buNone/>
            </a:pPr>
            <a:endParaRPr lang="en-US" sz="2200" dirty="0">
              <a:latin typeface="Times New Roman" panose="02020603050405020304" pitchFamily="18" charset="0"/>
              <a:cs typeface="Times New Roman" panose="02020603050405020304" pitchFamily="18" charset="0"/>
            </a:endParaRPr>
          </a:p>
        </p:txBody>
      </p:sp>
      <p:sp>
        <p:nvSpPr>
          <p:cNvPr id="5" name="Rectangle 4"/>
          <p:cNvSpPr/>
          <p:nvPr/>
        </p:nvSpPr>
        <p:spPr>
          <a:xfrm>
            <a:off x="304800" y="5981700"/>
            <a:ext cx="6781800" cy="338554"/>
          </a:xfrm>
          <a:prstGeom prst="rect">
            <a:avLst/>
          </a:prstGeom>
        </p:spPr>
        <p:txBody>
          <a:bodyPr wrap="square">
            <a:spAutoFit/>
          </a:bodyPr>
          <a:lstStyle/>
          <a:p>
            <a:pPr>
              <a:buNone/>
            </a:pP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6" name="Picture 5" descr="College logo_Updated.png"/>
          <p:cNvPicPr>
            <a:picLocks noChangeAspect="1"/>
          </p:cNvPicPr>
          <p:nvPr/>
        </p:nvPicPr>
        <p:blipFill>
          <a:blip r:embed="rId3" cstate="print"/>
          <a:stretch>
            <a:fillRect/>
          </a:stretch>
        </p:blipFill>
        <p:spPr>
          <a:xfrm>
            <a:off x="8115056" y="107223"/>
            <a:ext cx="991088" cy="111529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1"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5" presetClass="entr" presetSubtype="0" fill="hold" nodeType="afterEffect">
                                  <p:stCondLst>
                                    <p:cond delay="0"/>
                                  </p:stCondLst>
                                  <p:iterate type="lt">
                                    <p:tmPct val="0"/>
                                  </p:iterate>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ppt_w</p:attrName>
                                        </p:attrNameLst>
                                      </p:cBhvr>
                                      <p:tavLst>
                                        <p:tav tm="0">
                                          <p:val>
                                            <p:fltVal val="0"/>
                                          </p:val>
                                        </p:tav>
                                        <p:tav tm="100000">
                                          <p:val>
                                            <p:strVal val="#ppt_w"/>
                                          </p:val>
                                        </p:tav>
                                      </p:tavLst>
                                    </p:anim>
                                  </p:childTnLst>
                                </p:cTn>
                              </p:par>
                            </p:childTnLst>
                          </p:cTn>
                        </p:par>
                        <p:par>
                          <p:cTn id="18" fill="hold">
                            <p:stCondLst>
                              <p:cond delay="1500"/>
                            </p:stCondLst>
                            <p:childTnLst>
                              <p:par>
                                <p:cTn id="19" presetID="35" presetClass="entr" presetSubtype="0" fill="hold" nodeType="afterEffect">
                                  <p:stCondLst>
                                    <p:cond delay="0"/>
                                  </p:stCondLst>
                                  <p:iterate type="lt">
                                    <p:tmPct val="0"/>
                                  </p:iterate>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anim calcmode="lin" valueType="num">
                                      <p:cBhvr>
                                        <p:cTn id="22" dur="5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3"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500" fill="hold"/>
                                        <p:tgtEl>
                                          <p:spTgt spid="3">
                                            <p:txEl>
                                              <p:pRg st="1" end="1"/>
                                            </p:txEl>
                                          </p:spTgt>
                                        </p:tgtEl>
                                        <p:attrNameLst>
                                          <p:attrName>ppt_w</p:attrName>
                                        </p:attrNameLst>
                                      </p:cBhvr>
                                      <p:tavLst>
                                        <p:tav tm="0">
                                          <p:val>
                                            <p:fltVal val="0"/>
                                          </p:val>
                                        </p:tav>
                                        <p:tav tm="100000">
                                          <p:val>
                                            <p:strVal val="#ppt_w"/>
                                          </p:val>
                                        </p:tav>
                                      </p:tavLst>
                                    </p:anim>
                                  </p:childTnLst>
                                </p:cTn>
                              </p:par>
                            </p:childTnLst>
                          </p:cTn>
                        </p:par>
                        <p:par>
                          <p:cTn id="25" fill="hold">
                            <p:stCondLst>
                              <p:cond delay="2000"/>
                            </p:stCondLst>
                            <p:childTnLst>
                              <p:par>
                                <p:cTn id="26" presetID="35" presetClass="entr" presetSubtype="0" fill="hold" nodeType="afterEffect">
                                  <p:stCondLst>
                                    <p:cond delay="0"/>
                                  </p:stCondLst>
                                  <p:iterate type="lt">
                                    <p:tmPct val="0"/>
                                  </p:iterate>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anim calcmode="lin" valueType="num">
                                      <p:cBhvr>
                                        <p:cTn id="29" dur="5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0"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childTnLst>
                                </p:cTn>
                              </p:par>
                            </p:childTnLst>
                          </p:cTn>
                        </p:par>
                        <p:par>
                          <p:cTn id="32" fill="hold">
                            <p:stCondLst>
                              <p:cond delay="2500"/>
                            </p:stCondLst>
                            <p:childTnLst>
                              <p:par>
                                <p:cTn id="33" presetID="35" presetClass="entr" presetSubtype="0" fill="hold" nodeType="afterEffect">
                                  <p:stCondLst>
                                    <p:cond delay="0"/>
                                  </p:stCondLst>
                                  <p:iterate type="lt">
                                    <p:tmPct val="0"/>
                                  </p:iterate>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500"/>
                                        <p:tgtEl>
                                          <p:spTgt spid="3">
                                            <p:txEl>
                                              <p:pRg st="3" end="3"/>
                                            </p:txEl>
                                          </p:spTgt>
                                        </p:tgtEl>
                                      </p:cBhvr>
                                    </p:animEffect>
                                    <p:anim calcmode="lin" valueType="num">
                                      <p:cBhvr>
                                        <p:cTn id="36" dur="5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7"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500" fill="hold"/>
                                        <p:tgtEl>
                                          <p:spTgt spid="3">
                                            <p:txEl>
                                              <p:pRg st="3" end="3"/>
                                            </p:txEl>
                                          </p:spTgt>
                                        </p:tgtEl>
                                        <p:attrNameLst>
                                          <p:attrName>ppt_w</p:attrName>
                                        </p:attrNameLst>
                                      </p:cBhvr>
                                      <p:tavLst>
                                        <p:tav tm="0">
                                          <p:val>
                                            <p:fltVal val="0"/>
                                          </p:val>
                                        </p:tav>
                                        <p:tav tm="100000">
                                          <p:val>
                                            <p:strVal val="#ppt_w"/>
                                          </p:val>
                                        </p:tav>
                                      </p:tavLst>
                                    </p:anim>
                                  </p:childTnLst>
                                </p:cTn>
                              </p:par>
                            </p:childTnLst>
                          </p:cTn>
                        </p:par>
                        <p:par>
                          <p:cTn id="39" fill="hold">
                            <p:stCondLst>
                              <p:cond delay="3000"/>
                            </p:stCondLst>
                            <p:childTnLst>
                              <p:par>
                                <p:cTn id="40" presetID="35" presetClass="entr" presetSubtype="0" fill="hold" nodeType="afterEffect">
                                  <p:stCondLst>
                                    <p:cond delay="0"/>
                                  </p:stCondLst>
                                  <p:iterate type="lt">
                                    <p:tmPct val="0"/>
                                  </p:iterate>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500"/>
                                        <p:tgtEl>
                                          <p:spTgt spid="3">
                                            <p:txEl>
                                              <p:pRg st="4" end="4"/>
                                            </p:txEl>
                                          </p:spTgt>
                                        </p:tgtEl>
                                      </p:cBhvr>
                                    </p:animEffect>
                                    <p:anim calcmode="lin" valueType="num">
                                      <p:cBhvr>
                                        <p:cTn id="43" dur="5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44"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5" dur="500" fill="hold"/>
                                        <p:tgtEl>
                                          <p:spTgt spid="3">
                                            <p:txEl>
                                              <p:pRg st="4" end="4"/>
                                            </p:txEl>
                                          </p:spTgt>
                                        </p:tgtEl>
                                        <p:attrNameLst>
                                          <p:attrName>ppt_w</p:attrName>
                                        </p:attrNameLst>
                                      </p:cBhvr>
                                      <p:tavLst>
                                        <p:tav tm="0">
                                          <p:val>
                                            <p:fltVal val="0"/>
                                          </p:val>
                                        </p:tav>
                                        <p:tav tm="100000">
                                          <p:val>
                                            <p:strVal val="#ppt_w"/>
                                          </p:val>
                                        </p:tav>
                                      </p:tavLst>
                                    </p:anim>
                                  </p:childTnLst>
                                </p:cTn>
                              </p:par>
                            </p:childTnLst>
                          </p:cTn>
                        </p:par>
                        <p:par>
                          <p:cTn id="46" fill="hold">
                            <p:stCondLst>
                              <p:cond delay="3500"/>
                            </p:stCondLst>
                            <p:childTnLst>
                              <p:par>
                                <p:cTn id="47" presetID="35" presetClass="entr" presetSubtype="0" fill="hold" nodeType="after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Effect transition="in" filter="fade">
                                      <p:cBhvr>
                                        <p:cTn id="49" dur="500"/>
                                        <p:tgtEl>
                                          <p:spTgt spid="4">
                                            <p:txEl>
                                              <p:pRg st="0" end="0"/>
                                            </p:txEl>
                                          </p:spTgt>
                                        </p:tgtEl>
                                      </p:cBhvr>
                                    </p:animEffect>
                                    <p:anim calcmode="lin" valueType="num">
                                      <p:cBhvr>
                                        <p:cTn id="50" dur="5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51" dur="500" fill="hold"/>
                                        <p:tgtEl>
                                          <p:spTgt spid="4">
                                            <p:txEl>
                                              <p:pRg st="0" end="0"/>
                                            </p:txEl>
                                          </p:spTgt>
                                        </p:tgtEl>
                                        <p:attrNameLst>
                                          <p:attrName>ppt_h</p:attrName>
                                        </p:attrNameLst>
                                      </p:cBhvr>
                                      <p:tavLst>
                                        <p:tav tm="0">
                                          <p:val>
                                            <p:fltVal val="0"/>
                                          </p:val>
                                        </p:tav>
                                        <p:tav tm="100000">
                                          <p:val>
                                            <p:strVal val="#ppt_h"/>
                                          </p:val>
                                        </p:tav>
                                      </p:tavLst>
                                    </p:anim>
                                    <p:anim calcmode="lin" valueType="num">
                                      <p:cBhvr>
                                        <p:cTn id="52" dur="500" fill="hold"/>
                                        <p:tgtEl>
                                          <p:spTgt spid="4">
                                            <p:txEl>
                                              <p:pRg st="0" end="0"/>
                                            </p:txEl>
                                          </p:spTgt>
                                        </p:tgtEl>
                                        <p:attrNameLst>
                                          <p:attrName>ppt_w</p:attrName>
                                        </p:attrNameLst>
                                      </p:cBhvr>
                                      <p:tavLst>
                                        <p:tav tm="0">
                                          <p:val>
                                            <p:fltVal val="0"/>
                                          </p:val>
                                        </p:tav>
                                        <p:tav tm="100000">
                                          <p:val>
                                            <p:strVal val="#ppt_w"/>
                                          </p:val>
                                        </p:tav>
                                      </p:tavLst>
                                    </p:anim>
                                  </p:childTnLst>
                                </p:cTn>
                              </p:par>
                            </p:childTnLst>
                          </p:cTn>
                        </p:par>
                        <p:par>
                          <p:cTn id="53" fill="hold">
                            <p:stCondLst>
                              <p:cond delay="4000"/>
                            </p:stCondLst>
                            <p:childTnLst>
                              <p:par>
                                <p:cTn id="54" presetID="35" presetClass="entr" presetSubtype="0" fill="hold" nodeType="afterEffect">
                                  <p:stCondLst>
                                    <p:cond delay="0"/>
                                  </p:stCondLst>
                                  <p:childTnLst>
                                    <p:set>
                                      <p:cBhvr>
                                        <p:cTn id="55" dur="1" fill="hold">
                                          <p:stCondLst>
                                            <p:cond delay="0"/>
                                          </p:stCondLst>
                                        </p:cTn>
                                        <p:tgtEl>
                                          <p:spTgt spid="4">
                                            <p:txEl>
                                              <p:pRg st="1" end="1"/>
                                            </p:txEl>
                                          </p:spTgt>
                                        </p:tgtEl>
                                        <p:attrNameLst>
                                          <p:attrName>style.visibility</p:attrName>
                                        </p:attrNameLst>
                                      </p:cBhvr>
                                      <p:to>
                                        <p:strVal val="visible"/>
                                      </p:to>
                                    </p:set>
                                    <p:animEffect transition="in" filter="fade">
                                      <p:cBhvr>
                                        <p:cTn id="56" dur="500"/>
                                        <p:tgtEl>
                                          <p:spTgt spid="4">
                                            <p:txEl>
                                              <p:pRg st="1" end="1"/>
                                            </p:txEl>
                                          </p:spTgt>
                                        </p:tgtEl>
                                      </p:cBhvr>
                                    </p:animEffect>
                                    <p:anim calcmode="lin" valueType="num">
                                      <p:cBhvr>
                                        <p:cTn id="57" dur="5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58" dur="500" fill="hold"/>
                                        <p:tgtEl>
                                          <p:spTgt spid="4">
                                            <p:txEl>
                                              <p:pRg st="1" end="1"/>
                                            </p:txEl>
                                          </p:spTgt>
                                        </p:tgtEl>
                                        <p:attrNameLst>
                                          <p:attrName>ppt_h</p:attrName>
                                        </p:attrNameLst>
                                      </p:cBhvr>
                                      <p:tavLst>
                                        <p:tav tm="0">
                                          <p:val>
                                            <p:fltVal val="0"/>
                                          </p:val>
                                        </p:tav>
                                        <p:tav tm="100000">
                                          <p:val>
                                            <p:strVal val="#ppt_h"/>
                                          </p:val>
                                        </p:tav>
                                      </p:tavLst>
                                    </p:anim>
                                    <p:anim calcmode="lin" valueType="num">
                                      <p:cBhvr>
                                        <p:cTn id="59" dur="500" fill="hold"/>
                                        <p:tgtEl>
                                          <p:spTgt spid="4">
                                            <p:txEl>
                                              <p:pRg st="1" end="1"/>
                                            </p:txEl>
                                          </p:spTgt>
                                        </p:tgtEl>
                                        <p:attrNameLst>
                                          <p:attrName>ppt_w</p:attrName>
                                        </p:attrNameLst>
                                      </p:cBhvr>
                                      <p:tavLst>
                                        <p:tav tm="0">
                                          <p:val>
                                            <p:fltVal val="0"/>
                                          </p:val>
                                        </p:tav>
                                        <p:tav tm="100000">
                                          <p:val>
                                            <p:strVal val="#ppt_w"/>
                                          </p:val>
                                        </p:tav>
                                      </p:tavLst>
                                    </p:anim>
                                  </p:childTnLst>
                                </p:cTn>
                              </p:par>
                            </p:childTnLst>
                          </p:cTn>
                        </p:par>
                        <p:par>
                          <p:cTn id="60" fill="hold">
                            <p:stCondLst>
                              <p:cond delay="4500"/>
                            </p:stCondLst>
                            <p:childTnLst>
                              <p:par>
                                <p:cTn id="61" presetID="35" presetClass="entr" presetSubtype="0" fill="hold" nodeType="afterEffect">
                                  <p:stCondLst>
                                    <p:cond delay="0"/>
                                  </p:stCondLst>
                                  <p:childTnLst>
                                    <p:set>
                                      <p:cBhvr>
                                        <p:cTn id="62" dur="1" fill="hold">
                                          <p:stCondLst>
                                            <p:cond delay="0"/>
                                          </p:stCondLst>
                                        </p:cTn>
                                        <p:tgtEl>
                                          <p:spTgt spid="4">
                                            <p:txEl>
                                              <p:pRg st="2" end="2"/>
                                            </p:txEl>
                                          </p:spTgt>
                                        </p:tgtEl>
                                        <p:attrNameLst>
                                          <p:attrName>style.visibility</p:attrName>
                                        </p:attrNameLst>
                                      </p:cBhvr>
                                      <p:to>
                                        <p:strVal val="visible"/>
                                      </p:to>
                                    </p:set>
                                    <p:animEffect transition="in" filter="fade">
                                      <p:cBhvr>
                                        <p:cTn id="63" dur="500"/>
                                        <p:tgtEl>
                                          <p:spTgt spid="4">
                                            <p:txEl>
                                              <p:pRg st="2" end="2"/>
                                            </p:txEl>
                                          </p:spTgt>
                                        </p:tgtEl>
                                      </p:cBhvr>
                                    </p:animEffect>
                                    <p:anim calcmode="lin" valueType="num">
                                      <p:cBhvr>
                                        <p:cTn id="64" dur="500" fill="hold"/>
                                        <p:tgtEl>
                                          <p:spTgt spid="4">
                                            <p:txEl>
                                              <p:pRg st="2" end="2"/>
                                            </p:txEl>
                                          </p:spTgt>
                                        </p:tgtEl>
                                        <p:attrNameLst>
                                          <p:attrName>style.rotation</p:attrName>
                                        </p:attrNameLst>
                                      </p:cBhvr>
                                      <p:tavLst>
                                        <p:tav tm="0">
                                          <p:val>
                                            <p:fltVal val="720"/>
                                          </p:val>
                                        </p:tav>
                                        <p:tav tm="100000">
                                          <p:val>
                                            <p:fltVal val="0"/>
                                          </p:val>
                                        </p:tav>
                                      </p:tavLst>
                                    </p:anim>
                                    <p:anim calcmode="lin" valueType="num">
                                      <p:cBhvr>
                                        <p:cTn id="65" dur="500" fill="hold"/>
                                        <p:tgtEl>
                                          <p:spTgt spid="4">
                                            <p:txEl>
                                              <p:pRg st="2" end="2"/>
                                            </p:txEl>
                                          </p:spTgt>
                                        </p:tgtEl>
                                        <p:attrNameLst>
                                          <p:attrName>ppt_h</p:attrName>
                                        </p:attrNameLst>
                                      </p:cBhvr>
                                      <p:tavLst>
                                        <p:tav tm="0">
                                          <p:val>
                                            <p:fltVal val="0"/>
                                          </p:val>
                                        </p:tav>
                                        <p:tav tm="100000">
                                          <p:val>
                                            <p:strVal val="#ppt_h"/>
                                          </p:val>
                                        </p:tav>
                                      </p:tavLst>
                                    </p:anim>
                                    <p:anim calcmode="lin" valueType="num">
                                      <p:cBhvr>
                                        <p:cTn id="66" dur="500" fill="hold"/>
                                        <p:tgtEl>
                                          <p:spTgt spid="4">
                                            <p:txEl>
                                              <p:pRg st="2" end="2"/>
                                            </p:txEl>
                                          </p:spTgt>
                                        </p:tgtEl>
                                        <p:attrNameLst>
                                          <p:attrName>ppt_w</p:attrName>
                                        </p:attrNameLst>
                                      </p:cBhvr>
                                      <p:tavLst>
                                        <p:tav tm="0">
                                          <p:val>
                                            <p:fltVal val="0"/>
                                          </p:val>
                                        </p:tav>
                                        <p:tav tm="100000">
                                          <p:val>
                                            <p:strVal val="#ppt_w"/>
                                          </p:val>
                                        </p:tav>
                                      </p:tavLst>
                                    </p:anim>
                                  </p:childTnLst>
                                </p:cTn>
                              </p:par>
                            </p:childTnLst>
                          </p:cTn>
                        </p:par>
                        <p:par>
                          <p:cTn id="67" fill="hold">
                            <p:stCondLst>
                              <p:cond delay="5000"/>
                            </p:stCondLst>
                            <p:childTnLst>
                              <p:par>
                                <p:cTn id="68" presetID="35" presetClass="entr" presetSubtype="0" fill="hold" nodeType="afterEffect">
                                  <p:stCondLst>
                                    <p:cond delay="0"/>
                                  </p:stCondLst>
                                  <p:childTnLst>
                                    <p:set>
                                      <p:cBhvr>
                                        <p:cTn id="69" dur="1" fill="hold">
                                          <p:stCondLst>
                                            <p:cond delay="0"/>
                                          </p:stCondLst>
                                        </p:cTn>
                                        <p:tgtEl>
                                          <p:spTgt spid="4">
                                            <p:txEl>
                                              <p:pRg st="3" end="3"/>
                                            </p:txEl>
                                          </p:spTgt>
                                        </p:tgtEl>
                                        <p:attrNameLst>
                                          <p:attrName>style.visibility</p:attrName>
                                        </p:attrNameLst>
                                      </p:cBhvr>
                                      <p:to>
                                        <p:strVal val="visible"/>
                                      </p:to>
                                    </p:set>
                                    <p:animEffect transition="in" filter="fade">
                                      <p:cBhvr>
                                        <p:cTn id="70" dur="500"/>
                                        <p:tgtEl>
                                          <p:spTgt spid="4">
                                            <p:txEl>
                                              <p:pRg st="3" end="3"/>
                                            </p:txEl>
                                          </p:spTgt>
                                        </p:tgtEl>
                                      </p:cBhvr>
                                    </p:animEffect>
                                    <p:anim calcmode="lin" valueType="num">
                                      <p:cBhvr>
                                        <p:cTn id="71" dur="500" fill="hold"/>
                                        <p:tgtEl>
                                          <p:spTgt spid="4">
                                            <p:txEl>
                                              <p:pRg st="3" end="3"/>
                                            </p:txEl>
                                          </p:spTgt>
                                        </p:tgtEl>
                                        <p:attrNameLst>
                                          <p:attrName>style.rotation</p:attrName>
                                        </p:attrNameLst>
                                      </p:cBhvr>
                                      <p:tavLst>
                                        <p:tav tm="0">
                                          <p:val>
                                            <p:fltVal val="720"/>
                                          </p:val>
                                        </p:tav>
                                        <p:tav tm="100000">
                                          <p:val>
                                            <p:fltVal val="0"/>
                                          </p:val>
                                        </p:tav>
                                      </p:tavLst>
                                    </p:anim>
                                    <p:anim calcmode="lin" valueType="num">
                                      <p:cBhvr>
                                        <p:cTn id="72" dur="500" fill="hold"/>
                                        <p:tgtEl>
                                          <p:spTgt spid="4">
                                            <p:txEl>
                                              <p:pRg st="3" end="3"/>
                                            </p:txEl>
                                          </p:spTgt>
                                        </p:tgtEl>
                                        <p:attrNameLst>
                                          <p:attrName>ppt_h</p:attrName>
                                        </p:attrNameLst>
                                      </p:cBhvr>
                                      <p:tavLst>
                                        <p:tav tm="0">
                                          <p:val>
                                            <p:fltVal val="0"/>
                                          </p:val>
                                        </p:tav>
                                        <p:tav tm="100000">
                                          <p:val>
                                            <p:strVal val="#ppt_h"/>
                                          </p:val>
                                        </p:tav>
                                      </p:tavLst>
                                    </p:anim>
                                    <p:anim calcmode="lin" valueType="num">
                                      <p:cBhvr>
                                        <p:cTn id="73" dur="500" fill="hold"/>
                                        <p:tgtEl>
                                          <p:spTgt spid="4">
                                            <p:txEl>
                                              <p:pRg st="3" end="3"/>
                                            </p:txEl>
                                          </p:spTgt>
                                        </p:tgtEl>
                                        <p:attrNameLst>
                                          <p:attrName>ppt_w</p:attrName>
                                        </p:attrNameLst>
                                      </p:cBhvr>
                                      <p:tavLst>
                                        <p:tav tm="0">
                                          <p:val>
                                            <p:fltVal val="0"/>
                                          </p:val>
                                        </p:tav>
                                        <p:tav tm="100000">
                                          <p:val>
                                            <p:strVal val="#ppt_w"/>
                                          </p:val>
                                        </p:tav>
                                      </p:tavLst>
                                    </p:anim>
                                  </p:childTnLst>
                                </p:cTn>
                              </p:par>
                            </p:childTnLst>
                          </p:cTn>
                        </p:par>
                        <p:par>
                          <p:cTn id="74" fill="hold">
                            <p:stCondLst>
                              <p:cond delay="5500"/>
                            </p:stCondLst>
                            <p:childTnLst>
                              <p:par>
                                <p:cTn id="75" presetID="35" presetClass="entr" presetSubtype="0" fill="hold" nodeType="afterEffect">
                                  <p:stCondLst>
                                    <p:cond delay="0"/>
                                  </p:stCondLst>
                                  <p:childTnLst>
                                    <p:set>
                                      <p:cBhvr>
                                        <p:cTn id="76" dur="1" fill="hold">
                                          <p:stCondLst>
                                            <p:cond delay="0"/>
                                          </p:stCondLst>
                                        </p:cTn>
                                        <p:tgtEl>
                                          <p:spTgt spid="4">
                                            <p:txEl>
                                              <p:pRg st="4" end="4"/>
                                            </p:txEl>
                                          </p:spTgt>
                                        </p:tgtEl>
                                        <p:attrNameLst>
                                          <p:attrName>style.visibility</p:attrName>
                                        </p:attrNameLst>
                                      </p:cBhvr>
                                      <p:to>
                                        <p:strVal val="visible"/>
                                      </p:to>
                                    </p:set>
                                    <p:animEffect transition="in" filter="fade">
                                      <p:cBhvr>
                                        <p:cTn id="77" dur="500"/>
                                        <p:tgtEl>
                                          <p:spTgt spid="4">
                                            <p:txEl>
                                              <p:pRg st="4" end="4"/>
                                            </p:txEl>
                                          </p:spTgt>
                                        </p:tgtEl>
                                      </p:cBhvr>
                                    </p:animEffect>
                                    <p:anim calcmode="lin" valueType="num">
                                      <p:cBhvr>
                                        <p:cTn id="78" dur="500" fill="hold"/>
                                        <p:tgtEl>
                                          <p:spTgt spid="4">
                                            <p:txEl>
                                              <p:pRg st="4" end="4"/>
                                            </p:txEl>
                                          </p:spTgt>
                                        </p:tgtEl>
                                        <p:attrNameLst>
                                          <p:attrName>style.rotation</p:attrName>
                                        </p:attrNameLst>
                                      </p:cBhvr>
                                      <p:tavLst>
                                        <p:tav tm="0">
                                          <p:val>
                                            <p:fltVal val="720"/>
                                          </p:val>
                                        </p:tav>
                                        <p:tav tm="100000">
                                          <p:val>
                                            <p:fltVal val="0"/>
                                          </p:val>
                                        </p:tav>
                                      </p:tavLst>
                                    </p:anim>
                                    <p:anim calcmode="lin" valueType="num">
                                      <p:cBhvr>
                                        <p:cTn id="79" dur="500" fill="hold"/>
                                        <p:tgtEl>
                                          <p:spTgt spid="4">
                                            <p:txEl>
                                              <p:pRg st="4" end="4"/>
                                            </p:txEl>
                                          </p:spTgt>
                                        </p:tgtEl>
                                        <p:attrNameLst>
                                          <p:attrName>ppt_h</p:attrName>
                                        </p:attrNameLst>
                                      </p:cBhvr>
                                      <p:tavLst>
                                        <p:tav tm="0">
                                          <p:val>
                                            <p:fltVal val="0"/>
                                          </p:val>
                                        </p:tav>
                                        <p:tav tm="100000">
                                          <p:val>
                                            <p:strVal val="#ppt_h"/>
                                          </p:val>
                                        </p:tav>
                                      </p:tavLst>
                                    </p:anim>
                                    <p:anim calcmode="lin" valueType="num">
                                      <p:cBhvr>
                                        <p:cTn id="80" dur="500" fill="hold"/>
                                        <p:tgtEl>
                                          <p:spTgt spid="4">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05800" cy="1676400"/>
          </a:xfrm>
        </p:spPr>
        <p:txBody>
          <a:bodyPr>
            <a:noAutofit/>
          </a:bodyPr>
          <a:lstStyle/>
          <a:p>
            <a:r>
              <a:rPr lang="en-US" sz="2600" b="1" dirty="0">
                <a:solidFill>
                  <a:srgbClr val="C00000"/>
                </a:solidFill>
                <a:effectLst>
                  <a:outerShdw blurRad="38100" dist="25400" dir="5400000" algn="tl" rotWithShape="0">
                    <a:srgbClr val="000000">
                      <a:alpha val="43000"/>
                    </a:srgbClr>
                  </a:outerShdw>
                </a:effectLst>
                <a:latin typeface="Bookman Old Style" panose="02050604050505020204" pitchFamily="18" charset="0"/>
              </a:rPr>
              <a:t>Graph of optimum capital structure</a:t>
            </a:r>
          </a:p>
        </p:txBody>
      </p:sp>
      <p:pic>
        <p:nvPicPr>
          <p:cNvPr id="1026" name="Picture 2"/>
          <p:cNvPicPr>
            <a:picLocks noChangeAspect="1" noChangeArrowheads="1"/>
          </p:cNvPicPr>
          <p:nvPr/>
        </p:nvPicPr>
        <p:blipFill>
          <a:blip r:embed="rId2"/>
          <a:srcRect/>
          <a:stretch>
            <a:fillRect/>
          </a:stretch>
        </p:blipFill>
        <p:spPr bwMode="auto">
          <a:xfrm>
            <a:off x="1740428" y="1748361"/>
            <a:ext cx="5663143" cy="3886201"/>
          </a:xfrm>
          <a:prstGeom prst="rect">
            <a:avLst/>
          </a:prstGeom>
          <a:noFill/>
          <a:ln w="9525">
            <a:noFill/>
            <a:miter lim="800000"/>
            <a:headEnd/>
            <a:tailEnd/>
          </a:ln>
          <a:effectLst/>
        </p:spPr>
      </p:pic>
      <p:sp>
        <p:nvSpPr>
          <p:cNvPr id="4" name="TextBox 3"/>
          <p:cNvSpPr txBox="1"/>
          <p:nvPr/>
        </p:nvSpPr>
        <p:spPr>
          <a:xfrm>
            <a:off x="3409950" y="5499555"/>
            <a:ext cx="2362200" cy="430887"/>
          </a:xfrm>
          <a:prstGeom prst="rect">
            <a:avLst/>
          </a:prstGeom>
          <a:noFill/>
        </p:spPr>
        <p:txBody>
          <a:bodyPr wrap="square" rtlCol="0">
            <a:spAutoFit/>
          </a:bodyPr>
          <a:lstStyle/>
          <a:p>
            <a:r>
              <a:rPr lang="en-US" sz="2200" dirty="0" smtClean="0">
                <a:latin typeface="Times New Roman" panose="02020603050405020304" pitchFamily="18" charset="0"/>
                <a:cs typeface="Times New Roman" panose="02020603050405020304" pitchFamily="18" charset="0"/>
              </a:rPr>
              <a:t>Debt and Equity</a:t>
            </a:r>
          </a:p>
        </p:txBody>
      </p:sp>
      <p:sp>
        <p:nvSpPr>
          <p:cNvPr id="5" name="TextBox 4"/>
          <p:cNvSpPr txBox="1"/>
          <p:nvPr/>
        </p:nvSpPr>
        <p:spPr>
          <a:xfrm>
            <a:off x="1804457" y="3042730"/>
            <a:ext cx="523220" cy="2209800"/>
          </a:xfrm>
          <a:prstGeom prst="rect">
            <a:avLst/>
          </a:prstGeom>
          <a:noFill/>
        </p:spPr>
        <p:txBody>
          <a:bodyPr vert="vert270" wrap="square" rtlCol="0">
            <a:spAutoFit/>
          </a:bodyPr>
          <a:lstStyle/>
          <a:p>
            <a:r>
              <a:rPr lang="en-US" sz="2200" dirty="0" smtClean="0">
                <a:latin typeface="Times New Roman" panose="02020603050405020304" pitchFamily="18" charset="0"/>
                <a:cs typeface="Times New Roman" panose="02020603050405020304" pitchFamily="18" charset="0"/>
              </a:rPr>
              <a:t>Cost and Value</a:t>
            </a:r>
            <a:endParaRPr lang="en-US" sz="22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400800" y="3581400"/>
            <a:ext cx="1066800" cy="430887"/>
          </a:xfrm>
          <a:prstGeom prst="rect">
            <a:avLst/>
          </a:prstGeom>
          <a:noFill/>
        </p:spPr>
        <p:txBody>
          <a:bodyPr wrap="square" rtlCol="0">
            <a:spAutoFit/>
          </a:bodyPr>
          <a:lstStyle/>
          <a:p>
            <a:r>
              <a:rPr lang="en-US" sz="2200" dirty="0" smtClean="0">
                <a:latin typeface="Times New Roman" panose="02020603050405020304" pitchFamily="18" charset="0"/>
                <a:cs typeface="Times New Roman" panose="02020603050405020304" pitchFamily="18" charset="0"/>
              </a:rPr>
              <a:t>Cost</a:t>
            </a:r>
            <a:endParaRPr lang="en-US" sz="22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400800" y="4419600"/>
            <a:ext cx="1066800" cy="430887"/>
          </a:xfrm>
          <a:prstGeom prst="rect">
            <a:avLst/>
          </a:prstGeom>
          <a:noFill/>
        </p:spPr>
        <p:txBody>
          <a:bodyPr wrap="square" rtlCol="0">
            <a:spAutoFit/>
          </a:bodyPr>
          <a:lstStyle/>
          <a:p>
            <a:r>
              <a:rPr lang="en-US" sz="2200" dirty="0" smtClean="0">
                <a:latin typeface="Times New Roman" panose="02020603050405020304" pitchFamily="18" charset="0"/>
                <a:cs typeface="Times New Roman" panose="02020603050405020304" pitchFamily="18" charset="0"/>
              </a:rPr>
              <a:t>Value</a:t>
            </a:r>
            <a:endParaRPr lang="en-US" sz="22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6743700" y="5345667"/>
            <a:ext cx="381000" cy="369332"/>
          </a:xfrm>
          <a:prstGeom prst="rect">
            <a:avLst/>
          </a:prstGeom>
          <a:noFill/>
        </p:spPr>
        <p:txBody>
          <a:bodyPr wrap="square" rtlCol="0">
            <a:spAutoFit/>
          </a:bodyPr>
          <a:lstStyle/>
          <a:p>
            <a:r>
              <a:rPr lang="en-US" dirty="0" smtClean="0">
                <a:latin typeface="Arial Black" pitchFamily="34" charset="0"/>
              </a:rPr>
              <a:t>X</a:t>
            </a:r>
            <a:endParaRPr lang="en-US" dirty="0">
              <a:latin typeface="Arial Black" pitchFamily="34" charset="0"/>
            </a:endParaRPr>
          </a:p>
        </p:txBody>
      </p:sp>
      <p:sp>
        <p:nvSpPr>
          <p:cNvPr id="11" name="TextBox 10"/>
          <p:cNvSpPr txBox="1"/>
          <p:nvPr/>
        </p:nvSpPr>
        <p:spPr>
          <a:xfrm>
            <a:off x="1905000" y="1828800"/>
            <a:ext cx="457200" cy="369332"/>
          </a:xfrm>
          <a:prstGeom prst="rect">
            <a:avLst/>
          </a:prstGeom>
          <a:noFill/>
        </p:spPr>
        <p:txBody>
          <a:bodyPr wrap="square" rtlCol="0">
            <a:spAutoFit/>
          </a:bodyPr>
          <a:lstStyle/>
          <a:p>
            <a:r>
              <a:rPr lang="en-US" dirty="0" smtClean="0">
                <a:latin typeface="Arial Black" pitchFamily="34" charset="0"/>
              </a:rPr>
              <a:t>Y</a:t>
            </a:r>
            <a:endParaRPr lang="en-US" dirty="0">
              <a:latin typeface="Arial Black" pitchFamily="34" charset="0"/>
            </a:endParaRPr>
          </a:p>
        </p:txBody>
      </p:sp>
      <p:sp>
        <p:nvSpPr>
          <p:cNvPr id="10" name="TextBox 9"/>
          <p:cNvSpPr txBox="1"/>
          <p:nvPr/>
        </p:nvSpPr>
        <p:spPr>
          <a:xfrm>
            <a:off x="2209800" y="5252530"/>
            <a:ext cx="228600" cy="369332"/>
          </a:xfrm>
          <a:prstGeom prst="rect">
            <a:avLst/>
          </a:prstGeom>
          <a:noFill/>
        </p:spPr>
        <p:txBody>
          <a:bodyPr wrap="square" rtlCol="0">
            <a:spAutoFit/>
          </a:bodyPr>
          <a:lstStyle/>
          <a:p>
            <a:r>
              <a:rPr lang="en-US" b="1" dirty="0" smtClean="0"/>
              <a:t>0</a:t>
            </a:r>
            <a:endParaRPr lang="en-US" b="1" dirty="0"/>
          </a:p>
        </p:txBody>
      </p:sp>
      <p:sp>
        <p:nvSpPr>
          <p:cNvPr id="3" name="Rectangle 2"/>
          <p:cNvSpPr/>
          <p:nvPr/>
        </p:nvSpPr>
        <p:spPr>
          <a:xfrm>
            <a:off x="685800" y="5983069"/>
            <a:ext cx="6438900" cy="369332"/>
          </a:xfrm>
          <a:prstGeom prst="rect">
            <a:avLst/>
          </a:prstGeom>
        </p:spPr>
        <p:txBody>
          <a:bodyPr wrap="square">
            <a:spAutoFit/>
          </a:bodyPr>
          <a:lstStyle/>
          <a:p>
            <a:pPr>
              <a:buNone/>
            </a:pPr>
            <a:r>
              <a:rPr lang="en-US"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b="1" i="1" dirty="0" err="1">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12" name="Picture 11" descr="College logo_Updated.png"/>
          <p:cNvPicPr>
            <a:picLocks noChangeAspect="1"/>
          </p:cNvPicPr>
          <p:nvPr/>
        </p:nvPicPr>
        <p:blipFill>
          <a:blip r:embed="rId3" cstate="print"/>
          <a:stretch>
            <a:fillRect/>
          </a:stretch>
        </p:blipFill>
        <p:spPr>
          <a:xfrm>
            <a:off x="8115056" y="107223"/>
            <a:ext cx="991088" cy="1115290"/>
          </a:xfrm>
          <a:prstGeom prst="rect">
            <a:avLst/>
          </a:prstGeom>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fmla="#ppt_w*sin(2.5*pi*$)">
                                          <p:val>
                                            <p:fltVal val="0"/>
                                          </p:val>
                                        </p:tav>
                                        <p:tav tm="100000">
                                          <p:val>
                                            <p:fltVal val="1"/>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089025"/>
          </a:xfrm>
        </p:spPr>
        <p:txBody>
          <a:bodyPr>
            <a:normAutofit/>
          </a:bodyPr>
          <a:lstStyle/>
          <a:p>
            <a:pPr algn="l"/>
            <a:r>
              <a:rPr lang="en-US" sz="2600" dirty="0">
                <a:solidFill>
                  <a:srgbClr val="C00000"/>
                </a:solidFill>
                <a:latin typeface="Bookman Old Style" panose="02050604050505020204" pitchFamily="18" charset="0"/>
              </a:rPr>
              <a:t>Theories of optimal capital structure</a:t>
            </a:r>
          </a:p>
        </p:txBody>
      </p:sp>
      <p:sp>
        <p:nvSpPr>
          <p:cNvPr id="3" name="Subtitle 2"/>
          <p:cNvSpPr>
            <a:spLocks noGrp="1"/>
          </p:cNvSpPr>
          <p:nvPr>
            <p:ph type="subTitle" idx="1"/>
          </p:nvPr>
        </p:nvSpPr>
        <p:spPr>
          <a:xfrm>
            <a:off x="838200" y="1905000"/>
            <a:ext cx="7315200" cy="3429000"/>
          </a:xfrm>
        </p:spPr>
        <p:txBody>
          <a:bodyPr>
            <a:normAutofit fontScale="40000" lnSpcReduction="20000"/>
          </a:bodyPr>
          <a:lstStyle/>
          <a:p>
            <a:pPr marL="571500" indent="-571500" algn="l">
              <a:buClr>
                <a:schemeClr val="bg1"/>
              </a:buClr>
              <a:buFont typeface="Wingdings" panose="05000000000000000000" pitchFamily="2" charset="2"/>
              <a:buChar char="v"/>
            </a:pPr>
            <a:endParaRPr lang="en-US" sz="5500" b="1" dirty="0" smtClean="0">
              <a:solidFill>
                <a:schemeClr val="bg1"/>
              </a:solidFill>
              <a:latin typeface="Times New Roman" panose="02020603050405020304" pitchFamily="18" charset="0"/>
              <a:cs typeface="Times New Roman" panose="02020603050405020304" pitchFamily="18" charset="0"/>
            </a:endParaRPr>
          </a:p>
          <a:p>
            <a:pPr marL="571500" indent="-571500" algn="l">
              <a:buClr>
                <a:schemeClr val="bg1"/>
              </a:buClr>
              <a:buFont typeface="Wingdings" panose="05000000000000000000" pitchFamily="2" charset="2"/>
              <a:buChar char="v"/>
            </a:pPr>
            <a:r>
              <a:rPr lang="en-US" sz="5500" b="1" dirty="0" smtClean="0">
                <a:solidFill>
                  <a:schemeClr val="bg1"/>
                </a:solidFill>
                <a:latin typeface="Times New Roman" panose="02020603050405020304" pitchFamily="18" charset="0"/>
                <a:cs typeface="Times New Roman" panose="02020603050405020304" pitchFamily="18" charset="0"/>
              </a:rPr>
              <a:t>Net income Approach</a:t>
            </a:r>
          </a:p>
          <a:p>
            <a:pPr marL="571500" indent="-571500" algn="l">
              <a:buClr>
                <a:schemeClr val="bg1"/>
              </a:buClr>
              <a:buFont typeface="Wingdings" panose="05000000000000000000" pitchFamily="2" charset="2"/>
              <a:buChar char="v"/>
            </a:pPr>
            <a:r>
              <a:rPr lang="en-US" sz="5500" b="1" dirty="0" smtClean="0">
                <a:solidFill>
                  <a:schemeClr val="bg1"/>
                </a:solidFill>
                <a:latin typeface="Times New Roman" panose="02020603050405020304" pitchFamily="18" charset="0"/>
                <a:cs typeface="Times New Roman" panose="02020603050405020304" pitchFamily="18" charset="0"/>
              </a:rPr>
              <a:t>Net Operating Income Approach</a:t>
            </a:r>
          </a:p>
          <a:p>
            <a:pPr marL="571500" indent="-571500" algn="l">
              <a:buClr>
                <a:schemeClr val="bg1"/>
              </a:buClr>
              <a:buFont typeface="Wingdings" panose="05000000000000000000" pitchFamily="2" charset="2"/>
              <a:buChar char="v"/>
            </a:pPr>
            <a:r>
              <a:rPr lang="en-US" sz="5500" b="1" dirty="0" smtClean="0">
                <a:solidFill>
                  <a:schemeClr val="bg1"/>
                </a:solidFill>
                <a:latin typeface="Times New Roman" panose="02020603050405020304" pitchFamily="18" charset="0"/>
                <a:cs typeface="Times New Roman" panose="02020603050405020304" pitchFamily="18" charset="0"/>
              </a:rPr>
              <a:t>Traditional Approach</a:t>
            </a:r>
          </a:p>
          <a:p>
            <a:pPr marL="571500" indent="-571500" algn="l">
              <a:buClr>
                <a:schemeClr val="bg1"/>
              </a:buClr>
              <a:buFont typeface="Wingdings" panose="05000000000000000000" pitchFamily="2" charset="2"/>
              <a:buChar char="v"/>
            </a:pPr>
            <a:r>
              <a:rPr lang="en-US" sz="5500" b="1" dirty="0" smtClean="0">
                <a:solidFill>
                  <a:schemeClr val="bg1"/>
                </a:solidFill>
                <a:latin typeface="Times New Roman" panose="02020603050405020304" pitchFamily="18" charset="0"/>
                <a:cs typeface="Times New Roman" panose="02020603050405020304" pitchFamily="18" charset="0"/>
              </a:rPr>
              <a:t>MM Approach</a:t>
            </a:r>
            <a:r>
              <a:rPr lang="en-US" sz="5500" b="1" dirty="0" smtClean="0">
                <a:latin typeface="Times New Roman" panose="02020603050405020304" pitchFamily="18" charset="0"/>
                <a:cs typeface="Times New Roman" panose="02020603050405020304" pitchFamily="18" charset="0"/>
              </a:rPr>
              <a:t> </a:t>
            </a:r>
            <a:r>
              <a:rPr lang="en-US" sz="5500" b="1" dirty="0"/>
              <a:t>Income Approach</a:t>
            </a:r>
          </a:p>
          <a:p>
            <a:r>
              <a:rPr lang="en-US" sz="5500" dirty="0"/>
              <a:t>This approach was </a:t>
            </a:r>
            <a:r>
              <a:rPr lang="en-US" sz="4600" dirty="0"/>
              <a:t>suggested </a:t>
            </a:r>
            <a:r>
              <a:rPr lang="en-US" sz="3600" dirty="0"/>
              <a:t>by Durand and he was in favor of financial leverage decision. According to him, a change in financial leverage would lead to a change in the cost of capital. In short, if the ratio of debt in the capital structure increases, </a:t>
            </a:r>
            <a:r>
              <a:rPr lang="en-US" sz="3200" b="1" dirty="0"/>
              <a:t>Net Income Approach</a:t>
            </a:r>
          </a:p>
          <a:p>
            <a:pPr marL="457200" indent="-457200">
              <a:buClrTx/>
              <a:buFont typeface="Wingdings" panose="05000000000000000000" pitchFamily="2" charset="2"/>
              <a:buChar char="v"/>
            </a:pPr>
            <a:r>
              <a:rPr lang="en-US" sz="3200" dirty="0"/>
              <a:t>This approach was suggested by Durand and he was in favor of financial leverage decision. According to him, a change in financial leverage would lead to a change in the cost of capital. In short, if the ratio of debt in the capital structure increases, the weighted average cost of </a:t>
            </a:r>
            <a:r>
              <a:rPr lang="en-US" sz="3600" dirty="0" smtClean="0"/>
              <a:t>the </a:t>
            </a:r>
            <a:r>
              <a:rPr lang="en-US" sz="3600" dirty="0"/>
              <a:t>firm increases.</a:t>
            </a:r>
          </a:p>
          <a:p>
            <a:pPr algn="l"/>
            <a:r>
              <a:rPr lang="en-US" sz="3600" dirty="0" smtClean="0">
                <a:solidFill>
                  <a:schemeClr val="tx1">
                    <a:lumMod val="95000"/>
                    <a:lumOff val="5000"/>
                  </a:schemeClr>
                </a:solidFill>
              </a:rPr>
              <a:t>.</a:t>
            </a:r>
            <a:endParaRPr lang="en-US" sz="3600" dirty="0">
              <a:solidFill>
                <a:schemeClr val="tx1">
                  <a:lumMod val="95000"/>
                  <a:lumOff val="5000"/>
                </a:schemeClr>
              </a:solidFill>
            </a:endParaRPr>
          </a:p>
        </p:txBody>
      </p:sp>
      <p:sp>
        <p:nvSpPr>
          <p:cNvPr id="4" name="Rectangle 3"/>
          <p:cNvSpPr/>
          <p:nvPr/>
        </p:nvSpPr>
        <p:spPr>
          <a:xfrm>
            <a:off x="609600" y="5768975"/>
            <a:ext cx="7162800" cy="338554"/>
          </a:xfrm>
          <a:prstGeom prst="rect">
            <a:avLst/>
          </a:prstGeom>
        </p:spPr>
        <p:txBody>
          <a:bodyPr wrap="square">
            <a:spAutoFit/>
          </a:bodyPr>
          <a:lstStyle/>
          <a:p>
            <a:pPr>
              <a:buNone/>
            </a:pP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15056" y="107223"/>
            <a:ext cx="991088" cy="1115290"/>
          </a:xfrm>
          <a:prstGeom prst="rect">
            <a:avLst/>
          </a:prstGeom>
        </p:spPr>
      </p:pic>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
                                        <p:tgtEl>
                                          <p:spTgt spid="2"/>
                                        </p:tgtEl>
                                      </p:cBhvr>
                                    </p:animEffect>
                                  </p:childTnLst>
                                </p:cTn>
                              </p:par>
                            </p:childTnLst>
                          </p:cTn>
                        </p:par>
                        <p:par>
                          <p:cTn id="8" fill="hold">
                            <p:stCondLst>
                              <p:cond delay="500"/>
                            </p:stCondLst>
                            <p:childTnLst>
                              <p:par>
                                <p:cTn id="9" presetID="8"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1000"/>
                                        <p:tgtEl>
                                          <p:spTgt spid="3">
                                            <p:txEl>
                                              <p:pRg st="1" end="1"/>
                                            </p:txEl>
                                          </p:spTgt>
                                        </p:tgtEl>
                                      </p:cBhvr>
                                    </p:animEffect>
                                  </p:childTnLst>
                                </p:cTn>
                              </p:par>
                            </p:childTnLst>
                          </p:cTn>
                        </p:par>
                        <p:par>
                          <p:cTn id="12" fill="hold">
                            <p:stCondLst>
                              <p:cond delay="1500"/>
                            </p:stCondLst>
                            <p:childTnLst>
                              <p:par>
                                <p:cTn id="13" presetID="8"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1000"/>
                                        <p:tgtEl>
                                          <p:spTgt spid="3">
                                            <p:txEl>
                                              <p:pRg st="2" end="2"/>
                                            </p:txEl>
                                          </p:spTgt>
                                        </p:tgtEl>
                                      </p:cBhvr>
                                    </p:animEffect>
                                  </p:childTnLst>
                                </p:cTn>
                              </p:par>
                            </p:childTnLst>
                          </p:cTn>
                        </p:par>
                        <p:par>
                          <p:cTn id="16" fill="hold">
                            <p:stCondLst>
                              <p:cond delay="2500"/>
                            </p:stCondLst>
                            <p:childTnLst>
                              <p:par>
                                <p:cTn id="17" presetID="8" presetClass="entr" presetSubtype="16"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amond(in)">
                                      <p:cBhvr>
                                        <p:cTn id="19" dur="1000"/>
                                        <p:tgtEl>
                                          <p:spTgt spid="3">
                                            <p:txEl>
                                              <p:pRg st="3" end="3"/>
                                            </p:txEl>
                                          </p:spTgt>
                                        </p:tgtEl>
                                      </p:cBhvr>
                                    </p:animEffect>
                                  </p:childTnLst>
                                </p:cTn>
                              </p:par>
                            </p:childTnLst>
                          </p:cTn>
                        </p:par>
                        <p:par>
                          <p:cTn id="20" fill="hold">
                            <p:stCondLst>
                              <p:cond delay="3500"/>
                            </p:stCondLst>
                            <p:childTnLst>
                              <p:par>
                                <p:cTn id="21" presetID="8" presetClass="entr" presetSubtype="16"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amond(in)">
                                      <p:cBhvr>
                                        <p:cTn id="23" dur="1000"/>
                                        <p:tgtEl>
                                          <p:spTgt spid="3">
                                            <p:txEl>
                                              <p:pRg st="4" end="4"/>
                                            </p:txEl>
                                          </p:spTgt>
                                        </p:tgtEl>
                                      </p:cBhvr>
                                    </p:animEffect>
                                  </p:childTnLst>
                                </p:cTn>
                              </p:par>
                            </p:childTnLst>
                          </p:cTn>
                        </p:par>
                        <p:par>
                          <p:cTn id="24" fill="hold">
                            <p:stCondLst>
                              <p:cond delay="4500"/>
                            </p:stCondLst>
                            <p:childTnLst>
                              <p:par>
                                <p:cTn id="25" presetID="8" presetClass="entr" presetSubtype="16"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amond(in)">
                                      <p:cBhvr>
                                        <p:cTn id="27" dur="1000"/>
                                        <p:tgtEl>
                                          <p:spTgt spid="3">
                                            <p:txEl>
                                              <p:pRg st="5" end="5"/>
                                            </p:txEl>
                                          </p:spTgt>
                                        </p:tgtEl>
                                      </p:cBhvr>
                                    </p:animEffect>
                                  </p:childTnLst>
                                </p:cTn>
                              </p:par>
                            </p:childTnLst>
                          </p:cTn>
                        </p:par>
                        <p:par>
                          <p:cTn id="28" fill="hold">
                            <p:stCondLst>
                              <p:cond delay="5500"/>
                            </p:stCondLst>
                            <p:childTnLst>
                              <p:par>
                                <p:cTn id="29" presetID="8" presetClass="entr" presetSubtype="16"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diamond(in)">
                                      <p:cBhvr>
                                        <p:cTn id="31" dur="1000"/>
                                        <p:tgtEl>
                                          <p:spTgt spid="3">
                                            <p:txEl>
                                              <p:pRg st="6" end="6"/>
                                            </p:txEl>
                                          </p:spTgt>
                                        </p:tgtEl>
                                      </p:cBhvr>
                                    </p:animEffect>
                                  </p:childTnLst>
                                </p:cTn>
                              </p:par>
                            </p:childTnLst>
                          </p:cTn>
                        </p:par>
                        <p:par>
                          <p:cTn id="32" fill="hold">
                            <p:stCondLst>
                              <p:cond delay="6500"/>
                            </p:stCondLst>
                            <p:childTnLst>
                              <p:par>
                                <p:cTn id="33" presetID="8" presetClass="entr" presetSubtype="16"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diamond(in)">
                                      <p:cBhvr>
                                        <p:cTn id="3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6504"/>
            <a:ext cx="7851648" cy="1295400"/>
          </a:xfrm>
        </p:spPr>
        <p:txBody>
          <a:bodyPr>
            <a:normAutofit/>
          </a:bodyPr>
          <a:lstStyle/>
          <a:p>
            <a:pPr marL="457200" indent="-457200" algn="l">
              <a:buFont typeface="Wingdings" panose="05000000000000000000" pitchFamily="2" charset="2"/>
              <a:buChar char="v"/>
            </a:pPr>
            <a:r>
              <a:rPr lang="en-US" sz="2200" b="0" dirty="0" smtClean="0">
                <a:solidFill>
                  <a:schemeClr val="bg1"/>
                </a:solidFill>
                <a:effectLst/>
                <a:latin typeface="Times New Roman" panose="02020603050405020304" pitchFamily="18" charset="0"/>
                <a:cs typeface="Times New Roman" panose="02020603050405020304" pitchFamily="18" charset="0"/>
              </a:rPr>
              <a:t>Net Income Approach</a:t>
            </a:r>
            <a:endParaRPr lang="en-US" sz="2200" b="0" dirty="0">
              <a:solidFill>
                <a:schemeClr val="bg1"/>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533400" y="1371600"/>
            <a:ext cx="7854696" cy="5029200"/>
          </a:xfrm>
        </p:spPr>
        <p:txBody>
          <a:bodyPr>
            <a:normAutofit/>
          </a:bodyPr>
          <a:lstStyle/>
          <a:p>
            <a:pPr algn="l"/>
            <a:r>
              <a:rPr lang="en-US" sz="2200" dirty="0" smtClean="0">
                <a:solidFill>
                  <a:schemeClr val="bg1"/>
                </a:solidFill>
                <a:latin typeface="Times New Roman" panose="02020603050405020304" pitchFamily="18" charset="0"/>
                <a:cs typeface="Times New Roman" panose="02020603050405020304" pitchFamily="18" charset="0"/>
              </a:rPr>
              <a:t>This approach was suggested by Durand and he was in favor of financial leverage. According to him a change in financial leverage would lead to a change in the cost of capital.</a:t>
            </a:r>
          </a:p>
          <a:p>
            <a:pPr algn="l"/>
            <a:endParaRPr lang="en-US" sz="2200" dirty="0">
              <a:solidFill>
                <a:schemeClr val="bg1"/>
              </a:solidFill>
              <a:latin typeface="Times New Roman" panose="02020603050405020304" pitchFamily="18" charset="0"/>
              <a:cs typeface="Times New Roman" panose="02020603050405020304" pitchFamily="18" charset="0"/>
            </a:endParaRPr>
          </a:p>
          <a:p>
            <a:pPr algn="l"/>
            <a:endParaRPr lang="en-US" sz="2200" dirty="0" smtClean="0">
              <a:solidFill>
                <a:schemeClr val="bg1"/>
              </a:solidFill>
              <a:latin typeface="Times New Roman" panose="02020603050405020304" pitchFamily="18" charset="0"/>
              <a:cs typeface="Times New Roman" panose="02020603050405020304" pitchFamily="18" charset="0"/>
            </a:endParaRPr>
          </a:p>
          <a:p>
            <a:pPr marL="342900" indent="-342900" algn="l">
              <a:buClrTx/>
              <a:buFont typeface="Wingdings" panose="05000000000000000000" pitchFamily="2" charset="2"/>
              <a:buChar char="v"/>
            </a:pPr>
            <a:r>
              <a:rPr lang="en-US" sz="2200" dirty="0" smtClean="0">
                <a:solidFill>
                  <a:schemeClr val="bg1"/>
                </a:solidFill>
                <a:latin typeface="Times New Roman" panose="02020603050405020304" pitchFamily="18" charset="0"/>
                <a:cs typeface="Times New Roman" panose="02020603050405020304" pitchFamily="18" charset="0"/>
              </a:rPr>
              <a:t>Net Operating Income Approach</a:t>
            </a:r>
          </a:p>
          <a:p>
            <a:pPr algn="l">
              <a:buClrTx/>
            </a:pPr>
            <a:r>
              <a:rPr lang="en-US" sz="2200" dirty="0" smtClean="0">
                <a:solidFill>
                  <a:schemeClr val="bg1"/>
                </a:solidFill>
                <a:latin typeface="Times New Roman" panose="02020603050405020304" pitchFamily="18" charset="0"/>
                <a:cs typeface="Times New Roman" panose="02020603050405020304" pitchFamily="18" charset="0"/>
              </a:rPr>
              <a:t>This approach is also suggested by Durand. Its opposite of Net income approach. If there are no tax this approach says that weighted average cost of capital remains constant. It believes in the fact that the market analysis a firm as a whole and discounts at a particular rate which has no relation to debt – equity ratio.</a:t>
            </a:r>
          </a:p>
        </p:txBody>
      </p:sp>
      <p:sp>
        <p:nvSpPr>
          <p:cNvPr id="4" name="Rectangle 3"/>
          <p:cNvSpPr/>
          <p:nvPr/>
        </p:nvSpPr>
        <p:spPr>
          <a:xfrm>
            <a:off x="457200" y="5943600"/>
            <a:ext cx="7086600" cy="338554"/>
          </a:xfrm>
          <a:prstGeom prst="rect">
            <a:avLst/>
          </a:prstGeom>
        </p:spPr>
        <p:txBody>
          <a:bodyPr wrap="square">
            <a:spAutoFit/>
          </a:bodyPr>
          <a:lstStyle/>
          <a:p>
            <a:pPr>
              <a:buNone/>
            </a:pP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15056" y="107223"/>
            <a:ext cx="991088" cy="1115290"/>
          </a:xfrm>
          <a:prstGeom prst="rect">
            <a:avLst/>
          </a:prstGeom>
        </p:spPr>
      </p:pic>
    </p:spTree>
    <p:extLst>
      <p:ext uri="{BB962C8B-B14F-4D97-AF65-F5344CB8AC3E}">
        <p14:creationId xmlns:p14="http://schemas.microsoft.com/office/powerpoint/2010/main" val="232851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50966"/>
            <a:ext cx="7854696" cy="6019800"/>
          </a:xfrm>
        </p:spPr>
        <p:txBody>
          <a:bodyPr>
            <a:normAutofit/>
          </a:bodyPr>
          <a:lstStyle/>
          <a:p>
            <a:pPr algn="l"/>
            <a:endParaRPr lang="en-US" sz="2200" dirty="0" smtClean="0">
              <a:solidFill>
                <a:schemeClr val="bg1"/>
              </a:solidFill>
              <a:latin typeface="Times New Roman" panose="02020603050405020304" pitchFamily="18" charset="0"/>
              <a:cs typeface="Times New Roman" panose="02020603050405020304" pitchFamily="18" charset="0"/>
            </a:endParaRPr>
          </a:p>
          <a:p>
            <a:pPr algn="l"/>
            <a:endParaRPr lang="en-US" sz="2200" dirty="0" smtClean="0">
              <a:solidFill>
                <a:schemeClr val="bg1"/>
              </a:solidFill>
              <a:latin typeface="Times New Roman" panose="02020603050405020304" pitchFamily="18" charset="0"/>
              <a:cs typeface="Times New Roman" panose="02020603050405020304" pitchFamily="18" charset="0"/>
            </a:endParaRPr>
          </a:p>
          <a:p>
            <a:pPr marL="342900" indent="-342900" algn="l">
              <a:buClrTx/>
              <a:buFont typeface="Wingdings" panose="05000000000000000000" pitchFamily="2" charset="2"/>
              <a:buChar char="v"/>
            </a:pPr>
            <a:r>
              <a:rPr lang="en-US" sz="2200" dirty="0" smtClean="0">
                <a:solidFill>
                  <a:schemeClr val="bg1"/>
                </a:solidFill>
                <a:latin typeface="Times New Roman" panose="02020603050405020304" pitchFamily="18" charset="0"/>
                <a:cs typeface="Times New Roman" panose="02020603050405020304" pitchFamily="18" charset="0"/>
              </a:rPr>
              <a:t>Traditional Approach </a:t>
            </a:r>
          </a:p>
          <a:p>
            <a:pPr algn="l">
              <a:buClrTx/>
            </a:pPr>
            <a:r>
              <a:rPr lang="en-US" sz="2200" dirty="0" smtClean="0">
                <a:solidFill>
                  <a:schemeClr val="bg1"/>
                </a:solidFill>
                <a:latin typeface="Times New Roman" panose="02020603050405020304" pitchFamily="18" charset="0"/>
                <a:cs typeface="Times New Roman" panose="02020603050405020304" pitchFamily="18" charset="0"/>
              </a:rPr>
              <a:t>This approach says that the cost of capital is a function of capital structure . The optimal capital structure implies that at a particular ratio of debt and equity the cost of capital is minimum and value of the firm is maximum</a:t>
            </a:r>
          </a:p>
          <a:p>
            <a:pPr algn="l">
              <a:buClrTx/>
            </a:pPr>
            <a:endParaRPr lang="en-US" sz="2200" dirty="0" smtClean="0">
              <a:solidFill>
                <a:schemeClr val="bg1"/>
              </a:solidFill>
              <a:latin typeface="Times New Roman" panose="02020603050405020304" pitchFamily="18" charset="0"/>
              <a:cs typeface="Times New Roman" panose="02020603050405020304" pitchFamily="18" charset="0"/>
            </a:endParaRPr>
          </a:p>
          <a:p>
            <a:pPr marL="342900" indent="-342900" algn="l">
              <a:buClrTx/>
              <a:buFont typeface="Wingdings" panose="05000000000000000000" pitchFamily="2" charset="2"/>
              <a:buChar char="v"/>
            </a:pPr>
            <a:r>
              <a:rPr lang="en-US" sz="2200" dirty="0" smtClean="0">
                <a:solidFill>
                  <a:schemeClr val="bg1"/>
                </a:solidFill>
                <a:latin typeface="Times New Roman" panose="02020603050405020304" pitchFamily="18" charset="0"/>
                <a:cs typeface="Times New Roman" panose="02020603050405020304" pitchFamily="18" charset="0"/>
              </a:rPr>
              <a:t> Modigliani Miller Approach</a:t>
            </a:r>
          </a:p>
          <a:p>
            <a:pPr algn="l">
              <a:buClrTx/>
            </a:pPr>
            <a:r>
              <a:rPr lang="en-US" sz="2200" dirty="0" smtClean="0">
                <a:solidFill>
                  <a:schemeClr val="bg1"/>
                </a:solidFill>
                <a:latin typeface="Times New Roman" panose="02020603050405020304" pitchFamily="18" charset="0"/>
                <a:cs typeface="Times New Roman" panose="02020603050405020304" pitchFamily="18" charset="0"/>
              </a:rPr>
              <a:t> This theory has two propositions </a:t>
            </a:r>
          </a:p>
          <a:p>
            <a:pPr algn="l">
              <a:buClrTx/>
            </a:pPr>
            <a:r>
              <a:rPr lang="en-US" sz="2200" dirty="0" smtClean="0">
                <a:solidFill>
                  <a:schemeClr val="bg1"/>
                </a:solidFill>
                <a:latin typeface="Times New Roman" panose="02020603050405020304" pitchFamily="18" charset="0"/>
                <a:cs typeface="Times New Roman" panose="02020603050405020304" pitchFamily="18" charset="0"/>
              </a:rPr>
              <a:t>Proposition 1 : It says that the capital structure is irrelevant to the value of the firm. The value of two identical firm would remain the same and value would not affect by the choice of finance adopted to finance the assets. Its when there are no taxes.</a:t>
            </a:r>
            <a:endParaRPr lang="en-US" sz="2200" dirty="0">
              <a:solidFill>
                <a:schemeClr val="bg1"/>
              </a:solidFill>
              <a:latin typeface="Times New Roman" panose="02020603050405020304" pitchFamily="18" charset="0"/>
              <a:cs typeface="Times New Roman" panose="02020603050405020304" pitchFamily="18" charset="0"/>
            </a:endParaRPr>
          </a:p>
        </p:txBody>
      </p:sp>
      <p:sp>
        <p:nvSpPr>
          <p:cNvPr id="5" name="Rectangle 4"/>
          <p:cNvSpPr/>
          <p:nvPr/>
        </p:nvSpPr>
        <p:spPr>
          <a:xfrm>
            <a:off x="228600" y="6001434"/>
            <a:ext cx="8083296" cy="338554"/>
          </a:xfrm>
          <a:prstGeom prst="rect">
            <a:avLst/>
          </a:prstGeom>
        </p:spPr>
        <p:txBody>
          <a:bodyPr wrap="square">
            <a:spAutoFit/>
          </a:bodyPr>
          <a:lstStyle/>
          <a:p>
            <a:pPr>
              <a:buNone/>
            </a:pP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Optimum Capital Structure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Femy</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Moni</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solidFill>
                <a:schemeClr val="bg1"/>
              </a:solidFill>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4" name="Picture 3" descr="College logo_Updated.png"/>
          <p:cNvPicPr>
            <a:picLocks noChangeAspect="1"/>
          </p:cNvPicPr>
          <p:nvPr/>
        </p:nvPicPr>
        <p:blipFill>
          <a:blip r:embed="rId2" cstate="print"/>
          <a:stretch>
            <a:fillRect/>
          </a:stretch>
        </p:blipFill>
        <p:spPr>
          <a:xfrm>
            <a:off x="8115056" y="107223"/>
            <a:ext cx="991088" cy="1115290"/>
          </a:xfrm>
          <a:prstGeom prst="rect">
            <a:avLst/>
          </a:prstGeom>
        </p:spPr>
      </p:pic>
    </p:spTree>
    <p:extLst>
      <p:ext uri="{BB962C8B-B14F-4D97-AF65-F5344CB8AC3E}">
        <p14:creationId xmlns:p14="http://schemas.microsoft.com/office/powerpoint/2010/main" val="42243236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804</TotalTime>
  <Words>824</Words>
  <Application>Microsoft Office PowerPoint</Application>
  <PresentationFormat>On-screen Show (4:3)</PresentationFormat>
  <Paragraphs>87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 Black</vt:lpstr>
      <vt:lpstr>Bookman Old Style</vt:lpstr>
      <vt:lpstr>Calibri</vt:lpstr>
      <vt:lpstr>Constantia</vt:lpstr>
      <vt:lpstr>Times New Roman</vt:lpstr>
      <vt:lpstr>Wingdings</vt:lpstr>
      <vt:lpstr>Wingdings 2</vt:lpstr>
      <vt:lpstr>Flow</vt:lpstr>
      <vt:lpstr>Optimum capital structure</vt:lpstr>
      <vt:lpstr>Optimum Capital Structure </vt:lpstr>
      <vt:lpstr>Features </vt:lpstr>
      <vt:lpstr>Goals </vt:lpstr>
      <vt:lpstr>Essentials or requisites of optimum capital structure</vt:lpstr>
      <vt:lpstr>Graph of optimum capital structure</vt:lpstr>
      <vt:lpstr>Theories of optimal capital structure</vt:lpstr>
      <vt:lpstr>Net Income Approach</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Commerce cm.</cp:lastModifiedBy>
  <cp:revision>99</cp:revision>
  <dcterms:created xsi:type="dcterms:W3CDTF">2014-08-20T13:07:35Z</dcterms:created>
  <dcterms:modified xsi:type="dcterms:W3CDTF">2019-06-10T07:10:52Z</dcterms:modified>
</cp:coreProperties>
</file>