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86" r:id="rId4"/>
    <p:sldId id="264" r:id="rId5"/>
    <p:sldId id="263" r:id="rId6"/>
    <p:sldId id="262" r:id="rId7"/>
    <p:sldId id="261" r:id="rId8"/>
    <p:sldId id="275" r:id="rId9"/>
    <p:sldId id="278" r:id="rId10"/>
    <p:sldId id="279" r:id="rId11"/>
    <p:sldId id="280" r:id="rId12"/>
    <p:sldId id="281" r:id="rId13"/>
    <p:sldId id="28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96" d="100"/>
          <a:sy n="96" d="100"/>
        </p:scale>
        <p:origin x="-648" y="-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20/Jun/2019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Leadership</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Sreeragi</a:t>
            </a:r>
            <a:r>
              <a:rPr lang="en-US" sz="2200" dirty="0" smtClean="0">
                <a:latin typeface="Times New Roman" panose="02020603050405020304" pitchFamily="18" charset="0"/>
                <a:cs typeface="Times New Roman" panose="02020603050405020304" pitchFamily="18" charset="0"/>
              </a:rPr>
              <a:t> M</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Commerce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a:t>
            </a:r>
            <a:r>
              <a:rPr lang="en-US" sz="2200" smtClean="0">
                <a:latin typeface="Times New Roman" panose="02020603050405020304" pitchFamily="18" charset="0"/>
                <a:cs typeface="Times New Roman" panose="02020603050405020304" pitchFamily="18" charset="0"/>
              </a:rPr>
              <a:t>College, Thrissur</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361784" y="1629278"/>
            <a:ext cx="8494776" cy="3816429"/>
          </a:xfrm>
          <a:prstGeom prst="rect">
            <a:avLst/>
          </a:prstGeom>
        </p:spPr>
        <p:txBody>
          <a:bodyPr wrap="square">
            <a:spAutoFit/>
          </a:bodyPr>
          <a:lstStyle/>
          <a:p>
            <a:pPr marL="342900" indent="-342900">
              <a:buFont typeface="Arial" pitchFamily="34" charset="0"/>
              <a:buChar char="•"/>
            </a:pPr>
            <a:r>
              <a:rPr lang="en-US" sz="2200" b="1" dirty="0">
                <a:latin typeface="Times New Roman" panose="02020603050405020304" pitchFamily="18" charset="0"/>
                <a:cs typeface="Times New Roman" panose="02020603050405020304" pitchFamily="18" charset="0"/>
              </a:rPr>
              <a:t>Communication skills:</a:t>
            </a:r>
            <a:r>
              <a:rPr lang="en-US" sz="2200" dirty="0">
                <a:latin typeface="Times New Roman" panose="02020603050405020304" pitchFamily="18" charset="0"/>
                <a:cs typeface="Times New Roman" panose="02020603050405020304" pitchFamily="18" charset="0"/>
              </a:rPr>
              <a:t> A leader needs to be a good communicator so that he can explain his ideas, policies, and procedures clearly to the people. He not only needs to be a good speaker but also a good listener, </a:t>
            </a:r>
            <a:r>
              <a:rPr lang="en-US" sz="2200" dirty="0" err="1">
                <a:latin typeface="Times New Roman" panose="02020603050405020304" pitchFamily="18" charset="0"/>
                <a:cs typeface="Times New Roman" panose="02020603050405020304" pitchFamily="18" charset="0"/>
              </a:rPr>
              <a:t>counsellor</a:t>
            </a:r>
            <a:r>
              <a:rPr lang="en-US" sz="2200" dirty="0">
                <a:latin typeface="Times New Roman" panose="02020603050405020304" pitchFamily="18" charset="0"/>
                <a:cs typeface="Times New Roman" panose="02020603050405020304" pitchFamily="18" charset="0"/>
              </a:rPr>
              <a:t>, and persuader.</a:t>
            </a:r>
          </a:p>
          <a:p>
            <a:pPr marL="342900" indent="-342900">
              <a:buFont typeface="Arial" pitchFamily="34" charset="0"/>
              <a:buChar char="•"/>
            </a:pPr>
            <a:r>
              <a:rPr lang="en-US" sz="2200" b="1" dirty="0">
                <a:latin typeface="Times New Roman" panose="02020603050405020304" pitchFamily="18" charset="0"/>
                <a:cs typeface="Times New Roman" panose="02020603050405020304" pitchFamily="18" charset="0"/>
              </a:rPr>
              <a:t>Motivation skills: </a:t>
            </a:r>
            <a:r>
              <a:rPr lang="en-US" sz="2200" dirty="0">
                <a:latin typeface="Times New Roman" panose="02020603050405020304" pitchFamily="18" charset="0"/>
                <a:cs typeface="Times New Roman" panose="02020603050405020304" pitchFamily="18" charset="0"/>
              </a:rPr>
              <a:t>A leader needs to be an effective motivator who understands the needs of the people and motivates them by satisfying those needs.</a:t>
            </a:r>
          </a:p>
          <a:p>
            <a:pPr marL="342900" indent="-342900">
              <a:buFont typeface="Arial" pitchFamily="34" charset="0"/>
              <a:buChar char="•"/>
            </a:pPr>
            <a:r>
              <a:rPr lang="en-US" sz="2200" b="1" dirty="0">
                <a:latin typeface="Times New Roman" panose="02020603050405020304" pitchFamily="18" charset="0"/>
                <a:cs typeface="Times New Roman" panose="02020603050405020304" pitchFamily="18" charset="0"/>
              </a:rPr>
              <a:t>Self-confidence and Will Power:</a:t>
            </a:r>
            <a:r>
              <a:rPr lang="en-US" sz="2200" dirty="0">
                <a:latin typeface="Times New Roman" panose="02020603050405020304" pitchFamily="18" charset="0"/>
                <a:cs typeface="Times New Roman" panose="02020603050405020304" pitchFamily="18" charset="0"/>
              </a:rPr>
              <a:t> A leader needs to have a high level of self-confidence and immense will-power and should not lose it even in the worst situations, else employees will not believe in him.</a:t>
            </a:r>
          </a:p>
          <a:p>
            <a:pPr marL="342900" indent="-342900">
              <a:buFont typeface="Arial" pitchFamily="34" charset="0"/>
              <a:buChar char="•"/>
            </a:pPr>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1995233" y="722844"/>
            <a:ext cx="3770584"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Qualities of a Leader</a:t>
            </a:r>
            <a:endParaRPr lang="en-US" sz="2600" dirty="0"/>
          </a:p>
        </p:txBody>
      </p:sp>
    </p:spTree>
    <p:extLst>
      <p:ext uri="{BB962C8B-B14F-4D97-AF65-F5344CB8AC3E}">
        <p14:creationId xmlns:p14="http://schemas.microsoft.com/office/powerpoint/2010/main" xmlns="" val="3130494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3816429"/>
          </a:xfrm>
          <a:prstGeom prst="rect">
            <a:avLst/>
          </a:prstGeom>
        </p:spPr>
        <p:txBody>
          <a:bodyPr wrap="square">
            <a:spAutoFit/>
          </a:bodyPr>
          <a:lstStyle/>
          <a:p>
            <a:pPr marL="342900" indent="-342900">
              <a:buFont typeface="Arial" pitchFamily="34" charset="0"/>
              <a:buChar char="•"/>
            </a:pPr>
            <a:r>
              <a:rPr lang="en-US" sz="2200" b="1" dirty="0">
                <a:latin typeface="Times New Roman" panose="02020603050405020304" pitchFamily="18" charset="0"/>
                <a:cs typeface="Times New Roman" panose="02020603050405020304" pitchFamily="18" charset="0"/>
              </a:rPr>
              <a:t>Decisiveness:</a:t>
            </a:r>
            <a:r>
              <a:rPr lang="en-US" sz="2200" dirty="0">
                <a:latin typeface="Times New Roman" panose="02020603050405020304" pitchFamily="18" charset="0"/>
                <a:cs typeface="Times New Roman" panose="02020603050405020304" pitchFamily="18" charset="0"/>
              </a:rPr>
              <a:t> A leader has to be decisive in managing his work and should be firm on the decisions are taken by him.</a:t>
            </a:r>
          </a:p>
          <a:p>
            <a:pPr marL="342900" indent="-342900">
              <a:buFont typeface="Arial" pitchFamily="34" charset="0"/>
              <a:buChar char="•"/>
            </a:pPr>
            <a:r>
              <a:rPr lang="en-US" sz="2200" b="1" dirty="0">
                <a:latin typeface="Times New Roman" panose="02020603050405020304" pitchFamily="18" charset="0"/>
                <a:cs typeface="Times New Roman" panose="02020603050405020304" pitchFamily="18" charset="0"/>
              </a:rPr>
              <a:t>Social skills:</a:t>
            </a:r>
            <a:r>
              <a:rPr lang="en-US" sz="2200" dirty="0">
                <a:latin typeface="Times New Roman" panose="02020603050405020304" pitchFamily="18" charset="0"/>
                <a:cs typeface="Times New Roman" panose="02020603050405020304" pitchFamily="18" charset="0"/>
              </a:rPr>
              <a:t> A leader should possess empathy towards others. He should also be a humanist who also helps the people with their personal problems. He also needs to possess a sense of responsibility and accountability because with great authority comes great responsibility.</a:t>
            </a:r>
          </a:p>
          <a:p>
            <a:pPr marL="342900" indent="-342900">
              <a:buFont typeface="Arial" pitchFamily="34" charset="0"/>
              <a:buChar char="•"/>
            </a:pPr>
            <a:r>
              <a:rPr lang="en-US" sz="2200" b="1" dirty="0" smtClean="0">
                <a:latin typeface="Times New Roman" panose="02020603050405020304" pitchFamily="18" charset="0"/>
                <a:cs typeface="Times New Roman" panose="02020603050405020304" pitchFamily="18" charset="0"/>
              </a:rPr>
              <a:t>Intelligence</a:t>
            </a:r>
            <a:r>
              <a:rPr lang="en-US" sz="2200" b="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 leader needs to be intelligent enough to analyze the pros and cons of a situation and take a decision accordingly. He also needs to have a vision and fore-sightedness so that he can predict the future impact of the decisions taken by him.</a:t>
            </a:r>
          </a:p>
        </p:txBody>
      </p:sp>
      <p:sp>
        <p:nvSpPr>
          <p:cNvPr id="3" name="Rectangle 2"/>
          <p:cNvSpPr/>
          <p:nvPr/>
        </p:nvSpPr>
        <p:spPr>
          <a:xfrm>
            <a:off x="2437074" y="968797"/>
            <a:ext cx="3770584"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Qualities of a Leader</a:t>
            </a:r>
          </a:p>
        </p:txBody>
      </p:sp>
    </p:spTree>
    <p:extLst>
      <p:ext uri="{BB962C8B-B14F-4D97-AF65-F5344CB8AC3E}">
        <p14:creationId xmlns:p14="http://schemas.microsoft.com/office/powerpoint/2010/main" xmlns="" val="2879940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6" y="601542"/>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250466" y="1232452"/>
            <a:ext cx="8494776" cy="5201424"/>
          </a:xfrm>
          <a:prstGeom prst="rect">
            <a:avLst/>
          </a:prstGeom>
        </p:spPr>
        <p:txBody>
          <a:bodyPr wrap="square">
            <a:spAutoFit/>
          </a:bodyPr>
          <a:lstStyle/>
          <a:p>
            <a:r>
              <a:rPr lang="en-US" sz="2400" b="1" dirty="0"/>
              <a:t>1. </a:t>
            </a:r>
            <a:r>
              <a:rPr lang="en-US" sz="2200" b="1" dirty="0">
                <a:latin typeface="Times New Roman" pitchFamily="18" charset="0"/>
                <a:cs typeface="Times New Roman" pitchFamily="18" charset="0"/>
              </a:rPr>
              <a:t>Setting Goals: </a:t>
            </a:r>
          </a:p>
          <a:p>
            <a:r>
              <a:rPr lang="en-US" sz="2200" dirty="0">
                <a:latin typeface="Times New Roman" pitchFamily="18" charset="0"/>
                <a:cs typeface="Times New Roman" pitchFamily="18" charset="0"/>
              </a:rPr>
              <a:t>A leader is expected to perform creative function of laying out goals and policies to persuade the subordinates to work with zeal and confidence. </a:t>
            </a:r>
          </a:p>
          <a:p>
            <a:r>
              <a:rPr lang="en-US" sz="2200" b="1" dirty="0">
                <a:latin typeface="Times New Roman" pitchFamily="18" charset="0"/>
                <a:cs typeface="Times New Roman" pitchFamily="18" charset="0"/>
              </a:rPr>
              <a:t>2. Organizing: </a:t>
            </a:r>
          </a:p>
          <a:p>
            <a:r>
              <a:rPr lang="en-US" sz="2200" dirty="0">
                <a:latin typeface="Times New Roman" pitchFamily="18" charset="0"/>
                <a:cs typeface="Times New Roman" pitchFamily="18" charset="0"/>
              </a:rPr>
              <a:t>The second function of a leader is to create and shape the organization on scientific lines by assigning roles appropriate to individual abilities with the view to make its various components to operate sensitively towards the achievement of enterprise goals. </a:t>
            </a:r>
          </a:p>
          <a:p>
            <a:r>
              <a:rPr lang="en-US" sz="2000" b="1" dirty="0"/>
              <a:t>3</a:t>
            </a:r>
            <a:r>
              <a:rPr lang="en-US" sz="2200" b="1" dirty="0">
                <a:latin typeface="Times New Roman" pitchFamily="18" charset="0"/>
                <a:cs typeface="Times New Roman" pitchFamily="18" charset="0"/>
              </a:rPr>
              <a:t>. Initiating Action: </a:t>
            </a:r>
          </a:p>
          <a:p>
            <a:r>
              <a:rPr lang="en-US" sz="2200" dirty="0">
                <a:latin typeface="Times New Roman" panose="02020603050405020304" pitchFamily="18" charset="0"/>
                <a:cs typeface="Times New Roman" panose="02020603050405020304" pitchFamily="18" charset="0"/>
              </a:rPr>
              <a:t>The next function of a leader is to take the initiative in all matters of interest to the group. He should not depend upon others for decision and judgment. He should float new ideas and his decisions should reflect original thinking. </a:t>
            </a:r>
          </a:p>
          <a:p>
            <a:pPr>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1928191" y="384637"/>
            <a:ext cx="4386137"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Functions of Leadership</a:t>
            </a:r>
            <a:endParaRPr lang="en-US" sz="2600" dirty="0"/>
          </a:p>
        </p:txBody>
      </p:sp>
    </p:spTree>
    <p:extLst>
      <p:ext uri="{BB962C8B-B14F-4D97-AF65-F5344CB8AC3E}">
        <p14:creationId xmlns:p14="http://schemas.microsoft.com/office/powerpoint/2010/main" xmlns="" val="2080817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246490" y="962109"/>
            <a:ext cx="8618021" cy="5786520"/>
          </a:xfrm>
          <a:prstGeom prst="rect">
            <a:avLst/>
          </a:prstGeom>
        </p:spPr>
        <p:txBody>
          <a:bodyPr wrap="square">
            <a:spAutoFit/>
          </a:bodyPr>
          <a:lstStyle/>
          <a:p>
            <a:r>
              <a:rPr lang="en-US" sz="2200" b="1" dirty="0" smtClean="0">
                <a:latin typeface="Times New Roman" pitchFamily="18" charset="0"/>
                <a:cs typeface="Times New Roman" pitchFamily="18" charset="0"/>
              </a:rPr>
              <a:t>4</a:t>
            </a:r>
            <a:r>
              <a:rPr lang="en-US" sz="2200" b="1" dirty="0">
                <a:latin typeface="Times New Roman" pitchFamily="18" charset="0"/>
                <a:cs typeface="Times New Roman" pitchFamily="18" charset="0"/>
              </a:rPr>
              <a:t>. Co-Ordination: </a:t>
            </a:r>
          </a:p>
          <a:p>
            <a:r>
              <a:rPr lang="en-US" sz="2200" dirty="0">
                <a:latin typeface="Times New Roman" pitchFamily="18" charset="0"/>
                <a:cs typeface="Times New Roman" pitchFamily="18" charset="0"/>
              </a:rPr>
              <a:t>A leader has to reconcile the interests of the individual members of the group with that of the organization. He has to ensure voluntary co-operation from the group in realizing the common objectives. </a:t>
            </a:r>
          </a:p>
          <a:p>
            <a:r>
              <a:rPr lang="en-US" sz="2200" b="1" dirty="0">
                <a:latin typeface="Times New Roman" pitchFamily="18" charset="0"/>
                <a:cs typeface="Times New Roman" pitchFamily="18" charset="0"/>
              </a:rPr>
              <a:t>5. Direction and Motivation: </a:t>
            </a:r>
          </a:p>
          <a:p>
            <a:r>
              <a:rPr lang="en-US" sz="2200" dirty="0">
                <a:latin typeface="Times New Roman" pitchFamily="18" charset="0"/>
                <a:cs typeface="Times New Roman" pitchFamily="18" charset="0"/>
              </a:rPr>
              <a:t>It is the primary function of a leader to guide and direct his group and motivate people to do their best in the achievement of desired goals, he should build up confidence and zeal in the work group. </a:t>
            </a:r>
            <a:endParaRPr lang="en-US" sz="2200" dirty="0" smtClean="0">
              <a:latin typeface="Times New Roman" pitchFamily="18" charset="0"/>
              <a:cs typeface="Times New Roman" pitchFamily="18" charset="0"/>
            </a:endParaRPr>
          </a:p>
          <a:p>
            <a:r>
              <a:rPr lang="en-US" sz="2200" b="1" dirty="0">
                <a:latin typeface="Times New Roman" pitchFamily="18" charset="0"/>
                <a:cs typeface="Times New Roman" pitchFamily="18" charset="0"/>
              </a:rPr>
              <a:t>6. Link between Management and Workers: </a:t>
            </a:r>
          </a:p>
          <a:p>
            <a:r>
              <a:rPr lang="en-US" sz="2200" dirty="0">
                <a:latin typeface="Times New Roman" pitchFamily="18" charset="0"/>
                <a:cs typeface="Times New Roman" pitchFamily="18" charset="0"/>
              </a:rPr>
              <a:t>A leader works as a necessary link between the management and the workers. He interprets the policies and </a:t>
            </a:r>
            <a:r>
              <a:rPr lang="en-US" sz="2200" dirty="0" err="1">
                <a:latin typeface="Times New Roman" pitchFamily="18" charset="0"/>
                <a:cs typeface="Times New Roman" pitchFamily="18" charset="0"/>
              </a:rPr>
              <a:t>programmes</a:t>
            </a:r>
            <a:r>
              <a:rPr lang="en-US" sz="2200" dirty="0">
                <a:latin typeface="Times New Roman" pitchFamily="18" charset="0"/>
                <a:cs typeface="Times New Roman" pitchFamily="18" charset="0"/>
              </a:rPr>
              <a:t> of the management to his subordinates and represents the subordinates’ interests before the management. He can prove effective only when he can act as the true guardian of the interests of his subordinates. </a:t>
            </a:r>
          </a:p>
          <a:p>
            <a:pPr>
              <a:buNone/>
            </a:pPr>
            <a:endParaRPr lang="en-US" sz="2800" dirty="0">
              <a:latin typeface="Times New Roman" panose="02020603050405020304" pitchFamily="18" charset="0"/>
              <a:cs typeface="Times New Roman" panose="02020603050405020304" pitchFamily="18" charset="0"/>
            </a:endParaRPr>
          </a:p>
          <a:p>
            <a:endParaRPr lang="en-US" sz="2200" dirty="0">
              <a:latin typeface="Times New Roman" pitchFamily="18" charset="0"/>
              <a:cs typeface="Times New Roman" pitchFamily="18" charset="0"/>
            </a:endParaRPr>
          </a:p>
        </p:txBody>
      </p:sp>
      <p:sp>
        <p:nvSpPr>
          <p:cNvPr id="3" name="Rectangle 2"/>
          <p:cNvSpPr/>
          <p:nvPr/>
        </p:nvSpPr>
        <p:spPr>
          <a:xfrm>
            <a:off x="1808922" y="194581"/>
            <a:ext cx="4386137" cy="892552"/>
          </a:xfrm>
          <a:prstGeom prst="rect">
            <a:avLst/>
          </a:prstGeom>
        </p:spPr>
        <p:txBody>
          <a:bodyPr wrap="none">
            <a:spAutoFit/>
          </a:bodyPr>
          <a:lstStyle/>
          <a:p>
            <a:pPr algn="ctr"/>
            <a:r>
              <a:rPr lang="en-US" sz="2600" b="1" dirty="0">
                <a:solidFill>
                  <a:srgbClr val="C00000"/>
                </a:solidFill>
                <a:latin typeface="Bookman Old Style" panose="02050604050505020204" pitchFamily="18" charset="0"/>
              </a:rPr>
              <a:t>Functions of Leadership</a:t>
            </a:r>
            <a:endParaRPr lang="en-US" sz="2600" dirty="0"/>
          </a:p>
          <a:p>
            <a:endParaRPr lang="en-US" sz="2600" dirty="0"/>
          </a:p>
        </p:txBody>
      </p:sp>
    </p:spTree>
    <p:extLst>
      <p:ext uri="{BB962C8B-B14F-4D97-AF65-F5344CB8AC3E}">
        <p14:creationId xmlns:p14="http://schemas.microsoft.com/office/powerpoint/2010/main" xmlns="" val="487514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253408" cy="584775"/>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18776"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LEADERSHIP- </a:t>
            </a:r>
            <a:r>
              <a:rPr lang="en-US" sz="2600" b="1" dirty="0">
                <a:solidFill>
                  <a:srgbClr val="C00000"/>
                </a:solidFill>
                <a:latin typeface="Bookman Old Style" panose="02050604050505020204" pitchFamily="18" charset="0"/>
              </a:rPr>
              <a:t>DEFINITIONS</a:t>
            </a:r>
          </a:p>
        </p:txBody>
      </p:sp>
      <p:sp>
        <p:nvSpPr>
          <p:cNvPr id="2" name="Rectangle 1"/>
          <p:cNvSpPr/>
          <p:nvPr/>
        </p:nvSpPr>
        <p:spPr>
          <a:xfrm>
            <a:off x="457200" y="1828800"/>
            <a:ext cx="8489882" cy="2462213"/>
          </a:xfrm>
          <a:prstGeom prst="rect">
            <a:avLst/>
          </a:prstGeom>
        </p:spPr>
        <p:txBody>
          <a:bodyPr wrap="square">
            <a:spAutoFit/>
          </a:bodyPr>
          <a:lstStyle/>
          <a:p>
            <a:pPr algn="just">
              <a:buFont typeface="Wingdings" pitchFamily="2" charset="2"/>
              <a:buChar char="v"/>
            </a:pPr>
            <a:r>
              <a:rPr lang="en-US" sz="2200" dirty="0" smtClean="0">
                <a:latin typeface="Times New Roman" pitchFamily="18" charset="0"/>
                <a:cs typeface="Times New Roman" pitchFamily="18" charset="0"/>
              </a:rPr>
              <a:t>Leadership is the activity of influencing people to strive willingly for group of objectives – G.R.Terry </a:t>
            </a:r>
          </a:p>
          <a:p>
            <a:pPr algn="just">
              <a:buFont typeface="Wingdings" pitchFamily="2" charset="2"/>
              <a:buChar char="v"/>
            </a:pPr>
            <a:endParaRPr lang="en-US" sz="2200" dirty="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Leadership maybe definite as the ability to exert interpersonal influence by mean of communication towards the achievement of a goal – Koontz and O’Donnel</a:t>
            </a:r>
          </a:p>
          <a:p>
            <a:pPr algn="just"/>
            <a:endParaRPr lang="en-US" sz="2200" dirty="0">
              <a:latin typeface="Times New Roman" panose="02020603050405020304" pitchFamily="18" charset="0"/>
              <a:cs typeface="Times New Roman" panose="02020603050405020304" pitchFamily="18" charset="0"/>
            </a:endParaRPr>
          </a:p>
        </p:txBody>
      </p:sp>
      <p:pic>
        <p:nvPicPr>
          <p:cNvPr id="7" name="Picture 2" descr="Leadership"/>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04481" y="3961419"/>
            <a:ext cx="3586579" cy="23121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253408" cy="584775"/>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18776"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LEADERSHIP</a:t>
            </a: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89882" cy="769441"/>
          </a:xfrm>
          <a:prstGeom prst="rect">
            <a:avLst/>
          </a:prstGeom>
        </p:spPr>
        <p:txBody>
          <a:bodyPr wrap="square">
            <a:spAutoFit/>
          </a:bodyPr>
          <a:lstStyle/>
          <a:p>
            <a:pPr algn="just">
              <a:buFont typeface="Wingdings" pitchFamily="2" charset="2"/>
              <a:buChar char="v"/>
            </a:pPr>
            <a:endParaRPr lang="en-US" sz="2200"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
        <p:nvSpPr>
          <p:cNvPr id="3" name="Rectangle 2"/>
          <p:cNvSpPr/>
          <p:nvPr/>
        </p:nvSpPr>
        <p:spPr>
          <a:xfrm>
            <a:off x="850790" y="1859340"/>
            <a:ext cx="7673008" cy="2800767"/>
          </a:xfrm>
          <a:prstGeom prst="rect">
            <a:avLst/>
          </a:prstGeom>
        </p:spPr>
        <p:txBody>
          <a:bodyPr wrap="square">
            <a:spAutoFit/>
          </a:bodyPr>
          <a:lstStyle/>
          <a:p>
            <a:pPr marL="342900" indent="-342900">
              <a:buFont typeface="Wingdings" pitchFamily="2" charset="2"/>
              <a:buChar char="v"/>
            </a:pPr>
            <a:r>
              <a:rPr lang="en-US" sz="2200" dirty="0">
                <a:latin typeface="Times New Roman" pitchFamily="18" charset="0"/>
                <a:cs typeface="Times New Roman" pitchFamily="18" charset="0"/>
              </a:rPr>
              <a:t>Leaders and their leadership skills play an important role in the growth of any organization. </a:t>
            </a:r>
            <a:endParaRPr lang="en-US" sz="2200" dirty="0" smtClean="0">
              <a:latin typeface="Times New Roman" pitchFamily="18" charset="0"/>
              <a:cs typeface="Times New Roman" pitchFamily="18" charset="0"/>
            </a:endParaRPr>
          </a:p>
          <a:p>
            <a:pPr marL="342900" indent="-342900">
              <a:buFont typeface="Wingdings" pitchFamily="2" charset="2"/>
              <a:buChar char="v"/>
            </a:pPr>
            <a:r>
              <a:rPr lang="en-US" sz="2200" dirty="0" smtClean="0">
                <a:latin typeface="Times New Roman" pitchFamily="18" charset="0"/>
                <a:cs typeface="Times New Roman" pitchFamily="18" charset="0"/>
              </a:rPr>
              <a:t>Leadership </a:t>
            </a:r>
            <a:r>
              <a:rPr lang="en-US" sz="2200" dirty="0">
                <a:latin typeface="Times New Roman" pitchFamily="18" charset="0"/>
                <a:cs typeface="Times New Roman" pitchFamily="18" charset="0"/>
              </a:rPr>
              <a:t>refers to the process of influencing the </a:t>
            </a:r>
            <a:r>
              <a:rPr lang="en-US" sz="2200" dirty="0" err="1">
                <a:latin typeface="Times New Roman" pitchFamily="18" charset="0"/>
                <a:cs typeface="Times New Roman" pitchFamily="18" charset="0"/>
              </a:rPr>
              <a:t>behaviour</a:t>
            </a:r>
            <a:r>
              <a:rPr lang="en-US" sz="2200" dirty="0">
                <a:latin typeface="Times New Roman" pitchFamily="18" charset="0"/>
                <a:cs typeface="Times New Roman" pitchFamily="18" charset="0"/>
              </a:rPr>
              <a:t> of people in a manner that they strive willingly and enthusiastically towards the achievement of group objectives.</a:t>
            </a:r>
          </a:p>
          <a:p>
            <a:pPr marL="342900" indent="-342900">
              <a:buFont typeface="Wingdings" pitchFamily="2" charset="2"/>
              <a:buChar char="v"/>
            </a:pPr>
            <a:r>
              <a:rPr lang="en-US" sz="2200" dirty="0">
                <a:latin typeface="Times New Roman" pitchFamily="18" charset="0"/>
                <a:cs typeface="Times New Roman" pitchFamily="18" charset="0"/>
              </a:rPr>
              <a:t>A leader should have the ability to maintain good interpersonal relations with the followers or subordinates and motivate them to help in achieving the organizational objectives.</a:t>
            </a:r>
          </a:p>
        </p:txBody>
      </p:sp>
    </p:spTree>
    <p:extLst>
      <p:ext uri="{BB962C8B-B14F-4D97-AF65-F5344CB8AC3E}">
        <p14:creationId xmlns:p14="http://schemas.microsoft.com/office/powerpoint/2010/main" xmlns="" val="3004605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974035" y="557645"/>
            <a:ext cx="612140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Importance of Leadership</a:t>
            </a:r>
            <a:endParaRPr lang="en-US" sz="2600" b="1" dirty="0">
              <a:solidFill>
                <a:srgbClr val="C00000"/>
              </a:solidFill>
              <a:latin typeface="Bookman Old Style" pitchFamily="18" charset="0"/>
            </a:endParaRPr>
          </a:p>
        </p:txBody>
      </p:sp>
      <p:sp>
        <p:nvSpPr>
          <p:cNvPr id="2" name="Rectangle 1"/>
          <p:cNvSpPr/>
          <p:nvPr/>
        </p:nvSpPr>
        <p:spPr>
          <a:xfrm>
            <a:off x="457200" y="1225285"/>
            <a:ext cx="8494776" cy="5324535"/>
          </a:xfrm>
          <a:prstGeom prst="rect">
            <a:avLst/>
          </a:prstGeom>
        </p:spPr>
        <p:txBody>
          <a:bodyPr wrap="square">
            <a:spAutoFit/>
          </a:bodyPr>
          <a:lstStyle/>
          <a:p>
            <a:pPr marL="342900" indent="-342900">
              <a:buFont typeface="Arial" pitchFamily="34" charset="0"/>
              <a:buChar char="•"/>
            </a:pPr>
            <a:r>
              <a:rPr lang="en-US" sz="2200" b="1" dirty="0">
                <a:latin typeface="Times New Roman" pitchFamily="18" charset="0"/>
                <a:cs typeface="Times New Roman" pitchFamily="18" charset="0"/>
              </a:rPr>
              <a:t>Initiating </a:t>
            </a:r>
            <a:r>
              <a:rPr lang="en-US" sz="2200" b="1" dirty="0" smtClean="0">
                <a:latin typeface="Times New Roman" pitchFamily="18" charset="0"/>
                <a:cs typeface="Times New Roman" pitchFamily="18" charset="0"/>
              </a:rPr>
              <a:t>Action </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Leadership starts from the very beginning, even before the work actually starts. A leader is a person who communicates the policies and plans to the subordinates to start the work.</a:t>
            </a:r>
          </a:p>
          <a:p>
            <a:pPr marL="342900" indent="-342900">
              <a:buFont typeface="Arial" pitchFamily="34" charset="0"/>
              <a:buChar char="•"/>
            </a:pPr>
            <a:r>
              <a:rPr lang="en-US" sz="2200" b="1" dirty="0">
                <a:latin typeface="Times New Roman" pitchFamily="18" charset="0"/>
                <a:cs typeface="Times New Roman" pitchFamily="18" charset="0"/>
              </a:rPr>
              <a:t>Providing </a:t>
            </a:r>
            <a:r>
              <a:rPr lang="en-US" sz="2200" b="1" dirty="0" smtClean="0">
                <a:latin typeface="Times New Roman" pitchFamily="18" charset="0"/>
                <a:cs typeface="Times New Roman" pitchFamily="18" charset="0"/>
              </a:rPr>
              <a:t>Motivation</a:t>
            </a:r>
            <a:r>
              <a:rPr lang="en-US" sz="2200" i="1" dirty="0">
                <a:latin typeface="Times New Roman" pitchFamily="18" charset="0"/>
                <a:cs typeface="Times New Roman" pitchFamily="18" charset="0"/>
              </a:rPr>
              <a:t> </a:t>
            </a:r>
            <a:r>
              <a:rPr lang="en-US" sz="2200" i="1" dirty="0" smtClean="0">
                <a:latin typeface="Times New Roman" pitchFamily="18" charset="0"/>
                <a:cs typeface="Times New Roman" pitchFamily="18" charset="0"/>
              </a:rPr>
              <a:t>-</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 leader motivates the employees by giving them financial and non-financial incentives and gets the work done efficiently. Motivation is the driving force in an individual’s life.</a:t>
            </a:r>
          </a:p>
          <a:p>
            <a:pPr marL="342900" indent="-342900">
              <a:buFont typeface="Arial" pitchFamily="34" charset="0"/>
              <a:buChar char="•"/>
            </a:pPr>
            <a:r>
              <a:rPr lang="en-US" sz="2200" b="1" dirty="0">
                <a:latin typeface="Times New Roman" pitchFamily="18" charset="0"/>
                <a:cs typeface="Times New Roman" pitchFamily="18" charset="0"/>
              </a:rPr>
              <a:t>Providing </a:t>
            </a:r>
            <a:r>
              <a:rPr lang="en-US" sz="2200" b="1" dirty="0" smtClean="0">
                <a:latin typeface="Times New Roman" pitchFamily="18" charset="0"/>
                <a:cs typeface="Times New Roman" pitchFamily="18" charset="0"/>
              </a:rPr>
              <a:t>guidance - </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 leader not only supervises the employees but also guides them in their work. He instructs the subordinates on how to perform their work effectively so that their efforts don’t get wasted</a:t>
            </a:r>
            <a:r>
              <a:rPr lang="en-US" sz="2200" dirty="0" smtClean="0">
                <a:latin typeface="Times New Roman" pitchFamily="18" charset="0"/>
                <a:cs typeface="Times New Roman" pitchFamily="18" charset="0"/>
              </a:rPr>
              <a:t>.</a:t>
            </a:r>
          </a:p>
          <a:p>
            <a:pPr marL="342900" indent="-342900">
              <a:buFont typeface="Arial" pitchFamily="34" charset="0"/>
              <a:buChar char="•"/>
            </a:pPr>
            <a:r>
              <a:rPr lang="en-US" sz="2200" b="1" dirty="0"/>
              <a:t>C</a:t>
            </a:r>
            <a:r>
              <a:rPr lang="en-US" sz="2200" b="1" dirty="0">
                <a:latin typeface="Times New Roman" pitchFamily="18" charset="0"/>
                <a:cs typeface="Times New Roman" pitchFamily="18" charset="0"/>
              </a:rPr>
              <a:t>reating </a:t>
            </a:r>
            <a:r>
              <a:rPr lang="en-US" sz="2200" b="1" dirty="0" smtClean="0">
                <a:latin typeface="Times New Roman" pitchFamily="18" charset="0"/>
                <a:cs typeface="Times New Roman" pitchFamily="18" charset="0"/>
              </a:rPr>
              <a:t>confidence - </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 leader acknowledges the efforts of the employees, explains to them their role clearly and guides them to achieve their goals. He also resolves the complaints and problems of the employees, thereby building confidence in them regarding the organization.</a:t>
            </a:r>
          </a:p>
          <a:p>
            <a:pPr marL="342900" indent="-342900">
              <a:buFont typeface="Arial" pitchFamily="34" charset="0"/>
              <a:buChar char="•"/>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397566" y="1115290"/>
            <a:ext cx="8014915" cy="5170646"/>
          </a:xfrm>
          <a:prstGeom prst="rect">
            <a:avLst/>
          </a:prstGeom>
        </p:spPr>
        <p:txBody>
          <a:bodyPr wrap="square">
            <a:spAutoFit/>
          </a:bodyPr>
          <a:lstStyle/>
          <a:p>
            <a:pPr marL="342900" indent="-342900">
              <a:buFont typeface="Arial" pitchFamily="34" charset="0"/>
              <a:buChar char="•"/>
            </a:pPr>
            <a:r>
              <a:rPr lang="en-US" sz="2200" b="1" dirty="0" smtClean="0">
                <a:latin typeface="Times New Roman" pitchFamily="18" charset="0"/>
                <a:cs typeface="Times New Roman" pitchFamily="18" charset="0"/>
              </a:rPr>
              <a:t>Building </a:t>
            </a:r>
            <a:r>
              <a:rPr lang="en-US" sz="2200" b="1" dirty="0">
                <a:latin typeface="Times New Roman" pitchFamily="18" charset="0"/>
                <a:cs typeface="Times New Roman" pitchFamily="18" charset="0"/>
              </a:rPr>
              <a:t>work </a:t>
            </a:r>
            <a:r>
              <a:rPr lang="en-US" sz="2200" b="1" dirty="0" smtClean="0">
                <a:latin typeface="Times New Roman" pitchFamily="18" charset="0"/>
                <a:cs typeface="Times New Roman" pitchFamily="18" charset="0"/>
              </a:rPr>
              <a:t>environment - </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A good leader should maintain personal contacts with the employees and should hear their problems and solve them. He always listens to the point of view of the employees and in case of disagreement persuades them to agree with him by giving suitable clarifications. In case of conflicts, he handles them carefully and does not allow it to adversely affect the entity. A positive and efficient work environment helps in stable growth of the organization.</a:t>
            </a:r>
          </a:p>
          <a:p>
            <a:pPr marL="342900" indent="-342900">
              <a:buFont typeface="Arial" pitchFamily="34" charset="0"/>
              <a:buChar char="•"/>
            </a:pPr>
            <a:r>
              <a:rPr lang="en-US" sz="2200" b="1" dirty="0" smtClean="0">
                <a:latin typeface="Times New Roman" pitchFamily="18" charset="0"/>
                <a:cs typeface="Times New Roman" pitchFamily="18" charset="0"/>
              </a:rPr>
              <a:t>Co-ordination - </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 leader reconciles the personal interests of the employees with the organizational goals and achieves co-ordination in the entity.</a:t>
            </a:r>
          </a:p>
          <a:p>
            <a:pPr marL="342900" indent="-342900">
              <a:buFont typeface="Arial" pitchFamily="34" charset="0"/>
              <a:buChar char="•"/>
            </a:pPr>
            <a:r>
              <a:rPr lang="en-US" sz="2200" b="1" dirty="0">
                <a:latin typeface="Times New Roman" pitchFamily="18" charset="0"/>
                <a:cs typeface="Times New Roman" pitchFamily="18" charset="0"/>
              </a:rPr>
              <a:t>Creating </a:t>
            </a:r>
            <a:r>
              <a:rPr lang="en-US" sz="2200" b="1" dirty="0" smtClean="0">
                <a:latin typeface="Times New Roman" pitchFamily="18" charset="0"/>
                <a:cs typeface="Times New Roman" pitchFamily="18" charset="0"/>
              </a:rPr>
              <a:t>Successors - </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A leader trains his subordinates in such a manner that they can succeed him in future easily in his absence. He creates more leaders.</a:t>
            </a:r>
          </a:p>
          <a:p>
            <a:pPr algn="just"/>
            <a:endParaRPr lang="en-US" sz="2200" dirty="0">
              <a:latin typeface="Times New Roman" pitchFamily="18" charset="0"/>
              <a:cs typeface="Times New Roman" pitchFamily="18" charset="0"/>
            </a:endParaRPr>
          </a:p>
        </p:txBody>
      </p:sp>
      <p:sp>
        <p:nvSpPr>
          <p:cNvPr id="7" name="Rectangle 6"/>
          <p:cNvSpPr/>
          <p:nvPr/>
        </p:nvSpPr>
        <p:spPr>
          <a:xfrm>
            <a:off x="1449553" y="372979"/>
            <a:ext cx="4642618" cy="492443"/>
          </a:xfrm>
          <a:prstGeom prst="rect">
            <a:avLst/>
          </a:prstGeom>
        </p:spPr>
        <p:txBody>
          <a:bodyPr wrap="none">
            <a:spAutoFit/>
          </a:bodyPr>
          <a:lstStyle/>
          <a:p>
            <a:pPr algn="ctr">
              <a:buNone/>
            </a:pPr>
            <a:r>
              <a:rPr lang="en-US" sz="2600" b="1" dirty="0">
                <a:solidFill>
                  <a:srgbClr val="C00000"/>
                </a:solidFill>
                <a:latin typeface="Bookman Old Style" pitchFamily="18" charset="0"/>
              </a:rPr>
              <a:t>Importance of Leadership</a:t>
            </a: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0" y="544357"/>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Features of Leadership</a:t>
            </a:r>
            <a:endParaRPr lang="en-US" sz="2600" b="1" dirty="0">
              <a:solidFill>
                <a:srgbClr val="C00000"/>
              </a:solidFill>
              <a:latin typeface="Bookman Old Style" panose="02050604050505020204" pitchFamily="18" charset="0"/>
            </a:endParaRPr>
          </a:p>
        </p:txBody>
      </p:sp>
      <p:sp>
        <p:nvSpPr>
          <p:cNvPr id="7" name="Rectangle 6"/>
          <p:cNvSpPr/>
          <p:nvPr/>
        </p:nvSpPr>
        <p:spPr>
          <a:xfrm>
            <a:off x="457200" y="1502797"/>
            <a:ext cx="8494776" cy="4493538"/>
          </a:xfrm>
          <a:prstGeom prst="rect">
            <a:avLst/>
          </a:prstGeom>
        </p:spPr>
        <p:txBody>
          <a:bodyPr wrap="square">
            <a:spAutoFit/>
          </a:bodyPr>
          <a:lstStyle/>
          <a:p>
            <a:pPr marL="342900" indent="-342900">
              <a:buFont typeface="Arial" pitchFamily="34" charset="0"/>
              <a:buChar char="•"/>
            </a:pPr>
            <a:r>
              <a:rPr lang="en-US" sz="2200" b="1" dirty="0">
                <a:latin typeface="Times New Roman" pitchFamily="18" charset="0"/>
                <a:cs typeface="Times New Roman" pitchFamily="18" charset="0"/>
              </a:rPr>
              <a:t>I</a:t>
            </a:r>
            <a:r>
              <a:rPr lang="en-US" sz="2200" b="1" dirty="0" smtClean="0">
                <a:latin typeface="Times New Roman" pitchFamily="18" charset="0"/>
                <a:cs typeface="Times New Roman" pitchFamily="18" charset="0"/>
              </a:rPr>
              <a:t>nfluence </a:t>
            </a:r>
            <a:r>
              <a:rPr lang="en-US" sz="2200" b="1" dirty="0">
                <a:latin typeface="Times New Roman" pitchFamily="18" charset="0"/>
                <a:cs typeface="Times New Roman" pitchFamily="18" charset="0"/>
              </a:rPr>
              <a:t>the </a:t>
            </a:r>
            <a:r>
              <a:rPr lang="en-US" sz="2200" b="1" dirty="0" err="1">
                <a:latin typeface="Times New Roman" pitchFamily="18" charset="0"/>
                <a:cs typeface="Times New Roman" pitchFamily="18" charset="0"/>
              </a:rPr>
              <a:t>behaviour</a:t>
            </a:r>
            <a:r>
              <a:rPr lang="en-US" sz="2200" b="1" dirty="0">
                <a:latin typeface="Times New Roman" pitchFamily="18" charset="0"/>
                <a:cs typeface="Times New Roman" pitchFamily="18" charset="0"/>
              </a:rPr>
              <a:t> of others:</a:t>
            </a:r>
            <a:r>
              <a:rPr lang="en-US" sz="2200" dirty="0">
                <a:latin typeface="Times New Roman" pitchFamily="18" charset="0"/>
                <a:cs typeface="Times New Roman" pitchFamily="18" charset="0"/>
              </a:rPr>
              <a:t> Leadership is an ability of an individual to influence the </a:t>
            </a:r>
            <a:r>
              <a:rPr lang="en-US" sz="2200" dirty="0" err="1">
                <a:latin typeface="Times New Roman" pitchFamily="18" charset="0"/>
                <a:cs typeface="Times New Roman" pitchFamily="18" charset="0"/>
              </a:rPr>
              <a:t>behaviour</a:t>
            </a:r>
            <a:r>
              <a:rPr lang="en-US" sz="2200" dirty="0">
                <a:latin typeface="Times New Roman" pitchFamily="18" charset="0"/>
                <a:cs typeface="Times New Roman" pitchFamily="18" charset="0"/>
              </a:rPr>
              <a:t> of other employees in the organization to achieve a common purpose or goal so that they are willingly co-operating with each other for the </a:t>
            </a:r>
            <a:r>
              <a:rPr lang="en-US" sz="2200" dirty="0" err="1">
                <a:latin typeface="Times New Roman" pitchFamily="18" charset="0"/>
                <a:cs typeface="Times New Roman" pitchFamily="18" charset="0"/>
              </a:rPr>
              <a:t>fulfilment</a:t>
            </a:r>
            <a:r>
              <a:rPr lang="en-US" sz="2200" dirty="0">
                <a:latin typeface="Times New Roman" pitchFamily="18" charset="0"/>
                <a:cs typeface="Times New Roman" pitchFamily="18" charset="0"/>
              </a:rPr>
              <a:t> of the same.</a:t>
            </a:r>
          </a:p>
          <a:p>
            <a:pPr marL="342900" indent="-342900">
              <a:buFont typeface="Arial" pitchFamily="34" charset="0"/>
              <a:buChar char="•"/>
            </a:pPr>
            <a:r>
              <a:rPr lang="en-US" sz="2200" b="1" dirty="0">
                <a:latin typeface="Times New Roman" pitchFamily="18" charset="0"/>
                <a:cs typeface="Times New Roman" pitchFamily="18" charset="0"/>
              </a:rPr>
              <a:t>Inter-personal process: </a:t>
            </a:r>
            <a:r>
              <a:rPr lang="en-US" sz="2200" dirty="0">
                <a:latin typeface="Times New Roman" pitchFamily="18" charset="0"/>
                <a:cs typeface="Times New Roman" pitchFamily="18" charset="0"/>
              </a:rPr>
              <a:t>It is an interpersonal process between the leader and the followers. The relationship between the leader and the followers decides how efficiently and effectively the targets of the organization would be met.</a:t>
            </a:r>
          </a:p>
          <a:p>
            <a:pPr marL="342900" indent="-342900">
              <a:buFont typeface="Arial" pitchFamily="34" charset="0"/>
              <a:buChar char="•"/>
            </a:pPr>
            <a:r>
              <a:rPr lang="en-US" sz="2200" b="1" dirty="0">
                <a:latin typeface="Times New Roman" pitchFamily="18" charset="0"/>
                <a:cs typeface="Times New Roman" pitchFamily="18" charset="0"/>
              </a:rPr>
              <a:t>Attainment of common organizational goals: </a:t>
            </a:r>
            <a:r>
              <a:rPr lang="en-US" sz="2200" dirty="0">
                <a:latin typeface="Times New Roman" pitchFamily="18" charset="0"/>
                <a:cs typeface="Times New Roman" pitchFamily="18" charset="0"/>
              </a:rPr>
              <a:t>The purpose of leadership is to guide the people in an organization to work towards the attainment of common organizational goals. The leader brings the people and their efforts together to achieve common goals.</a:t>
            </a:r>
          </a:p>
          <a:p>
            <a:pPr algn="just"/>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1370243" y="894581"/>
            <a:ext cx="5555343" cy="646331"/>
          </a:xfrm>
          <a:prstGeom prst="rect">
            <a:avLst/>
          </a:prstGeom>
        </p:spPr>
        <p:txBody>
          <a:bodyPr wrap="square">
            <a:spAutoFit/>
          </a:bodyPr>
          <a:lstStyle/>
          <a:p>
            <a:pPr algn="ctr"/>
            <a:r>
              <a:rPr lang="en-US" sz="3600" dirty="0" smtClean="0">
                <a:latin typeface="Bookman Old Style" pitchFamily="18" charset="0"/>
              </a:rPr>
              <a:t>  </a:t>
            </a:r>
            <a:r>
              <a:rPr lang="en-US" sz="2600" b="1" dirty="0" smtClean="0">
                <a:solidFill>
                  <a:srgbClr val="C00000"/>
                </a:solidFill>
                <a:latin typeface="Bookman Old Style" panose="02050604050505020204" pitchFamily="18" charset="0"/>
              </a:rPr>
              <a:t>Features of</a:t>
            </a:r>
            <a:r>
              <a:rPr lang="en-US" sz="2600" b="1" dirty="0">
                <a:solidFill>
                  <a:srgbClr val="C00000"/>
                </a:solidFill>
                <a:latin typeface="Bookman Old Style" panose="02050604050505020204" pitchFamily="18" charset="0"/>
              </a:rPr>
              <a:t> </a:t>
            </a:r>
            <a:r>
              <a:rPr lang="en-US" sz="2600" b="1" dirty="0" smtClean="0">
                <a:solidFill>
                  <a:srgbClr val="C00000"/>
                </a:solidFill>
                <a:latin typeface="Bookman Old Style" panose="02050604050505020204" pitchFamily="18" charset="0"/>
              </a:rPr>
              <a:t>Leadership</a:t>
            </a:r>
          </a:p>
        </p:txBody>
      </p:sp>
      <p:sp>
        <p:nvSpPr>
          <p:cNvPr id="7" name="Rectangle 6"/>
          <p:cNvSpPr/>
          <p:nvPr/>
        </p:nvSpPr>
        <p:spPr>
          <a:xfrm>
            <a:off x="419100" y="4004460"/>
            <a:ext cx="8494776" cy="769441"/>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a:t>
            </a:r>
          </a:p>
          <a:p>
            <a:pPr algn="just"/>
            <a:endParaRPr lang="en-US" sz="2200"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1776775" y="340721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cs typeface="Times New Roman" panose="02020603050405020304" pitchFamily="18" charset="0"/>
            </a:endParaRPr>
          </a:p>
        </p:txBody>
      </p:sp>
      <p:sp>
        <p:nvSpPr>
          <p:cNvPr id="3" name="Rectangle 2"/>
          <p:cNvSpPr/>
          <p:nvPr/>
        </p:nvSpPr>
        <p:spPr>
          <a:xfrm>
            <a:off x="492982" y="1796996"/>
            <a:ext cx="7800228" cy="3477875"/>
          </a:xfrm>
          <a:prstGeom prst="rect">
            <a:avLst/>
          </a:prstGeom>
        </p:spPr>
        <p:txBody>
          <a:bodyPr wrap="square">
            <a:spAutoFit/>
          </a:bodyPr>
          <a:lstStyle/>
          <a:p>
            <a:pPr marL="342900" indent="-342900">
              <a:buFont typeface="Arial" pitchFamily="34" charset="0"/>
              <a:buChar char="•"/>
            </a:pPr>
            <a:r>
              <a:rPr lang="en-US" sz="2200" b="1" dirty="0">
                <a:latin typeface="Times New Roman" pitchFamily="18" charset="0"/>
                <a:cs typeface="Times New Roman" pitchFamily="18" charset="0"/>
              </a:rPr>
              <a:t>Continuous process: </a:t>
            </a:r>
            <a:r>
              <a:rPr lang="en-US" sz="2200" dirty="0">
                <a:latin typeface="Times New Roman" pitchFamily="18" charset="0"/>
                <a:cs typeface="Times New Roman" pitchFamily="18" charset="0"/>
              </a:rPr>
              <a:t>Leadership is a continuous process. A leader has to guide his employees every time and also monitor them in order to make sure that their efforts are going in the same direction and that they are not deviating from their goals.</a:t>
            </a:r>
          </a:p>
          <a:p>
            <a:pPr marL="342900" indent="-342900">
              <a:buFont typeface="Arial" pitchFamily="34" charset="0"/>
              <a:buChar char="•"/>
            </a:pPr>
            <a:r>
              <a:rPr lang="en-US" sz="2200" b="1" dirty="0">
                <a:latin typeface="Times New Roman" pitchFamily="18" charset="0"/>
                <a:cs typeface="Times New Roman" pitchFamily="18" charset="0"/>
              </a:rPr>
              <a:t>Group process: </a:t>
            </a:r>
            <a:r>
              <a:rPr lang="en-US" sz="2200" dirty="0">
                <a:latin typeface="Times New Roman" pitchFamily="18" charset="0"/>
                <a:cs typeface="Times New Roman" pitchFamily="18" charset="0"/>
              </a:rPr>
              <a:t>It is a group process that involves two or more people together interacting with each other. A leader cannot lead without the followers.</a:t>
            </a:r>
          </a:p>
          <a:p>
            <a:pPr marL="342900" indent="-342900">
              <a:buFont typeface="Arial" pitchFamily="34" charset="0"/>
              <a:buChar char="•"/>
            </a:pPr>
            <a:r>
              <a:rPr lang="en-US" sz="2200" b="1" dirty="0">
                <a:latin typeface="Times New Roman" pitchFamily="18" charset="0"/>
                <a:cs typeface="Times New Roman" pitchFamily="18" charset="0"/>
              </a:rPr>
              <a:t>Dependent on the situation:</a:t>
            </a:r>
            <a:r>
              <a:rPr lang="en-US" sz="2200" dirty="0">
                <a:latin typeface="Times New Roman" pitchFamily="18" charset="0"/>
                <a:cs typeface="Times New Roman" pitchFamily="18" charset="0"/>
              </a:rPr>
              <a:t> It is situation bound as it all depends upon tackling the situations present. Thus, there is no single best style of leadership.</a:t>
            </a:r>
          </a:p>
        </p:txBody>
      </p:sp>
    </p:spTree>
    <p:extLst>
      <p:ext uri="{BB962C8B-B14F-4D97-AF65-F5344CB8AC3E}">
        <p14:creationId xmlns:p14="http://schemas.microsoft.com/office/powerpoint/2010/main" xmlns="" val="1633709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1494404" y="657546"/>
            <a:ext cx="5181600" cy="646331"/>
          </a:xfrm>
          <a:prstGeom prst="rect">
            <a:avLst/>
          </a:prstGeom>
        </p:spPr>
        <p:txBody>
          <a:bodyPr wrap="square">
            <a:spAutoFit/>
          </a:bodyPr>
          <a:lstStyle/>
          <a:p>
            <a:pPr algn="ctr"/>
            <a:r>
              <a:rPr lang="en-US" sz="3600" dirty="0" smtClean="0">
                <a:latin typeface="Bookman Old Style" pitchFamily="18" charset="0"/>
              </a:rPr>
              <a:t>    </a:t>
            </a:r>
            <a:r>
              <a:rPr lang="en-US" sz="2600" b="1" dirty="0" smtClean="0">
                <a:solidFill>
                  <a:srgbClr val="C00000"/>
                </a:solidFill>
                <a:latin typeface="Bookman Old Style" panose="02050604050505020204" pitchFamily="18" charset="0"/>
              </a:rPr>
              <a:t>Leadership</a:t>
            </a:r>
            <a:r>
              <a:rPr lang="en-US" sz="3600" b="1" dirty="0" smtClean="0">
                <a:solidFill>
                  <a:srgbClr val="C00000"/>
                </a:solidFill>
                <a:latin typeface="Bookman Old Style" panose="02050604050505020204" pitchFamily="18" charset="0"/>
              </a:rPr>
              <a:t> </a:t>
            </a:r>
            <a:r>
              <a:rPr lang="en-US" sz="2600" b="1" dirty="0" smtClean="0">
                <a:solidFill>
                  <a:srgbClr val="C00000"/>
                </a:solidFill>
                <a:latin typeface="Bookman Old Style" panose="02050604050505020204" pitchFamily="18" charset="0"/>
              </a:rPr>
              <a:t>Style</a:t>
            </a:r>
            <a:endParaRPr lang="en-US" sz="2600" b="1" dirty="0">
              <a:solidFill>
                <a:srgbClr val="C00000"/>
              </a:solidFill>
              <a:latin typeface="Bookman Old Style" panose="02050604050505020204" pitchFamily="18" charset="0"/>
            </a:endParaRPr>
          </a:p>
        </p:txBody>
      </p:sp>
      <p:sp>
        <p:nvSpPr>
          <p:cNvPr id="3" name="Rectangle 2"/>
          <p:cNvSpPr/>
          <p:nvPr/>
        </p:nvSpPr>
        <p:spPr>
          <a:xfrm>
            <a:off x="882595" y="1781092"/>
            <a:ext cx="7301999" cy="2800767"/>
          </a:xfrm>
          <a:prstGeom prst="rect">
            <a:avLst/>
          </a:prstGeom>
        </p:spPr>
        <p:txBody>
          <a:bodyPr wrap="square">
            <a:spAutoFit/>
          </a:bodyPr>
          <a:lstStyle/>
          <a:p>
            <a:pPr marL="342900" indent="-342900">
              <a:buFont typeface="Arial" pitchFamily="34" charset="0"/>
              <a:buChar char="•"/>
            </a:pPr>
            <a:r>
              <a:rPr lang="en-US" sz="2200" b="1" dirty="0">
                <a:latin typeface="Times New Roman" pitchFamily="18" charset="0"/>
                <a:cs typeface="Times New Roman" pitchFamily="18" charset="0"/>
              </a:rPr>
              <a:t>Autocratic leadership style</a:t>
            </a:r>
            <a:r>
              <a:rPr lang="en-US" sz="2200" dirty="0">
                <a:latin typeface="Times New Roman" pitchFamily="18" charset="0"/>
                <a:cs typeface="Times New Roman" pitchFamily="18" charset="0"/>
              </a:rPr>
              <a:t>: It refers to a style where the leader takes all the decisions by himself.</a:t>
            </a:r>
          </a:p>
          <a:p>
            <a:pPr marL="342900" indent="-342900">
              <a:buFont typeface="Arial" pitchFamily="34" charset="0"/>
              <a:buChar char="•"/>
            </a:pPr>
            <a:r>
              <a:rPr lang="en-US" sz="2200" b="1" dirty="0">
                <a:latin typeface="Times New Roman" pitchFamily="18" charset="0"/>
                <a:cs typeface="Times New Roman" pitchFamily="18" charset="0"/>
              </a:rPr>
              <a:t>Democratic leadership style</a:t>
            </a:r>
            <a:r>
              <a:rPr lang="en-US" sz="2200" dirty="0">
                <a:latin typeface="Times New Roman" pitchFamily="18" charset="0"/>
                <a:cs typeface="Times New Roman" pitchFamily="18" charset="0"/>
              </a:rPr>
              <a:t>: It refers to a style where the leader consults its subordinates before taking the final decision.</a:t>
            </a:r>
          </a:p>
          <a:p>
            <a:pPr marL="342900" indent="-342900">
              <a:buFont typeface="Arial" pitchFamily="34" charset="0"/>
              <a:buChar char="•"/>
            </a:pPr>
            <a:r>
              <a:rPr lang="en-US" sz="2200" b="1" dirty="0">
                <a:latin typeface="Times New Roman" pitchFamily="18" charset="0"/>
                <a:cs typeface="Times New Roman" pitchFamily="18" charset="0"/>
              </a:rPr>
              <a:t>Laissez-faire or Free-rein leadership style:</a:t>
            </a:r>
            <a:r>
              <a:rPr lang="en-US" sz="2200" dirty="0">
                <a:latin typeface="Times New Roman" pitchFamily="18" charset="0"/>
                <a:cs typeface="Times New Roman" pitchFamily="18" charset="0"/>
              </a:rPr>
              <a:t> It refers to a style where the leader gives his subordinates complete freedom to take the decisions.</a:t>
            </a:r>
          </a:p>
        </p:txBody>
      </p:sp>
    </p:spTree>
    <p:extLst>
      <p:ext uri="{BB962C8B-B14F-4D97-AF65-F5344CB8AC3E}">
        <p14:creationId xmlns:p14="http://schemas.microsoft.com/office/powerpoint/2010/main" xmlns="" val="811908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410753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Leadership,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Sreeragi.M,St.Mary’s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369736" y="1637969"/>
            <a:ext cx="8494776" cy="4154984"/>
          </a:xfrm>
          <a:prstGeom prst="rect">
            <a:avLst/>
          </a:prstGeom>
        </p:spPr>
        <p:txBody>
          <a:bodyPr wrap="square">
            <a:spAutoFit/>
          </a:bodyPr>
          <a:lstStyle/>
          <a:p>
            <a:pPr marL="342900" indent="-342900">
              <a:buFont typeface="Arial" pitchFamily="34" charset="0"/>
              <a:buChar char="•"/>
            </a:pPr>
            <a:r>
              <a:rPr lang="en-US" sz="2200" b="1" dirty="0">
                <a:latin typeface="Times New Roman" pitchFamily="18" charset="0"/>
                <a:cs typeface="Times New Roman" pitchFamily="18" charset="0"/>
              </a:rPr>
              <a:t>Personality:</a:t>
            </a:r>
            <a:r>
              <a:rPr lang="en-US" sz="2200" dirty="0">
                <a:latin typeface="Times New Roman" pitchFamily="18" charset="0"/>
                <a:cs typeface="Times New Roman" pitchFamily="18" charset="0"/>
              </a:rPr>
              <a:t> A pleasing personality always attracts people. A leader should also friendly and yet authoritative so that he inspires people to work hard like him.</a:t>
            </a:r>
          </a:p>
          <a:p>
            <a:pPr marL="342900" indent="-342900">
              <a:buFont typeface="Arial" pitchFamily="34" charset="0"/>
              <a:buChar char="•"/>
            </a:pPr>
            <a:r>
              <a:rPr lang="en-US" sz="2200" b="1" dirty="0">
                <a:latin typeface="Times New Roman" pitchFamily="18" charset="0"/>
                <a:cs typeface="Times New Roman" pitchFamily="18" charset="0"/>
              </a:rPr>
              <a:t>Knowledge:</a:t>
            </a:r>
            <a:r>
              <a:rPr lang="en-US" sz="2200" dirty="0">
                <a:latin typeface="Times New Roman" pitchFamily="18" charset="0"/>
                <a:cs typeface="Times New Roman" pitchFamily="18" charset="0"/>
              </a:rPr>
              <a:t> A subordinate looks up to his leader for any suggestion that he needs. A good leader should thus possess adequate knowledge and competence in order to influence the subordinates.</a:t>
            </a:r>
          </a:p>
          <a:p>
            <a:pPr marL="342900" indent="-342900">
              <a:buFont typeface="Arial" pitchFamily="34" charset="0"/>
              <a:buChar char="•"/>
            </a:pPr>
            <a:r>
              <a:rPr lang="en-US" sz="2200" b="1" dirty="0">
                <a:latin typeface="Times New Roman" pitchFamily="18" charset="0"/>
                <a:cs typeface="Times New Roman" pitchFamily="18" charset="0"/>
              </a:rPr>
              <a:t>Integrity:</a:t>
            </a:r>
            <a:r>
              <a:rPr lang="en-US" sz="2200" dirty="0">
                <a:latin typeface="Times New Roman" pitchFamily="18" charset="0"/>
                <a:cs typeface="Times New Roman" pitchFamily="18" charset="0"/>
              </a:rPr>
              <a:t> A leader needs to possess a high level of integrity and honesty. He should have a fair outlook and should base his judgment on the facts and logic. He should be objective and not biased.</a:t>
            </a:r>
          </a:p>
          <a:p>
            <a:pPr marL="342900" indent="-342900">
              <a:buFont typeface="Arial" pitchFamily="34" charset="0"/>
              <a:buChar char="•"/>
            </a:pPr>
            <a:r>
              <a:rPr lang="en-US" sz="2200" b="1" dirty="0">
                <a:latin typeface="Times New Roman" pitchFamily="18" charset="0"/>
                <a:cs typeface="Times New Roman" pitchFamily="18" charset="0"/>
              </a:rPr>
              <a:t>Initiative:</a:t>
            </a:r>
            <a:r>
              <a:rPr lang="en-US" sz="2200" dirty="0">
                <a:latin typeface="Times New Roman" pitchFamily="18" charset="0"/>
                <a:cs typeface="Times New Roman" pitchFamily="18" charset="0"/>
              </a:rPr>
              <a:t> A good leader takes initiative to grab the opportunities and not wait for them and use them to the advantage of the organization.</a:t>
            </a:r>
          </a:p>
          <a:p>
            <a:pPr algn="just"/>
            <a:endParaRPr lang="en-US" sz="2200" dirty="0">
              <a:latin typeface="Times New Roman" pitchFamily="18" charset="0"/>
              <a:cs typeface="Times New Roman" pitchFamily="18" charset="0"/>
            </a:endParaRPr>
          </a:p>
        </p:txBody>
      </p:sp>
      <p:sp>
        <p:nvSpPr>
          <p:cNvPr id="3" name="Rectangle 2"/>
          <p:cNvSpPr/>
          <p:nvPr/>
        </p:nvSpPr>
        <p:spPr>
          <a:xfrm>
            <a:off x="2019086" y="869068"/>
            <a:ext cx="3770584"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Qualities of a Leader</a:t>
            </a:r>
            <a:endParaRPr lang="en-US" sz="2600" dirty="0"/>
          </a:p>
        </p:txBody>
      </p:sp>
    </p:spTree>
    <p:extLst>
      <p:ext uri="{BB962C8B-B14F-4D97-AF65-F5344CB8AC3E}">
        <p14:creationId xmlns:p14="http://schemas.microsoft.com/office/powerpoint/2010/main" xmlns="" val="650207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TotalTime>
  <Words>766</Words>
  <Application>Microsoft Office PowerPoint</Application>
  <PresentationFormat>On-screen Show (4:3)</PresentationFormat>
  <Paragraphs>75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110</cp:revision>
  <dcterms:created xsi:type="dcterms:W3CDTF">2018-12-04T06:33:32Z</dcterms:created>
  <dcterms:modified xsi:type="dcterms:W3CDTF">2019-06-20T04:08:52Z</dcterms:modified>
</cp:coreProperties>
</file>