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89" r:id="rId3"/>
    <p:sldId id="257" r:id="rId4"/>
    <p:sldId id="264" r:id="rId5"/>
    <p:sldId id="286" r:id="rId6"/>
    <p:sldId id="263" r:id="rId7"/>
    <p:sldId id="262" r:id="rId8"/>
    <p:sldId id="260" r:id="rId9"/>
    <p:sldId id="258" r:id="rId10"/>
    <p:sldId id="287" r:id="rId11"/>
    <p:sldId id="275" r:id="rId12"/>
    <p:sldId id="290" r:id="rId13"/>
    <p:sldId id="291" r:id="rId14"/>
    <p:sldId id="29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027" autoAdjust="0"/>
    <p:restoredTop sz="94660"/>
  </p:normalViewPr>
  <p:slideViewPr>
    <p:cSldViewPr snapToGrid="0">
      <p:cViewPr varScale="1">
        <p:scale>
          <a:sx n="73" d="100"/>
          <a:sy n="73" d="100"/>
        </p:scale>
        <p:origin x="-1188"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pPr/>
              <a:t>20/Jun/2019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pPr/>
              <a:t>‹#›</a:t>
            </a:fld>
            <a:endParaRPr lang="en-US"/>
          </a:p>
        </p:txBody>
      </p:sp>
    </p:spTree>
    <p:extLst>
      <p:ext uri="{BB962C8B-B14F-4D97-AF65-F5344CB8AC3E}">
        <p14:creationId xmlns="" xmlns:p14="http://schemas.microsoft.com/office/powerpoint/2010/main"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AA5872A-EBA1-4765-860B-C6F753BE861D}"/>
              </a:ext>
            </a:extLst>
          </p:cNvPr>
          <p:cNvSpPr txBox="1"/>
          <p:nvPr/>
        </p:nvSpPr>
        <p:spPr>
          <a:xfrm>
            <a:off x="178905" y="692702"/>
            <a:ext cx="8584096" cy="646331"/>
          </a:xfrm>
          <a:prstGeom prst="rect">
            <a:avLst/>
          </a:prstGeom>
          <a:noFill/>
        </p:spPr>
        <p:txBody>
          <a:bodyPr wrap="square" rtlCol="0">
            <a:spAutoFit/>
          </a:bodyPr>
          <a:lstStyle/>
          <a:p>
            <a:pPr algn="ctr"/>
            <a:r>
              <a:rPr lang="en-US" sz="3600" b="1" dirty="0" smtClean="0">
                <a:solidFill>
                  <a:srgbClr val="C00000"/>
                </a:solidFill>
                <a:latin typeface="Bookman Old Style" panose="02050604050505020204" pitchFamily="18" charset="0"/>
              </a:rPr>
              <a:t>Performance Appraisal</a:t>
            </a:r>
            <a:endParaRPr lang="en-IN" sz="3600" b="1" dirty="0">
              <a:solidFill>
                <a:srgbClr val="C00000"/>
              </a:solidFill>
              <a:latin typeface="Bookman Old Style" panose="02050604050505020204" pitchFamily="18" charset="0"/>
              <a:cs typeface="Arial" panose="020B0604020202020204" pitchFamily="34" charset="0"/>
            </a:endParaRPr>
          </a:p>
        </p:txBody>
      </p:sp>
      <p:sp>
        <p:nvSpPr>
          <p:cNvPr id="6" name="TextBox 5">
            <a:extLst>
              <a:ext uri="{FF2B5EF4-FFF2-40B4-BE49-F238E27FC236}">
                <a16:creationId xmlns:a16="http://schemas.microsoft.com/office/drawing/2014/main" xmlns="" id="{2B94F812-2F22-48FB-8E4A-2929987BAACA}"/>
              </a:ext>
            </a:extLst>
          </p:cNvPr>
          <p:cNvSpPr txBox="1"/>
          <p:nvPr/>
        </p:nvSpPr>
        <p:spPr>
          <a:xfrm>
            <a:off x="4145475" y="3314700"/>
            <a:ext cx="3907567" cy="1785104"/>
          </a:xfrm>
          <a:prstGeom prst="rect">
            <a:avLst/>
          </a:prstGeom>
          <a:noFill/>
        </p:spPr>
        <p:txBody>
          <a:bodyPr wrap="square" rtlCol="0">
            <a:spAutoFit/>
          </a:bodyPr>
          <a:lstStyle/>
          <a:p>
            <a:r>
              <a:rPr lang="en-US" sz="2200" dirty="0" err="1" smtClean="0">
                <a:latin typeface="Times New Roman" panose="02020603050405020304" pitchFamily="18" charset="0"/>
                <a:cs typeface="Times New Roman" panose="02020603050405020304" pitchFamily="18" charset="0"/>
              </a:rPr>
              <a:t>Sreeragi</a:t>
            </a:r>
            <a:r>
              <a:rPr lang="en-US" sz="2200" dirty="0" smtClean="0">
                <a:latin typeface="Times New Roman" panose="02020603050405020304" pitchFamily="18" charset="0"/>
                <a:cs typeface="Times New Roman" panose="02020603050405020304" pitchFamily="18" charset="0"/>
              </a:rPr>
              <a:t> M.</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Assistant Professor  </a:t>
            </a:r>
          </a:p>
          <a:p>
            <a:r>
              <a:rPr lang="en-US" sz="2200" dirty="0">
                <a:latin typeface="Times New Roman" panose="02020603050405020304" pitchFamily="18" charset="0"/>
                <a:cs typeface="Times New Roman" panose="02020603050405020304" pitchFamily="18" charset="0"/>
              </a:rPr>
              <a:t>Department of </a:t>
            </a:r>
            <a:r>
              <a:rPr lang="en-US" sz="2200" dirty="0" smtClean="0">
                <a:latin typeface="Times New Roman" panose="02020603050405020304" pitchFamily="18" charset="0"/>
                <a:cs typeface="Times New Roman" panose="02020603050405020304" pitchFamily="18" charset="0"/>
              </a:rPr>
              <a:t>Commerce</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St. Mary’s </a:t>
            </a:r>
            <a:r>
              <a:rPr lang="en-US" sz="2200" smtClean="0">
                <a:latin typeface="Times New Roman" panose="02020603050405020304" pitchFamily="18" charset="0"/>
                <a:cs typeface="Times New Roman" panose="02020603050405020304" pitchFamily="18" charset="0"/>
              </a:rPr>
              <a:t>College, Thrissur</a:t>
            </a:r>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Tree>
    <p:extLst>
      <p:ext uri="{BB962C8B-B14F-4D97-AF65-F5344CB8AC3E}">
        <p14:creationId xmlns="" xmlns:p14="http://schemas.microsoft.com/office/powerpoint/2010/main" val="135771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319661"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Performance Appraisal ,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098246" y="621740"/>
            <a:ext cx="8229600" cy="663145"/>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574766" y="1254034"/>
            <a:ext cx="8138160" cy="4180115"/>
          </a:xfrm>
          <a:prstGeom prst="rect">
            <a:avLst/>
          </a:prstGeom>
        </p:spPr>
        <p:txBody>
          <a:bodyPr wrap="square">
            <a:spAutoFit/>
          </a:bodyPr>
          <a:lstStyle/>
          <a:p>
            <a:pPr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Check- List method -</a:t>
            </a:r>
            <a:r>
              <a:rPr lang="en-US" sz="2200" dirty="0"/>
              <a:t> </a:t>
            </a:r>
            <a:r>
              <a:rPr lang="en-US" sz="2200" dirty="0">
                <a:latin typeface="Times New Roman" panose="02020603050405020304" pitchFamily="18" charset="0"/>
                <a:cs typeface="Times New Roman" panose="02020603050405020304" pitchFamily="18" charset="0"/>
              </a:rPr>
              <a:t>The basic purpose of utilizing check-list method is to ease the evaluation burden upon the rater. In this method, a series of statements, i.e., questions with their answers in ‘yes’ or ‘no’ are prepared by the HR </a:t>
            </a:r>
            <a:r>
              <a:rPr lang="en-US" sz="2200" dirty="0" smtClean="0">
                <a:latin typeface="Times New Roman" panose="02020603050405020304" pitchFamily="18" charset="0"/>
                <a:cs typeface="Times New Roman" panose="02020603050405020304" pitchFamily="18" charset="0"/>
              </a:rPr>
              <a:t>department.</a:t>
            </a:r>
          </a:p>
          <a:p>
            <a:pPr algn="just"/>
            <a:endParaRPr lang="en-US" sz="2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Field Review method - </a:t>
            </a:r>
            <a:r>
              <a:rPr lang="en-US" sz="2200" dirty="0">
                <a:latin typeface="Times New Roman" panose="02020603050405020304" pitchFamily="18" charset="0"/>
                <a:cs typeface="Times New Roman" panose="02020603050405020304" pitchFamily="18" charset="0"/>
              </a:rPr>
              <a:t>When there is a reason to suspect rater’s biasedness or his or her rating appears to be quite higher than others, these are </a:t>
            </a:r>
            <a:r>
              <a:rPr lang="en-US" sz="2200" dirty="0" err="1">
                <a:latin typeface="Times New Roman" panose="02020603050405020304" pitchFamily="18" charset="0"/>
                <a:cs typeface="Times New Roman" panose="02020603050405020304" pitchFamily="18" charset="0"/>
              </a:rPr>
              <a:t>neutralised</a:t>
            </a:r>
            <a:r>
              <a:rPr lang="en-US" sz="2200" dirty="0">
                <a:latin typeface="Times New Roman" panose="02020603050405020304" pitchFamily="18" charset="0"/>
                <a:cs typeface="Times New Roman" panose="02020603050405020304" pitchFamily="18" charset="0"/>
              </a:rPr>
              <a:t> with the help of a review </a:t>
            </a:r>
            <a:r>
              <a:rPr lang="en-US" sz="2200" dirty="0" smtClean="0">
                <a:latin typeface="Times New Roman" panose="02020603050405020304" pitchFamily="18" charset="0"/>
                <a:cs typeface="Times New Roman" panose="02020603050405020304" pitchFamily="18" charset="0"/>
              </a:rPr>
              <a:t>process.</a:t>
            </a:r>
            <a:endParaRPr lang="en-US" sz="2200" dirty="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a:p>
            <a:pPr algn="just"/>
            <a:endParaRPr lang="en-US" sz="2200" dirty="0" smtClean="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941812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319661"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Performance Appraisal ,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457199" y="1280160"/>
            <a:ext cx="8242663" cy="2800767"/>
          </a:xfrm>
          <a:prstGeom prst="rect">
            <a:avLst/>
          </a:prstGeom>
        </p:spPr>
        <p:txBody>
          <a:bodyPr wrap="square">
            <a:spAutoFit/>
          </a:bodyPr>
          <a:lstStyle/>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Critical Incidents Method - </a:t>
            </a:r>
            <a:r>
              <a:rPr lang="en-US" sz="2200" dirty="0">
                <a:latin typeface="Times New Roman" panose="02020603050405020304" pitchFamily="18" charset="0"/>
                <a:cs typeface="Times New Roman" panose="02020603050405020304" pitchFamily="18" charset="0"/>
              </a:rPr>
              <a:t>In this method, the rater focuses his or her attention on those key or critical </a:t>
            </a:r>
            <a:r>
              <a:rPr lang="en-US" sz="2200" dirty="0" err="1">
                <a:latin typeface="Times New Roman" panose="02020603050405020304" pitchFamily="18" charset="0"/>
                <a:cs typeface="Times New Roman" panose="02020603050405020304" pitchFamily="18" charset="0"/>
              </a:rPr>
              <a:t>behaviours</a:t>
            </a:r>
            <a:r>
              <a:rPr lang="en-US" sz="2200" dirty="0">
                <a:latin typeface="Times New Roman" panose="02020603050405020304" pitchFamily="18" charset="0"/>
                <a:cs typeface="Times New Roman" panose="02020603050405020304" pitchFamily="18" charset="0"/>
              </a:rPr>
              <a:t> that make the difference between performing a job in a noteworthy manner (effectively or ineffectively). </a:t>
            </a:r>
            <a:endParaRPr lang="en-US" sz="2200" dirty="0" smtClean="0">
              <a:latin typeface="Times New Roman" panose="02020603050405020304" pitchFamily="18" charset="0"/>
              <a:cs typeface="Times New Roman" panose="02020603050405020304" pitchFamily="18" charset="0"/>
            </a:endParaRPr>
          </a:p>
          <a:p>
            <a:pPr algn="just"/>
            <a:endParaRPr lang="en-US" sz="2200" dirty="0" smtClean="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Graphic Rating Scale method- It </a:t>
            </a:r>
            <a:r>
              <a:rPr lang="en-US" sz="2200" dirty="0">
                <a:latin typeface="Times New Roman" panose="02020603050405020304" pitchFamily="18" charset="0"/>
                <a:cs typeface="Times New Roman" panose="02020603050405020304" pitchFamily="18" charset="0"/>
              </a:rPr>
              <a:t>is also known as linear rating scale. In this method, the printed appraisal form is used to appraise each employee.</a:t>
            </a:r>
          </a:p>
        </p:txBody>
      </p:sp>
      <p:sp>
        <p:nvSpPr>
          <p:cNvPr id="6" name="Rectangle 5"/>
          <p:cNvSpPr/>
          <p:nvPr/>
        </p:nvSpPr>
        <p:spPr>
          <a:xfrm>
            <a:off x="254000" y="670679"/>
            <a:ext cx="6960992" cy="646331"/>
          </a:xfrm>
          <a:prstGeom prst="rect">
            <a:avLst/>
          </a:prstGeom>
        </p:spPr>
        <p:txBody>
          <a:bodyPr wrap="square">
            <a:spAutoFit/>
          </a:bodyPr>
          <a:lstStyle/>
          <a:p>
            <a:r>
              <a:rPr lang="en-US" sz="3600" dirty="0" smtClean="0">
                <a:latin typeface="Bookman Old Style" pitchFamily="18" charset="0"/>
              </a:rPr>
              <a:t>    </a:t>
            </a:r>
            <a:endParaRPr lang="en-US" sz="2600" b="1" dirty="0">
              <a:solidFill>
                <a:srgbClr val="C00000"/>
              </a:solidFill>
              <a:latin typeface="Bookman Old Style" panose="02050604050505020204" pitchFamily="18" charset="0"/>
            </a:endParaRPr>
          </a:p>
        </p:txBody>
      </p:sp>
    </p:spTree>
    <p:extLst>
      <p:ext uri="{BB962C8B-B14F-4D97-AF65-F5344CB8AC3E}">
        <p14:creationId xmlns="" xmlns:p14="http://schemas.microsoft.com/office/powerpoint/2010/main" val="8119082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319661"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Performance Appraisal ,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M. St.Mary’s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526738" y="2091846"/>
            <a:ext cx="8153400" cy="3508653"/>
          </a:xfrm>
          <a:prstGeom prst="rect">
            <a:avLst/>
          </a:prstGeom>
        </p:spPr>
        <p:txBody>
          <a:bodyPr wrap="square">
            <a:spAutoFit/>
          </a:bodyPr>
          <a:lstStyle/>
          <a:p>
            <a:pPr algn="just">
              <a:buFont typeface="Wingdings" pitchFamily="2" charset="2"/>
              <a:buChar char="v"/>
            </a:pPr>
            <a:r>
              <a:rPr lang="en-US" sz="2200" dirty="0" smtClean="0">
                <a:latin typeface="Times New Roman" panose="02020603050405020304" pitchFamily="18" charset="0"/>
                <a:cs typeface="Times New Roman" panose="02020603050405020304" pitchFamily="18" charset="0"/>
              </a:rPr>
              <a:t>  Management by Objectives (MBO) -</a:t>
            </a:r>
            <a:r>
              <a:rPr lang="en-US" sz="2200" dirty="0">
                <a:latin typeface="Times New Roman" panose="02020603050405020304" pitchFamily="18" charset="0"/>
                <a:cs typeface="Times New Roman" panose="02020603050405020304" pitchFamily="18" charset="0"/>
              </a:rPr>
              <a:t>The concept of MBO as was conceived by Drucker, can be described as a “process whereby the superior and subordinate managers of an organization jointly identify its common goals, define each individual’s major areas of responsibility in terms of results expected of him and use these measures as guides for operating the unit and assessing the contribution of each its members</a:t>
            </a:r>
            <a:r>
              <a:rPr lang="en-US" sz="2400" dirty="0"/>
              <a:t>”.</a:t>
            </a:r>
          </a:p>
          <a:p>
            <a:pPr algn="just">
              <a:buFont typeface="Wingdings" pitchFamily="2" charset="2"/>
              <a:buChar char="v"/>
            </a:pPr>
            <a:endParaRPr lang="en-US" sz="2200" dirty="0" smtClean="0">
              <a:latin typeface="Times New Roman" panose="02020603050405020304" pitchFamily="18" charset="0"/>
              <a:cs typeface="Times New Roman" panose="02020603050405020304" pitchFamily="18" charset="0"/>
            </a:endParaRPr>
          </a:p>
          <a:p>
            <a:pPr algn="just"/>
            <a:endParaRPr lang="en-US" sz="2200" dirty="0" smtClean="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p:txBody>
      </p:sp>
      <p:sp>
        <p:nvSpPr>
          <p:cNvPr id="6" name="Rectangle 5"/>
          <p:cNvSpPr/>
          <p:nvPr/>
        </p:nvSpPr>
        <p:spPr>
          <a:xfrm>
            <a:off x="254000" y="670679"/>
            <a:ext cx="6960992" cy="646331"/>
          </a:xfrm>
          <a:prstGeom prst="rect">
            <a:avLst/>
          </a:prstGeom>
        </p:spPr>
        <p:txBody>
          <a:bodyPr wrap="square">
            <a:spAutoFit/>
          </a:bodyPr>
          <a:lstStyle/>
          <a:p>
            <a:r>
              <a:rPr lang="en-US" sz="3600" dirty="0" smtClean="0">
                <a:latin typeface="Bookman Old Style" pitchFamily="18" charset="0"/>
              </a:rPr>
              <a:t>    </a:t>
            </a:r>
            <a:endParaRPr lang="en-US" sz="2600" b="1" dirty="0">
              <a:solidFill>
                <a:srgbClr val="C00000"/>
              </a:solidFill>
              <a:latin typeface="Bookman Old Style" panose="02050604050505020204" pitchFamily="18" charset="0"/>
            </a:endParaRPr>
          </a:p>
        </p:txBody>
      </p:sp>
      <p:sp>
        <p:nvSpPr>
          <p:cNvPr id="3" name="Rectangle 2"/>
          <p:cNvSpPr/>
          <p:nvPr/>
        </p:nvSpPr>
        <p:spPr>
          <a:xfrm>
            <a:off x="959483" y="1080979"/>
            <a:ext cx="3435556" cy="492443"/>
          </a:xfrm>
          <a:prstGeom prst="rect">
            <a:avLst/>
          </a:prstGeom>
        </p:spPr>
        <p:txBody>
          <a:bodyPr wrap="none">
            <a:spAutoFit/>
          </a:bodyPr>
          <a:lstStyle/>
          <a:p>
            <a:r>
              <a:rPr lang="en-US" sz="2600" b="1" dirty="0" smtClean="0">
                <a:solidFill>
                  <a:srgbClr val="C00000"/>
                </a:solidFill>
                <a:latin typeface="Bookman Old Style" panose="02050604050505020204" pitchFamily="18" charset="0"/>
              </a:rPr>
              <a:t>Modern Methods :-</a:t>
            </a:r>
            <a:endParaRPr lang="en-US" sz="2600" b="1" dirty="0">
              <a:solidFill>
                <a:srgbClr val="C00000"/>
              </a:solidFill>
              <a:latin typeface="Bookman Old Style" panose="02050604050505020204" pitchFamily="18" charset="0"/>
            </a:endParaRPr>
          </a:p>
        </p:txBody>
      </p:sp>
    </p:spTree>
    <p:extLst>
      <p:ext uri="{BB962C8B-B14F-4D97-AF65-F5344CB8AC3E}">
        <p14:creationId xmlns="" xmlns:p14="http://schemas.microsoft.com/office/powerpoint/2010/main" val="801698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319661"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Performance Appraisal ,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526738" y="2091846"/>
            <a:ext cx="8153400" cy="3170099"/>
          </a:xfrm>
          <a:prstGeom prst="rect">
            <a:avLst/>
          </a:prstGeom>
        </p:spPr>
        <p:txBody>
          <a:bodyPr wrap="square">
            <a:spAutoFit/>
          </a:bodyPr>
          <a:lstStyle/>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Behaviourally</a:t>
            </a:r>
            <a:r>
              <a:rPr lang="en-US" sz="2200" dirty="0">
                <a:latin typeface="Times New Roman" panose="02020603050405020304" pitchFamily="18" charset="0"/>
                <a:cs typeface="Times New Roman" panose="02020603050405020304" pitchFamily="18" charset="0"/>
              </a:rPr>
              <a:t> Anchored Rating Scales (BARS</a:t>
            </a:r>
            <a:r>
              <a:rPr lang="en-US" sz="2400" dirty="0" smtClean="0"/>
              <a:t>)</a:t>
            </a:r>
            <a:r>
              <a:rPr lang="en-US" sz="2200" dirty="0" smtClean="0">
                <a:latin typeface="Times New Roman" panose="02020603050405020304" pitchFamily="18" charset="0"/>
                <a:cs typeface="Times New Roman" panose="02020603050405020304" pitchFamily="18" charset="0"/>
              </a:rPr>
              <a:t> - </a:t>
            </a:r>
            <a:r>
              <a:rPr lang="en-US" sz="2200" dirty="0">
                <a:latin typeface="Times New Roman" panose="02020603050405020304" pitchFamily="18" charset="0"/>
                <a:cs typeface="Times New Roman" panose="02020603050405020304" pitchFamily="18" charset="0"/>
              </a:rPr>
              <a:t>BARS are descriptions of various degrees of </a:t>
            </a:r>
            <a:r>
              <a:rPr lang="en-US" sz="2200" dirty="0" err="1">
                <a:latin typeface="Times New Roman" panose="02020603050405020304" pitchFamily="18" charset="0"/>
                <a:cs typeface="Times New Roman" panose="02020603050405020304" pitchFamily="18" charset="0"/>
              </a:rPr>
              <a:t>behaviour</a:t>
            </a:r>
            <a:r>
              <a:rPr lang="en-US" sz="2200" dirty="0">
                <a:latin typeface="Times New Roman" panose="02020603050405020304" pitchFamily="18" charset="0"/>
                <a:cs typeface="Times New Roman" panose="02020603050405020304" pitchFamily="18" charset="0"/>
              </a:rPr>
              <a:t> with regard to a specific performance dimension</a:t>
            </a:r>
            <a:r>
              <a:rPr lang="en-US" sz="2200" dirty="0" smtClean="0">
                <a:latin typeface="Times New Roman" panose="02020603050405020304" pitchFamily="18" charset="0"/>
                <a:cs typeface="Times New Roman" panose="02020603050405020304" pitchFamily="18" charset="0"/>
              </a:rPr>
              <a:t>. It </a:t>
            </a:r>
            <a:r>
              <a:rPr lang="en-US" sz="2200" dirty="0">
                <a:latin typeface="Times New Roman" panose="02020603050405020304" pitchFamily="18" charset="0"/>
                <a:cs typeface="Times New Roman" panose="02020603050405020304" pitchFamily="18" charset="0"/>
              </a:rPr>
              <a:t>combines the benefits of narratives, critical incidents, and quan­tified ratings by anchoring a quantified scale with specific </a:t>
            </a:r>
            <a:r>
              <a:rPr lang="en-US" sz="2200" dirty="0" err="1">
                <a:latin typeface="Times New Roman" panose="02020603050405020304" pitchFamily="18" charset="0"/>
                <a:cs typeface="Times New Roman" panose="02020603050405020304" pitchFamily="18" charset="0"/>
              </a:rPr>
              <a:t>behavioural</a:t>
            </a:r>
            <a:r>
              <a:rPr lang="en-US" sz="2200" dirty="0">
                <a:latin typeface="Times New Roman" panose="02020603050405020304" pitchFamily="18" charset="0"/>
                <a:cs typeface="Times New Roman" panose="02020603050405020304" pitchFamily="18" charset="0"/>
              </a:rPr>
              <a:t> examples of good or poor performance. </a:t>
            </a:r>
          </a:p>
          <a:p>
            <a:pPr algn="just">
              <a:buFont typeface="Wingdings" pitchFamily="2" charset="2"/>
              <a:buChar char="v"/>
            </a:pPr>
            <a:endParaRPr lang="en-US" sz="2200" dirty="0" smtClean="0">
              <a:latin typeface="Times New Roman" panose="02020603050405020304" pitchFamily="18" charset="0"/>
              <a:cs typeface="Times New Roman" panose="02020603050405020304" pitchFamily="18" charset="0"/>
            </a:endParaRPr>
          </a:p>
          <a:p>
            <a:pPr algn="just"/>
            <a:endParaRPr lang="en-US" sz="2200" dirty="0" smtClean="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p:txBody>
      </p:sp>
      <p:sp>
        <p:nvSpPr>
          <p:cNvPr id="6" name="Rectangle 5"/>
          <p:cNvSpPr/>
          <p:nvPr/>
        </p:nvSpPr>
        <p:spPr>
          <a:xfrm>
            <a:off x="254000" y="670679"/>
            <a:ext cx="6960992" cy="646331"/>
          </a:xfrm>
          <a:prstGeom prst="rect">
            <a:avLst/>
          </a:prstGeom>
        </p:spPr>
        <p:txBody>
          <a:bodyPr wrap="square">
            <a:spAutoFit/>
          </a:bodyPr>
          <a:lstStyle/>
          <a:p>
            <a:r>
              <a:rPr lang="en-US" sz="3600" dirty="0" smtClean="0">
                <a:latin typeface="Bookman Old Style" pitchFamily="18" charset="0"/>
              </a:rPr>
              <a:t>    </a:t>
            </a:r>
            <a:endParaRPr lang="en-US" sz="2600" b="1" dirty="0">
              <a:solidFill>
                <a:srgbClr val="C00000"/>
              </a:solidFill>
              <a:latin typeface="Bookman Old Style" panose="02050604050505020204" pitchFamily="18" charset="0"/>
            </a:endParaRPr>
          </a:p>
        </p:txBody>
      </p:sp>
    </p:spTree>
    <p:extLst>
      <p:ext uri="{BB962C8B-B14F-4D97-AF65-F5344CB8AC3E}">
        <p14:creationId xmlns="" xmlns:p14="http://schemas.microsoft.com/office/powerpoint/2010/main" val="698116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319661"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Performance Appraisal ,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526738" y="2091846"/>
            <a:ext cx="8466950" cy="2123658"/>
          </a:xfrm>
          <a:prstGeom prst="rect">
            <a:avLst/>
          </a:prstGeom>
        </p:spPr>
        <p:txBody>
          <a:bodyPr wrap="square">
            <a:spAutoFit/>
          </a:bodyPr>
          <a:lstStyle/>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Assessment </a:t>
            </a:r>
            <a:r>
              <a:rPr lang="en-US" sz="2200" dirty="0" err="1" smtClean="0">
                <a:latin typeface="Times New Roman" panose="02020603050405020304" pitchFamily="18" charset="0"/>
                <a:cs typeface="Times New Roman" panose="02020603050405020304" pitchFamily="18" charset="0"/>
              </a:rPr>
              <a:t>Centres</a:t>
            </a:r>
            <a:r>
              <a:rPr lang="en-US" sz="2200" dirty="0" smtClean="0">
                <a:latin typeface="Times New Roman" panose="02020603050405020304" pitchFamily="18" charset="0"/>
                <a:cs typeface="Times New Roman" panose="02020603050405020304" pitchFamily="18" charset="0"/>
              </a:rPr>
              <a:t> - </a:t>
            </a:r>
            <a:r>
              <a:rPr lang="en-US" sz="2200" dirty="0">
                <a:latin typeface="Times New Roman" panose="02020603050405020304" pitchFamily="18" charset="0"/>
                <a:cs typeface="Times New Roman" panose="02020603050405020304" pitchFamily="18" charset="0"/>
              </a:rPr>
              <a:t>A</a:t>
            </a:r>
            <a:r>
              <a:rPr lang="en-US" sz="2200" dirty="0" smtClean="0">
                <a:latin typeface="Times New Roman" panose="02020603050405020304" pitchFamily="18" charset="0"/>
                <a:cs typeface="Times New Roman" panose="02020603050405020304" pitchFamily="18" charset="0"/>
              </a:rPr>
              <a:t>n </a:t>
            </a:r>
            <a:r>
              <a:rPr lang="en-US" sz="2200" dirty="0">
                <a:latin typeface="Times New Roman" panose="02020603050405020304" pitchFamily="18" charset="0"/>
                <a:cs typeface="Times New Roman" panose="02020603050405020304" pitchFamily="18" charset="0"/>
              </a:rPr>
              <a:t>assessment </a:t>
            </a:r>
            <a:r>
              <a:rPr lang="en-US" sz="2200" dirty="0" err="1">
                <a:latin typeface="Times New Roman" panose="02020603050405020304" pitchFamily="18" charset="0"/>
                <a:cs typeface="Times New Roman" panose="02020603050405020304" pitchFamily="18" charset="0"/>
              </a:rPr>
              <a:t>centre</a:t>
            </a:r>
            <a:r>
              <a:rPr lang="en-US" sz="2200" dirty="0">
                <a:latin typeface="Times New Roman" panose="02020603050405020304" pitchFamily="18" charset="0"/>
                <a:cs typeface="Times New Roman" panose="02020603050405020304" pitchFamily="18" charset="0"/>
              </a:rPr>
              <a:t> is a central location where managers come together to participate in well-designed simulated exercises. They are assessed by senior managers supple­mented by the psychologists and the HR specialists for 2-3 </a:t>
            </a:r>
            <a:r>
              <a:rPr lang="en-US" sz="2200" dirty="0" smtClean="0">
                <a:latin typeface="Times New Roman" panose="02020603050405020304" pitchFamily="18" charset="0"/>
                <a:cs typeface="Times New Roman" panose="02020603050405020304" pitchFamily="18" charset="0"/>
              </a:rPr>
              <a:t>days.</a:t>
            </a:r>
            <a:endParaRPr lang="en-US" sz="2200" dirty="0">
              <a:latin typeface="Times New Roman" panose="02020603050405020304" pitchFamily="18" charset="0"/>
              <a:cs typeface="Times New Roman" panose="02020603050405020304" pitchFamily="18" charset="0"/>
            </a:endParaRPr>
          </a:p>
          <a:p>
            <a:pPr algn="just"/>
            <a:endParaRPr lang="en-US" sz="2200" dirty="0" smtClean="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p:txBody>
      </p:sp>
      <p:sp>
        <p:nvSpPr>
          <p:cNvPr id="6" name="Rectangle 5"/>
          <p:cNvSpPr/>
          <p:nvPr/>
        </p:nvSpPr>
        <p:spPr>
          <a:xfrm>
            <a:off x="254000" y="670679"/>
            <a:ext cx="6960992" cy="646331"/>
          </a:xfrm>
          <a:prstGeom prst="rect">
            <a:avLst/>
          </a:prstGeom>
        </p:spPr>
        <p:txBody>
          <a:bodyPr wrap="square">
            <a:spAutoFit/>
          </a:bodyPr>
          <a:lstStyle/>
          <a:p>
            <a:r>
              <a:rPr lang="en-US" sz="3600" dirty="0" smtClean="0">
                <a:latin typeface="Bookman Old Style" pitchFamily="18" charset="0"/>
              </a:rPr>
              <a:t>    </a:t>
            </a:r>
            <a:endParaRPr lang="en-US" sz="2600" b="1" dirty="0">
              <a:solidFill>
                <a:srgbClr val="C00000"/>
              </a:solidFill>
              <a:latin typeface="Bookman Old Style" panose="02050604050505020204" pitchFamily="18" charset="0"/>
            </a:endParaRPr>
          </a:p>
        </p:txBody>
      </p:sp>
    </p:spTree>
    <p:extLst>
      <p:ext uri="{BB962C8B-B14F-4D97-AF65-F5344CB8AC3E}">
        <p14:creationId xmlns="" xmlns:p14="http://schemas.microsoft.com/office/powerpoint/2010/main" val="2218470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MEANING OF PERFORMANCE APPRAISAL"/>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78822" y="531875"/>
            <a:ext cx="7850777" cy="5821028"/>
          </a:xfrm>
          <a:prstGeom prst="rect">
            <a:avLst/>
          </a:prstGeom>
          <a:noFill/>
          <a:extLst>
            <a:ext uri="{909E8E84-426E-40DD-AFC4-6F175D3DCCD1}">
              <a14:hiddenFill xmlns="" xmlns:a14="http://schemas.microsoft.com/office/drawing/2010/main">
                <a:solidFill>
                  <a:srgbClr val="FFFFFF"/>
                </a:solidFill>
              </a14:hiddenFill>
            </a:ext>
          </a:extLst>
        </p:spPr>
      </p:pic>
      <p:pic>
        <p:nvPicPr>
          <p:cNvPr id="4" name="Picture 3" descr="College logo_Updated.png"/>
          <p:cNvPicPr>
            <a:picLocks noChangeAspect="1"/>
          </p:cNvPicPr>
          <p:nvPr/>
        </p:nvPicPr>
        <p:blipFill>
          <a:blip r:embed="rId3" cstate="print"/>
          <a:stretch>
            <a:fillRect/>
          </a:stretch>
        </p:blipFill>
        <p:spPr>
          <a:xfrm>
            <a:off x="8184594" y="0"/>
            <a:ext cx="991088" cy="1115290"/>
          </a:xfrm>
          <a:prstGeom prst="rect">
            <a:avLst/>
          </a:prstGeom>
        </p:spPr>
      </p:pic>
      <p:sp>
        <p:nvSpPr>
          <p:cNvPr id="5" name="TextBox 4">
            <a:extLst>
              <a:ext uri="{FF2B5EF4-FFF2-40B4-BE49-F238E27FC236}">
                <a16:creationId xmlns:a16="http://schemas.microsoft.com/office/drawing/2014/main" xmlns="" id="{7A72F5BB-01CE-4E1F-B528-9003564E9862}"/>
              </a:ext>
            </a:extLst>
          </p:cNvPr>
          <p:cNvSpPr txBox="1"/>
          <p:nvPr/>
        </p:nvSpPr>
        <p:spPr>
          <a:xfrm>
            <a:off x="151074" y="6380543"/>
            <a:ext cx="5344284"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Performance Appraisal ,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M,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 xmlns:p14="http://schemas.microsoft.com/office/powerpoint/2010/main" val="1633663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28497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Performance Appraisal ,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0" y="660149"/>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457200" y="1828800"/>
            <a:ext cx="8489882" cy="3477875"/>
          </a:xfrm>
          <a:prstGeom prst="rect">
            <a:avLst/>
          </a:prstGeom>
        </p:spPr>
        <p:txBody>
          <a:bodyPr wrap="square">
            <a:spAutoFit/>
          </a:bodyPr>
          <a:lstStyle/>
          <a:p>
            <a:pPr algn="just"/>
            <a:endParaRPr lang="en-US" sz="2200" dirty="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Performance Appraisal is a process of assessing, summarizing and developing the work performance of an </a:t>
            </a:r>
            <a:r>
              <a:rPr lang="en-US" sz="2200" dirty="0" smtClean="0">
                <a:latin typeface="Times New Roman" panose="02020603050405020304" pitchFamily="18" charset="0"/>
                <a:cs typeface="Times New Roman" panose="02020603050405020304" pitchFamily="18" charset="0"/>
              </a:rPr>
              <a:t>employee. </a:t>
            </a:r>
          </a:p>
          <a:p>
            <a:pPr algn="just"/>
            <a:endParaRPr lang="en-US" sz="2200" dirty="0" smtClean="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According to Scot, Clothier and </a:t>
            </a:r>
            <a:r>
              <a:rPr lang="en-US" sz="2200" dirty="0" err="1">
                <a:latin typeface="Times New Roman" panose="02020603050405020304" pitchFamily="18" charset="0"/>
                <a:cs typeface="Times New Roman" panose="02020603050405020304" pitchFamily="18" charset="0"/>
              </a:rPr>
              <a:t>Spreigal</a:t>
            </a:r>
            <a:r>
              <a:rPr lang="en-US" sz="2200" dirty="0">
                <a:latin typeface="Times New Roman" panose="02020603050405020304" pitchFamily="18" charset="0"/>
                <a:cs typeface="Times New Roman" panose="02020603050405020304" pitchFamily="18" charset="0"/>
              </a:rPr>
              <a:t>,” Performance appraisal is a process of evaluating an employee’s performance of a job in terms of its requirement” </a:t>
            </a:r>
          </a:p>
          <a:p>
            <a:pPr algn="just"/>
            <a:endParaRPr lang="en-US" sz="2200" dirty="0">
              <a:latin typeface="Times New Roman" panose="02020603050405020304" pitchFamily="18" charset="0"/>
              <a:cs typeface="Times New Roman" panose="02020603050405020304" pitchFamily="18" charset="0"/>
            </a:endParaRPr>
          </a:p>
        </p:txBody>
      </p:sp>
      <p:sp>
        <p:nvSpPr>
          <p:cNvPr id="3" name="Rectangle 2"/>
          <p:cNvSpPr/>
          <p:nvPr/>
        </p:nvSpPr>
        <p:spPr>
          <a:xfrm>
            <a:off x="151073" y="1176580"/>
            <a:ext cx="8504411" cy="812530"/>
          </a:xfrm>
          <a:prstGeom prst="rect">
            <a:avLst/>
          </a:prstGeom>
        </p:spPr>
        <p:txBody>
          <a:bodyPr wrap="square">
            <a:spAutoFit/>
          </a:bodyPr>
          <a:lstStyle/>
          <a:p>
            <a:pPr algn="ctr" defTabSz="914400">
              <a:lnSpc>
                <a:spcPct val="90000"/>
              </a:lnSpc>
              <a:spcBef>
                <a:spcPct val="0"/>
              </a:spcBef>
            </a:pPr>
            <a:r>
              <a:rPr lang="en-US" sz="2600" b="1" dirty="0" smtClean="0">
                <a:solidFill>
                  <a:srgbClr val="C00000"/>
                </a:solidFill>
                <a:latin typeface="Bookman Old Style" panose="02050604050505020204" pitchFamily="18" charset="0"/>
              </a:rPr>
              <a:t>Performance Appraisal – Meaning and Definition</a:t>
            </a:r>
            <a:endParaRPr lang="en-US" sz="2600" b="1" dirty="0">
              <a:solidFill>
                <a:srgbClr val="C00000"/>
              </a:solidFill>
              <a:latin typeface="Bookman Old Style" panose="02050604050505020204" pitchFamily="18" charset="0"/>
            </a:endParaRPr>
          </a:p>
        </p:txBody>
      </p:sp>
    </p:spTree>
    <p:extLst>
      <p:ext uri="{BB962C8B-B14F-4D97-AF65-F5344CB8AC3E}">
        <p14:creationId xmlns="" xmlns:p14="http://schemas.microsoft.com/office/powerpoint/2010/main" val="2216383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331460"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Performance Appraisal ,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Rectangle 5"/>
          <p:cNvSpPr/>
          <p:nvPr/>
        </p:nvSpPr>
        <p:spPr>
          <a:xfrm>
            <a:off x="368299" y="1025769"/>
            <a:ext cx="7372785" cy="452432"/>
          </a:xfrm>
          <a:prstGeom prst="rect">
            <a:avLst/>
          </a:prstGeom>
        </p:spPr>
        <p:txBody>
          <a:bodyPr wrap="square">
            <a:spAutoFit/>
          </a:bodyPr>
          <a:lstStyle/>
          <a:p>
            <a:pPr algn="ctr" defTabSz="914400">
              <a:lnSpc>
                <a:spcPct val="90000"/>
              </a:lnSpc>
              <a:spcBef>
                <a:spcPct val="0"/>
              </a:spcBef>
            </a:pPr>
            <a:r>
              <a:rPr lang="en-US" sz="2600" b="1" dirty="0" smtClean="0">
                <a:solidFill>
                  <a:srgbClr val="C00000"/>
                </a:solidFill>
                <a:latin typeface="Bookman Old Style" panose="02050604050505020204" pitchFamily="18" charset="0"/>
                <a:ea typeface="+mj-ea"/>
                <a:cs typeface="+mj-cs"/>
              </a:rPr>
              <a:t>Objectives Of Performance Appraisal</a:t>
            </a:r>
            <a:endParaRPr lang="en-US" sz="2600" b="1" dirty="0">
              <a:solidFill>
                <a:srgbClr val="C00000"/>
              </a:solidFill>
              <a:latin typeface="Bookman Old Style" panose="02050604050505020204" pitchFamily="18" charset="0"/>
              <a:ea typeface="+mj-ea"/>
              <a:cs typeface="+mj-cs"/>
            </a:endParaRPr>
          </a:p>
        </p:txBody>
      </p:sp>
      <p:sp>
        <p:nvSpPr>
          <p:cNvPr id="2" name="Rectangle 1"/>
          <p:cNvSpPr/>
          <p:nvPr/>
        </p:nvSpPr>
        <p:spPr>
          <a:xfrm>
            <a:off x="832981" y="2335354"/>
            <a:ext cx="8494776" cy="2462213"/>
          </a:xfrm>
          <a:prstGeom prst="rect">
            <a:avLst/>
          </a:prstGeom>
        </p:spPr>
        <p:txBody>
          <a:bodyPr wrap="square">
            <a:spAutoFit/>
          </a:bodyPr>
          <a:lstStyle/>
          <a:p>
            <a:pPr algn="just">
              <a:buNone/>
            </a:pPr>
            <a:endParaRPr lang="en-US" sz="2200" dirty="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To measure the efficiency of the </a:t>
            </a:r>
            <a:r>
              <a:rPr lang="en-US" sz="2200" dirty="0" err="1" smtClean="0">
                <a:latin typeface="Times New Roman" panose="02020603050405020304" pitchFamily="18" charset="0"/>
                <a:cs typeface="Times New Roman" panose="02020603050405020304" pitchFamily="18" charset="0"/>
              </a:rPr>
              <a:t>organisation</a:t>
            </a:r>
            <a:endParaRPr lang="en-US" sz="2200" dirty="0" smtClean="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To maintain the organizational control</a:t>
            </a: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To assess the performance of the employees</a:t>
            </a: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To increase harmony and enhance effectiveness of the </a:t>
            </a:r>
            <a:r>
              <a:rPr lang="en-US" sz="2200" dirty="0" err="1" smtClean="0">
                <a:latin typeface="Times New Roman" panose="02020603050405020304" pitchFamily="18" charset="0"/>
                <a:cs typeface="Times New Roman" panose="02020603050405020304" pitchFamily="18" charset="0"/>
              </a:rPr>
              <a:t>organisation</a:t>
            </a:r>
            <a:endParaRPr lang="en-US" sz="2200" dirty="0" smtClean="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It aims at personal development</a:t>
            </a:r>
          </a:p>
          <a:p>
            <a:pPr algn="just"/>
            <a:endParaRPr lang="en-US"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213965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331460"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Performance Appraisal ,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Rectangle 5"/>
          <p:cNvSpPr/>
          <p:nvPr/>
        </p:nvSpPr>
        <p:spPr>
          <a:xfrm>
            <a:off x="368299" y="1025769"/>
            <a:ext cx="7372785" cy="492443"/>
          </a:xfrm>
          <a:prstGeom prst="rect">
            <a:avLst/>
          </a:prstGeom>
        </p:spPr>
        <p:txBody>
          <a:bodyPr wrap="square">
            <a:spAutoFit/>
          </a:bodyPr>
          <a:lstStyle/>
          <a:p>
            <a:pPr algn="ctr">
              <a:buNone/>
            </a:pPr>
            <a:r>
              <a:rPr lang="en-US" sz="2600" b="1" dirty="0" smtClean="0">
                <a:solidFill>
                  <a:srgbClr val="C00000"/>
                </a:solidFill>
                <a:latin typeface="Bookman Old Style" pitchFamily="18" charset="0"/>
              </a:rPr>
              <a:t>Process of Performance Appraisal</a:t>
            </a:r>
            <a:endParaRPr lang="en-US" sz="2600" b="1" dirty="0">
              <a:solidFill>
                <a:srgbClr val="C00000"/>
              </a:solidFill>
              <a:latin typeface="Bookman Old Style" pitchFamily="18" charset="0"/>
            </a:endParaRPr>
          </a:p>
        </p:txBody>
      </p:sp>
      <p:sp>
        <p:nvSpPr>
          <p:cNvPr id="2" name="Rectangle 1"/>
          <p:cNvSpPr/>
          <p:nvPr/>
        </p:nvSpPr>
        <p:spPr>
          <a:xfrm>
            <a:off x="1235146" y="1976795"/>
            <a:ext cx="8494776" cy="3139321"/>
          </a:xfrm>
          <a:prstGeom prst="rect">
            <a:avLst/>
          </a:prstGeom>
        </p:spPr>
        <p:txBody>
          <a:bodyPr wrap="square">
            <a:spAutoFit/>
          </a:bodyPr>
          <a:lstStyle/>
          <a:p>
            <a:pPr algn="just">
              <a:buNone/>
            </a:pPr>
            <a:endParaRPr lang="en-US" sz="2200" dirty="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Setting the performance standards</a:t>
            </a: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Communicating the standards</a:t>
            </a: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Measuring the standards</a:t>
            </a: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Comparing the standards</a:t>
            </a: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Discussing the results</a:t>
            </a: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Taking corrective standards</a:t>
            </a:r>
          </a:p>
          <a:p>
            <a:pPr algn="just"/>
            <a:endParaRPr lang="en-US" sz="2200" dirty="0" smtClean="0">
              <a:latin typeface="Times New Roman" panose="02020603050405020304" pitchFamily="18" charset="0"/>
              <a:cs typeface="Times New Roman" panose="02020603050405020304" pitchFamily="18" charset="0"/>
            </a:endParaRPr>
          </a:p>
          <a:p>
            <a:pPr algn="just"/>
            <a:endParaRPr lang="en-US"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692291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319661"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Performance Appraisal ,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573868" y="761844"/>
            <a:ext cx="6266459" cy="492443"/>
          </a:xfrm>
          <a:prstGeom prst="rect">
            <a:avLst/>
          </a:prstGeom>
        </p:spPr>
        <p:txBody>
          <a:bodyPr wrap="none">
            <a:spAutoFit/>
          </a:bodyPr>
          <a:lstStyle/>
          <a:p>
            <a:r>
              <a:rPr lang="en-US" sz="2600" b="1" dirty="0" smtClean="0">
                <a:solidFill>
                  <a:srgbClr val="C00000"/>
                </a:solidFill>
                <a:latin typeface="Bookman Old Style" panose="02050604050505020204" pitchFamily="18" charset="0"/>
              </a:rPr>
              <a:t>Methods of Performance Appraisal </a:t>
            </a:r>
            <a:endParaRPr lang="en-US" sz="2600" b="1" dirty="0">
              <a:solidFill>
                <a:srgbClr val="C00000"/>
              </a:solidFill>
              <a:latin typeface="Bookman Old Style" panose="02050604050505020204" pitchFamily="18" charset="0"/>
            </a:endParaRPr>
          </a:p>
        </p:txBody>
      </p:sp>
      <p:sp>
        <p:nvSpPr>
          <p:cNvPr id="3" name="Rectangle 2"/>
          <p:cNvSpPr/>
          <p:nvPr/>
        </p:nvSpPr>
        <p:spPr>
          <a:xfrm>
            <a:off x="457200" y="1828800"/>
            <a:ext cx="8494776" cy="3816429"/>
          </a:xfrm>
          <a:prstGeom prst="rect">
            <a:avLst/>
          </a:prstGeom>
        </p:spPr>
        <p:txBody>
          <a:bodyPr wrap="square">
            <a:spAutoFit/>
          </a:bodyPr>
          <a:lstStyle/>
          <a:p>
            <a:pPr marL="342900" indent="-342900" algn="just">
              <a:buFont typeface="Wingdings" panose="05000000000000000000" pitchFamily="2" charset="2"/>
              <a:buChar char="v"/>
            </a:pPr>
            <a:r>
              <a:rPr lang="en-US" sz="2200" dirty="0" smtClean="0">
                <a:latin typeface="Times New Roman" pitchFamily="18" charset="0"/>
                <a:cs typeface="Times New Roman" pitchFamily="18" charset="0"/>
              </a:rPr>
              <a:t> Traditional Methods</a:t>
            </a:r>
          </a:p>
          <a:p>
            <a:pPr marL="457200" indent="-457200" algn="just">
              <a:buAutoNum type="arabicPeriod"/>
            </a:pPr>
            <a:r>
              <a:rPr lang="en-US" sz="2200" dirty="0" smtClean="0">
                <a:latin typeface="Times New Roman" pitchFamily="18" charset="0"/>
                <a:cs typeface="Times New Roman" pitchFamily="18" charset="0"/>
              </a:rPr>
              <a:t>Ranking Methods</a:t>
            </a:r>
          </a:p>
          <a:p>
            <a:pPr marL="457200" indent="-457200" algn="just">
              <a:buAutoNum type="arabicPeriod"/>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Paired comparison Method</a:t>
            </a:r>
          </a:p>
          <a:p>
            <a:pPr marL="457200" indent="-457200" algn="just">
              <a:buAutoNum type="arabicPeriod"/>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Grading system</a:t>
            </a:r>
          </a:p>
          <a:p>
            <a:pPr marL="457200" indent="-457200" algn="just">
              <a:buAutoNum type="arabicPeriod"/>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Graphic scale</a:t>
            </a:r>
          </a:p>
          <a:p>
            <a:pPr marL="457200" indent="-457200" algn="just">
              <a:buAutoNum type="arabicPeriod"/>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Check list</a:t>
            </a:r>
          </a:p>
          <a:p>
            <a:pPr marL="457200" indent="-457200" algn="just">
              <a:buAutoNum type="arabicPeriod"/>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Forced Distribution</a:t>
            </a:r>
          </a:p>
          <a:p>
            <a:pPr marL="457200" indent="-457200" algn="just">
              <a:buAutoNum type="arabicPeriod"/>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Critical Method</a:t>
            </a:r>
          </a:p>
          <a:p>
            <a:pPr marL="457200" indent="-457200" algn="just">
              <a:buAutoNum type="arabicPeriod"/>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Field review</a:t>
            </a:r>
          </a:p>
          <a:p>
            <a:pPr marL="457200" indent="-457200" algn="just">
              <a:buAutoNum type="arabicPeriod"/>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Confidential method</a:t>
            </a:r>
          </a:p>
          <a:p>
            <a:pPr marL="457200" indent="-457200" algn="just">
              <a:buAutoNum type="arabicPeriod"/>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Comparative Evaluation</a:t>
            </a:r>
          </a:p>
        </p:txBody>
      </p:sp>
    </p:spTree>
    <p:extLst>
      <p:ext uri="{BB962C8B-B14F-4D97-AF65-F5344CB8AC3E}">
        <p14:creationId xmlns="" xmlns:p14="http://schemas.microsoft.com/office/powerpoint/2010/main" val="2575031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319661"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Performance Appraisal ,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304800" y="996528"/>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a:solidFill>
                  <a:srgbClr val="C00000"/>
                </a:solidFill>
                <a:latin typeface="Bookman Old Style" panose="02050604050505020204" pitchFamily="18" charset="0"/>
              </a:rPr>
              <a:t>Methods of Performance Appraisal </a:t>
            </a:r>
          </a:p>
        </p:txBody>
      </p:sp>
      <p:sp>
        <p:nvSpPr>
          <p:cNvPr id="7" name="Rectangle 6"/>
          <p:cNvSpPr/>
          <p:nvPr/>
        </p:nvSpPr>
        <p:spPr>
          <a:xfrm>
            <a:off x="649224" y="2342367"/>
            <a:ext cx="8494776" cy="2462213"/>
          </a:xfrm>
          <a:prstGeom prst="rect">
            <a:avLst/>
          </a:prstGeom>
        </p:spPr>
        <p:txBody>
          <a:bodyPr wrap="square">
            <a:spAutoFit/>
          </a:bodyPr>
          <a:lstStyle/>
          <a:p>
            <a:pPr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Modern Methods</a:t>
            </a:r>
          </a:p>
          <a:p>
            <a:pPr algn="just"/>
            <a:r>
              <a:rPr lang="en-US" sz="2200" dirty="0" smtClean="0">
                <a:latin typeface="Times New Roman" panose="02020603050405020304" pitchFamily="18" charset="0"/>
                <a:cs typeface="Times New Roman" panose="02020603050405020304" pitchFamily="18" charset="0"/>
              </a:rPr>
              <a:t> 1. Assessment Centre</a:t>
            </a:r>
          </a:p>
          <a:p>
            <a:pPr algn="just"/>
            <a:r>
              <a:rPr lang="en-US" sz="2200" dirty="0" smtClean="0">
                <a:latin typeface="Times New Roman" panose="02020603050405020304" pitchFamily="18" charset="0"/>
                <a:cs typeface="Times New Roman" panose="02020603050405020304" pitchFamily="18" charset="0"/>
              </a:rPr>
              <a:t> 2. Human Resource Accounting</a:t>
            </a:r>
          </a:p>
          <a:p>
            <a:pPr algn="just"/>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3. Behaviorally  Anchored rating scale</a:t>
            </a:r>
          </a:p>
          <a:p>
            <a:pPr algn="just"/>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4. Appraisal through MBO</a:t>
            </a:r>
          </a:p>
          <a:p>
            <a:pPr algn="just"/>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5. Psychological Appraisal</a:t>
            </a:r>
          </a:p>
          <a:p>
            <a:pPr algn="just">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943421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319661"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Performance Appraisal ,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743745" y="762053"/>
            <a:ext cx="3943708" cy="492443"/>
          </a:xfrm>
          <a:prstGeom prst="rect">
            <a:avLst/>
          </a:prstGeom>
        </p:spPr>
        <p:txBody>
          <a:bodyPr wrap="none">
            <a:spAutoFit/>
          </a:bodyPr>
          <a:lstStyle/>
          <a:p>
            <a:r>
              <a:rPr lang="en-US" sz="2600" b="1" dirty="0" smtClean="0">
                <a:solidFill>
                  <a:srgbClr val="C00000"/>
                </a:solidFill>
                <a:latin typeface="Bookman Old Style" panose="02050604050505020204" pitchFamily="18" charset="0"/>
              </a:rPr>
              <a:t>Traditional Methods:-</a:t>
            </a:r>
            <a:endParaRPr lang="en-US" sz="2600" b="1" dirty="0">
              <a:solidFill>
                <a:srgbClr val="C00000"/>
              </a:solidFill>
              <a:latin typeface="Bookman Old Style" panose="02050604050505020204" pitchFamily="18" charset="0"/>
            </a:endParaRPr>
          </a:p>
        </p:txBody>
      </p:sp>
      <p:sp>
        <p:nvSpPr>
          <p:cNvPr id="7" name="Rectangle 6"/>
          <p:cNvSpPr/>
          <p:nvPr/>
        </p:nvSpPr>
        <p:spPr>
          <a:xfrm>
            <a:off x="457200" y="1828799"/>
            <a:ext cx="7955280" cy="3148149"/>
          </a:xfrm>
          <a:prstGeom prst="rect">
            <a:avLst/>
          </a:prstGeom>
        </p:spPr>
        <p:txBody>
          <a:bodyPr wrap="square">
            <a:spAutoFit/>
          </a:bodyPr>
          <a:lstStyle/>
          <a:p>
            <a:pPr algn="jus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 Ranking Method - </a:t>
            </a:r>
            <a:r>
              <a:rPr lang="en-US" sz="2200" dirty="0">
                <a:latin typeface="Times New Roman" panose="02020603050405020304" pitchFamily="18" charset="0"/>
                <a:cs typeface="Times New Roman" panose="02020603050405020304" pitchFamily="18" charset="0"/>
              </a:rPr>
              <a:t>It is the oldest and simplest formal systematic method of performance appraisal in which employee is compared with all others for the purpose of placing order of worth. The employees are ranked from the highest to the lowest or from the best to the worst</a:t>
            </a:r>
            <a:r>
              <a:rPr lang="en-US" sz="2400" dirty="0"/>
              <a:t>.</a:t>
            </a:r>
          </a:p>
          <a:p>
            <a:pPr algn="just">
              <a:buFont typeface="Wingdings" panose="05000000000000000000" pitchFamily="2" charset="2"/>
              <a:buChar char="v"/>
            </a:pPr>
            <a:endParaRPr lang="en-US" sz="22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 Paired Comparison - </a:t>
            </a:r>
            <a:r>
              <a:rPr lang="en-US" sz="2200" dirty="0">
                <a:latin typeface="Times New Roman" panose="02020603050405020304" pitchFamily="18" charset="0"/>
                <a:cs typeface="Times New Roman" panose="02020603050405020304" pitchFamily="18" charset="0"/>
              </a:rPr>
              <a:t>In this method, each employee is compared with other employees on one- on one basis, usually based on one trait only</a:t>
            </a:r>
          </a:p>
        </p:txBody>
      </p:sp>
    </p:spTree>
    <p:extLst>
      <p:ext uri="{BB962C8B-B14F-4D97-AF65-F5344CB8AC3E}">
        <p14:creationId xmlns="" xmlns:p14="http://schemas.microsoft.com/office/powerpoint/2010/main" val="725753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319661"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Performance Appraisal ,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098246" y="621740"/>
            <a:ext cx="8229600" cy="663145"/>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640079" y="1032502"/>
            <a:ext cx="8033658" cy="3477875"/>
          </a:xfrm>
          <a:prstGeom prst="rect">
            <a:avLst/>
          </a:prstGeom>
        </p:spPr>
        <p:txBody>
          <a:bodyPr wrap="square">
            <a:spAutoFit/>
          </a:bodyPr>
          <a:lstStyle/>
          <a:p>
            <a:pPr marL="342900" indent="-342900"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Grading methods – </a:t>
            </a:r>
            <a:r>
              <a:rPr lang="en-US" sz="2200" dirty="0">
                <a:latin typeface="Times New Roman" panose="02020603050405020304" pitchFamily="18" charset="0"/>
                <a:cs typeface="Times New Roman" panose="02020603050405020304" pitchFamily="18" charset="0"/>
              </a:rPr>
              <a:t>T</a:t>
            </a:r>
            <a:r>
              <a:rPr lang="en-US" sz="2200" dirty="0" smtClean="0">
                <a:latin typeface="Times New Roman" panose="02020603050405020304" pitchFamily="18" charset="0"/>
                <a:cs typeface="Times New Roman" panose="02020603050405020304" pitchFamily="18" charset="0"/>
              </a:rPr>
              <a:t>hree </a:t>
            </a:r>
            <a:r>
              <a:rPr lang="en-US" sz="2200" dirty="0">
                <a:latin typeface="Times New Roman" panose="02020603050405020304" pitchFamily="18" charset="0"/>
                <a:cs typeface="Times New Roman" panose="02020603050405020304" pitchFamily="18" charset="0"/>
              </a:rPr>
              <a:t>categories established for </a:t>
            </a:r>
            <a:r>
              <a:rPr lang="en-US" sz="2200" dirty="0" smtClean="0">
                <a:latin typeface="Times New Roman" panose="02020603050405020304" pitchFamily="18" charset="0"/>
                <a:cs typeface="Times New Roman" panose="02020603050405020304" pitchFamily="18" charset="0"/>
              </a:rPr>
              <a:t>employees: outstanding</a:t>
            </a:r>
            <a:r>
              <a:rPr lang="en-US" sz="2200" dirty="0">
                <a:latin typeface="Times New Roman" panose="02020603050405020304" pitchFamily="18" charset="0"/>
                <a:cs typeface="Times New Roman" panose="02020603050405020304" pitchFamily="18" charset="0"/>
              </a:rPr>
              <a:t>, satisfactory and </a:t>
            </a:r>
            <a:r>
              <a:rPr lang="en-US" sz="2200" dirty="0" smtClean="0">
                <a:latin typeface="Times New Roman" panose="02020603050405020304" pitchFamily="18" charset="0"/>
                <a:cs typeface="Times New Roman" panose="02020603050405020304" pitchFamily="18" charset="0"/>
              </a:rPr>
              <a:t>unsatisfactory. Employee </a:t>
            </a:r>
            <a:r>
              <a:rPr lang="en-US" sz="2200" dirty="0">
                <a:latin typeface="Times New Roman" panose="02020603050405020304" pitchFamily="18" charset="0"/>
                <a:cs typeface="Times New Roman" panose="02020603050405020304" pitchFamily="18" charset="0"/>
              </a:rPr>
              <a:t>performance is compared with grade </a:t>
            </a:r>
            <a:r>
              <a:rPr lang="en-US" sz="2200" dirty="0" smtClean="0">
                <a:latin typeface="Times New Roman" panose="02020603050405020304" pitchFamily="18" charset="0"/>
                <a:cs typeface="Times New Roman" panose="02020603050405020304" pitchFamily="18" charset="0"/>
              </a:rPr>
              <a:t>definitions.</a:t>
            </a:r>
          </a:p>
          <a:p>
            <a:pPr algn="just"/>
            <a:endParaRPr lang="en-US" sz="22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Forced Distribution Method - </a:t>
            </a:r>
            <a:r>
              <a:rPr lang="en-US" sz="2200" dirty="0">
                <a:latin typeface="Times New Roman" panose="02020603050405020304" pitchFamily="18" charset="0"/>
                <a:cs typeface="Times New Roman" panose="02020603050405020304" pitchFamily="18" charset="0"/>
              </a:rPr>
              <a:t>This method was evolved by Tiffin to eliminate the central tendency of rating most of the employees at a higher end of the scale. The method assumes that employees’ performance level confirms to a normal statistical distribution</a:t>
            </a:r>
          </a:p>
          <a:p>
            <a:pPr algn="just"/>
            <a:endParaRPr lang="en-US" sz="2200" dirty="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29524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217</TotalTime>
  <Words>774</Words>
  <Application>Microsoft Office PowerPoint</Application>
  <PresentationFormat>On-screen Show (4:3)</PresentationFormat>
  <Paragraphs>85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admission</cp:lastModifiedBy>
  <cp:revision>113</cp:revision>
  <dcterms:created xsi:type="dcterms:W3CDTF">2018-12-04T06:33:32Z</dcterms:created>
  <dcterms:modified xsi:type="dcterms:W3CDTF">2019-06-20T04:12:54Z</dcterms:modified>
</cp:coreProperties>
</file>