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64" r:id="rId4"/>
    <p:sldId id="286" r:id="rId5"/>
    <p:sldId id="263" r:id="rId6"/>
    <p:sldId id="262" r:id="rId7"/>
    <p:sldId id="261" r:id="rId8"/>
    <p:sldId id="260" r:id="rId9"/>
    <p:sldId id="258" r:id="rId10"/>
    <p:sldId id="287" r:id="rId11"/>
    <p:sldId id="275" r:id="rId12"/>
    <p:sldId id="27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8027" autoAdjust="0"/>
    <p:restoredTop sz="94660"/>
  </p:normalViewPr>
  <p:slideViewPr>
    <p:cSldViewPr snapToGrid="0">
      <p:cViewPr varScale="1">
        <p:scale>
          <a:sx n="73" d="100"/>
          <a:sy n="73" d="100"/>
        </p:scale>
        <p:origin x="-1188"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893A24-685C-47EF-A629-502D73F5DEA8}" type="datetimeFigureOut">
              <a:rPr lang="en-US" smtClean="0"/>
              <a:pPr/>
              <a:t>20/Jun/2019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378182-CCB6-4453-B1D7-DD1C1BADD3AC}" type="slidenum">
              <a:rPr lang="en-US" smtClean="0"/>
              <a:pPr/>
              <a:t>‹#›</a:t>
            </a:fld>
            <a:endParaRPr lang="en-US"/>
          </a:p>
        </p:txBody>
      </p:sp>
    </p:spTree>
    <p:extLst>
      <p:ext uri="{BB962C8B-B14F-4D97-AF65-F5344CB8AC3E}">
        <p14:creationId xmlns="" xmlns:p14="http://schemas.microsoft.com/office/powerpoint/2010/main" val="1927505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3945950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230860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379905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66119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334866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334830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IN"/>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130076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IN"/>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215749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IN"/>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12596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265812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301682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550400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2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DAA5872A-EBA1-4765-860B-C6F753BE861D}"/>
              </a:ext>
            </a:extLst>
          </p:cNvPr>
          <p:cNvSpPr txBox="1"/>
          <p:nvPr/>
        </p:nvSpPr>
        <p:spPr>
          <a:xfrm>
            <a:off x="178905" y="692702"/>
            <a:ext cx="8584096" cy="646331"/>
          </a:xfrm>
          <a:prstGeom prst="rect">
            <a:avLst/>
          </a:prstGeom>
          <a:noFill/>
        </p:spPr>
        <p:txBody>
          <a:bodyPr wrap="square" rtlCol="0">
            <a:spAutoFit/>
          </a:bodyPr>
          <a:lstStyle/>
          <a:p>
            <a:pPr algn="ctr"/>
            <a:r>
              <a:rPr lang="en-US" sz="3600" b="1" dirty="0" smtClean="0">
                <a:solidFill>
                  <a:srgbClr val="C00000"/>
                </a:solidFill>
                <a:latin typeface="Bookman Old Style" panose="02050604050505020204" pitchFamily="18" charset="0"/>
              </a:rPr>
              <a:t>Receivables Management</a:t>
            </a:r>
            <a:endParaRPr lang="en-IN" sz="3600" b="1" dirty="0">
              <a:solidFill>
                <a:srgbClr val="C00000"/>
              </a:solidFill>
              <a:latin typeface="Bookman Old Style" panose="02050604050505020204" pitchFamily="18" charset="0"/>
              <a:cs typeface="Arial" panose="020B0604020202020204" pitchFamily="34" charset="0"/>
            </a:endParaRPr>
          </a:p>
        </p:txBody>
      </p:sp>
      <p:sp>
        <p:nvSpPr>
          <p:cNvPr id="6" name="TextBox 5">
            <a:extLst>
              <a:ext uri="{FF2B5EF4-FFF2-40B4-BE49-F238E27FC236}">
                <a16:creationId xmlns="" xmlns:a16="http://schemas.microsoft.com/office/drawing/2014/main" id="{2B94F812-2F22-48FB-8E4A-2929987BAACA}"/>
              </a:ext>
            </a:extLst>
          </p:cNvPr>
          <p:cNvSpPr txBox="1"/>
          <p:nvPr/>
        </p:nvSpPr>
        <p:spPr>
          <a:xfrm>
            <a:off x="4145475" y="3314700"/>
            <a:ext cx="3907567" cy="1785104"/>
          </a:xfrm>
          <a:prstGeom prst="rect">
            <a:avLst/>
          </a:prstGeom>
          <a:noFill/>
        </p:spPr>
        <p:txBody>
          <a:bodyPr wrap="square" rtlCol="0">
            <a:spAutoFit/>
          </a:bodyPr>
          <a:lstStyle/>
          <a:p>
            <a:r>
              <a:rPr lang="en-US" sz="2200" dirty="0" err="1" smtClean="0">
                <a:latin typeface="Times New Roman" panose="02020603050405020304" pitchFamily="18" charset="0"/>
                <a:cs typeface="Times New Roman" panose="02020603050405020304" pitchFamily="18" charset="0"/>
              </a:rPr>
              <a:t>Jinu</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Josy</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Assistant Professor  </a:t>
            </a:r>
          </a:p>
          <a:p>
            <a:r>
              <a:rPr lang="en-US" sz="2200" dirty="0">
                <a:latin typeface="Times New Roman" panose="02020603050405020304" pitchFamily="18" charset="0"/>
                <a:cs typeface="Times New Roman" panose="02020603050405020304" pitchFamily="18" charset="0"/>
              </a:rPr>
              <a:t>Department of </a:t>
            </a:r>
            <a:r>
              <a:rPr lang="en-US" sz="2200" dirty="0" smtClean="0">
                <a:latin typeface="Times New Roman" panose="02020603050405020304" pitchFamily="18" charset="0"/>
                <a:cs typeface="Times New Roman" panose="02020603050405020304" pitchFamily="18" charset="0"/>
              </a:rPr>
              <a:t>Commerce</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St. Mary’s </a:t>
            </a:r>
            <a:r>
              <a:rPr lang="en-US" sz="2200" dirty="0" smtClean="0">
                <a:latin typeface="Times New Roman" panose="02020603050405020304" pitchFamily="18" charset="0"/>
                <a:cs typeface="Times New Roman" panose="02020603050405020304" pitchFamily="18" charset="0"/>
              </a:rPr>
              <a:t>College, </a:t>
            </a:r>
            <a:r>
              <a:rPr lang="en-US" sz="2200" dirty="0" err="1" smtClean="0">
                <a:latin typeface="Times New Roman" panose="02020603050405020304" pitchFamily="18" charset="0"/>
                <a:cs typeface="Times New Roman" panose="02020603050405020304" pitchFamily="18" charset="0"/>
              </a:rPr>
              <a:t>Thrissur</a:t>
            </a:r>
            <a:r>
              <a:rPr lang="en-US" sz="2200" dirty="0" smtClean="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Tree>
    <p:extLst>
      <p:ext uri="{BB962C8B-B14F-4D97-AF65-F5344CB8AC3E}">
        <p14:creationId xmlns="" xmlns:p14="http://schemas.microsoft.com/office/powerpoint/2010/main" val="1357712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5319661"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Receivables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Management,Jinu</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Josy</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St.Mary’s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098246" y="621740"/>
            <a:ext cx="8229600" cy="663145"/>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836021" y="1084218"/>
            <a:ext cx="7386071" cy="2462213"/>
          </a:xfrm>
          <a:prstGeom prst="rect">
            <a:avLst/>
          </a:prstGeom>
        </p:spPr>
        <p:txBody>
          <a:bodyPr wrap="square">
            <a:spAutoFit/>
          </a:bodyPr>
          <a:lstStyle/>
          <a:p>
            <a:pPr algn="jus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Average Size of Receivables </a:t>
            </a:r>
          </a:p>
          <a:p>
            <a:pPr algn="just">
              <a:buFont typeface="Wingdings" panose="05000000000000000000" pitchFamily="2" charset="2"/>
              <a:buChar char="v"/>
            </a:pPr>
            <a:endParaRPr lang="en-US" sz="2200" dirty="0">
              <a:latin typeface="Times New Roman" panose="02020603050405020304" pitchFamily="18" charset="0"/>
              <a:cs typeface="Times New Roman" panose="02020603050405020304" pitchFamily="18" charset="0"/>
            </a:endParaRPr>
          </a:p>
          <a:p>
            <a:pPr algn="just"/>
            <a:r>
              <a:rPr lang="en-US" sz="2200" dirty="0" smtClean="0">
                <a:latin typeface="Times New Roman" panose="02020603050405020304" pitchFamily="18" charset="0"/>
                <a:cs typeface="Times New Roman" panose="02020603050405020304" pitchFamily="18" charset="0"/>
              </a:rPr>
              <a:t>Average Size of Receivables = </a:t>
            </a:r>
          </a:p>
          <a:p>
            <a:pPr algn="just"/>
            <a:r>
              <a:rPr lang="en-US" sz="2200" dirty="0" smtClean="0">
                <a:latin typeface="Times New Roman" panose="02020603050405020304" pitchFamily="18" charset="0"/>
                <a:cs typeface="Times New Roman" panose="02020603050405020304" pitchFamily="18" charset="0"/>
              </a:rPr>
              <a:t>			Estimated annual sales * Average Collection  period</a:t>
            </a:r>
          </a:p>
          <a:p>
            <a:pPr algn="just"/>
            <a:endParaRPr lang="en-US" sz="2200" dirty="0">
              <a:latin typeface="Times New Roman" panose="02020603050405020304" pitchFamily="18" charset="0"/>
              <a:cs typeface="Times New Roman" panose="02020603050405020304" pitchFamily="18" charset="0"/>
            </a:endParaRPr>
          </a:p>
          <a:p>
            <a:pPr algn="just"/>
            <a:endParaRPr lang="en-US" sz="2200" dirty="0" smtClean="0">
              <a:latin typeface="Times New Roman" panose="02020603050405020304" pitchFamily="18" charset="0"/>
              <a:cs typeface="Times New Roman" panose="02020603050405020304" pitchFamily="18" charset="0"/>
            </a:endParaRPr>
          </a:p>
          <a:p>
            <a:pPr algn="just"/>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9418128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5319661"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Receivables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Management,Jinu</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Josy</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St.Mary’s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2" name="Rectangle 1"/>
          <p:cNvSpPr/>
          <p:nvPr/>
        </p:nvSpPr>
        <p:spPr>
          <a:xfrm>
            <a:off x="457200" y="1828800"/>
            <a:ext cx="8153400" cy="2800767"/>
          </a:xfrm>
          <a:prstGeom prst="rect">
            <a:avLst/>
          </a:prstGeom>
        </p:spPr>
        <p:txBody>
          <a:bodyPr wrap="square">
            <a:spAutoFit/>
          </a:bodyPr>
          <a:lstStyle/>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Bills of Exchange</a:t>
            </a: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Bank drafts</a:t>
            </a: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Debt Collector</a:t>
            </a: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Post-dated cheque</a:t>
            </a: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Lock-box systems</a:t>
            </a: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Factoring</a:t>
            </a: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Concentrated Banking</a:t>
            </a: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Collection through staffs or agents</a:t>
            </a:r>
            <a:endParaRPr lang="en-US" sz="2200" dirty="0">
              <a:latin typeface="Times New Roman" panose="02020603050405020304" pitchFamily="18" charset="0"/>
              <a:cs typeface="Times New Roman" panose="02020603050405020304" pitchFamily="18" charset="0"/>
            </a:endParaRPr>
          </a:p>
        </p:txBody>
      </p:sp>
      <p:sp>
        <p:nvSpPr>
          <p:cNvPr id="6" name="Rectangle 5"/>
          <p:cNvSpPr/>
          <p:nvPr/>
        </p:nvSpPr>
        <p:spPr>
          <a:xfrm>
            <a:off x="254000" y="670679"/>
            <a:ext cx="6960992" cy="646331"/>
          </a:xfrm>
          <a:prstGeom prst="rect">
            <a:avLst/>
          </a:prstGeom>
        </p:spPr>
        <p:txBody>
          <a:bodyPr wrap="square">
            <a:spAutoFit/>
          </a:bodyPr>
          <a:lstStyle/>
          <a:p>
            <a:r>
              <a:rPr lang="en-US" sz="3600" dirty="0" smtClean="0">
                <a:latin typeface="Bookman Old Style" pitchFamily="18" charset="0"/>
              </a:rPr>
              <a:t>    </a:t>
            </a:r>
            <a:r>
              <a:rPr lang="en-US" sz="2600" b="1" dirty="0" smtClean="0">
                <a:solidFill>
                  <a:srgbClr val="C00000"/>
                </a:solidFill>
                <a:latin typeface="Bookman Old Style" panose="02050604050505020204" pitchFamily="18" charset="0"/>
              </a:rPr>
              <a:t>Collection Methods Used </a:t>
            </a:r>
            <a:endParaRPr lang="en-US" sz="2600" b="1" dirty="0">
              <a:solidFill>
                <a:srgbClr val="C00000"/>
              </a:solidFill>
              <a:latin typeface="Bookman Old Style" panose="02050604050505020204" pitchFamily="18" charset="0"/>
            </a:endParaRPr>
          </a:p>
        </p:txBody>
      </p:sp>
    </p:spTree>
    <p:extLst>
      <p:ext uri="{BB962C8B-B14F-4D97-AF65-F5344CB8AC3E}">
        <p14:creationId xmlns="" xmlns:p14="http://schemas.microsoft.com/office/powerpoint/2010/main" val="8119082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5273175"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Receivables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Management,Jinu</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Josy</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St.Mary’s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1165979" y="930624"/>
            <a:ext cx="2385589" cy="492443"/>
          </a:xfrm>
          <a:prstGeom prst="rect">
            <a:avLst/>
          </a:prstGeom>
        </p:spPr>
        <p:txBody>
          <a:bodyPr wrap="none">
            <a:spAutoFit/>
          </a:bodyPr>
          <a:lstStyle/>
          <a:p>
            <a:r>
              <a:rPr lang="en-US" sz="2600" b="1" dirty="0">
                <a:solidFill>
                  <a:srgbClr val="C00000"/>
                </a:solidFill>
                <a:latin typeface="Bookman Old Style" panose="02050604050505020204" pitchFamily="18" charset="0"/>
              </a:rPr>
              <a:t>REFERENCE</a:t>
            </a:r>
          </a:p>
        </p:txBody>
      </p:sp>
      <p:sp>
        <p:nvSpPr>
          <p:cNvPr id="3" name="Rectangle 2"/>
          <p:cNvSpPr/>
          <p:nvPr/>
        </p:nvSpPr>
        <p:spPr>
          <a:xfrm>
            <a:off x="1165978" y="1670735"/>
            <a:ext cx="7165221" cy="430887"/>
          </a:xfrm>
          <a:prstGeom prst="rect">
            <a:avLst/>
          </a:prstGeom>
        </p:spPr>
        <p:txBody>
          <a:bodyPr wrap="square">
            <a:spAutoFit/>
          </a:bodyPr>
          <a:lstStyle/>
          <a:p>
            <a:pPr>
              <a:buFont typeface="Wingdings" pitchFamily="2" charset="2"/>
              <a:buChar char="v"/>
            </a:pPr>
            <a:r>
              <a:rPr lang="en-US" sz="2200" dirty="0" smtClean="0">
                <a:latin typeface="Times New Roman" pitchFamily="18" charset="0"/>
                <a:cs typeface="Times New Roman" pitchFamily="18" charset="0"/>
              </a:rPr>
              <a:t>Financial </a:t>
            </a:r>
            <a:r>
              <a:rPr lang="en-US" sz="2200" dirty="0" err="1" smtClean="0">
                <a:latin typeface="Times New Roman" pitchFamily="18" charset="0"/>
                <a:cs typeface="Times New Roman" pitchFamily="18" charset="0"/>
              </a:rPr>
              <a:t>Mangement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Shashi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K.Gupta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Neeti</a:t>
            </a:r>
            <a:r>
              <a:rPr lang="en-US" sz="2200" dirty="0">
                <a:latin typeface="Times New Roman" pitchFamily="18" charset="0"/>
                <a:cs typeface="Times New Roman" pitchFamily="18" charset="0"/>
              </a:rPr>
              <a:t> Gupta</a:t>
            </a:r>
          </a:p>
        </p:txBody>
      </p:sp>
    </p:spTree>
    <p:extLst>
      <p:ext uri="{BB962C8B-B14F-4D97-AF65-F5344CB8AC3E}">
        <p14:creationId xmlns="" xmlns:p14="http://schemas.microsoft.com/office/powerpoint/2010/main" val="1482340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5273175"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Receivables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Management,Jinu</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Josy</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St.Mary’s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0" y="660149"/>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smtClean="0">
                <a:solidFill>
                  <a:srgbClr val="C00000"/>
                </a:solidFill>
                <a:latin typeface="Bookman Old Style" panose="02050604050505020204" pitchFamily="18" charset="0"/>
              </a:rPr>
              <a:t>Receivable Management - Definition</a:t>
            </a:r>
            <a:endParaRPr lang="en-US" sz="2600" b="1" dirty="0">
              <a:solidFill>
                <a:srgbClr val="C00000"/>
              </a:solidFill>
              <a:latin typeface="Bookman Old Style" panose="02050604050505020204" pitchFamily="18" charset="0"/>
            </a:endParaRPr>
          </a:p>
        </p:txBody>
      </p:sp>
      <p:sp>
        <p:nvSpPr>
          <p:cNvPr id="2" name="Rectangle 1"/>
          <p:cNvSpPr/>
          <p:nvPr/>
        </p:nvSpPr>
        <p:spPr>
          <a:xfrm>
            <a:off x="457200" y="1828800"/>
            <a:ext cx="7628709" cy="3477875"/>
          </a:xfrm>
          <a:prstGeom prst="rect">
            <a:avLst/>
          </a:prstGeom>
        </p:spPr>
        <p:txBody>
          <a:bodyPr wrap="square">
            <a:spAutoFit/>
          </a:bodyPr>
          <a:lstStyle/>
          <a:p>
            <a:pPr algn="just"/>
            <a:endParaRPr lang="en-US" sz="2200" dirty="0">
              <a:latin typeface="Times New Roman" panose="02020603050405020304" pitchFamily="18" charset="0"/>
              <a:cs typeface="Times New Roman" panose="02020603050405020304" pitchFamily="18" charset="0"/>
            </a:endParaRPr>
          </a:p>
          <a:p>
            <a:pPr algn="just">
              <a:lnSpc>
                <a:spcPct val="150000"/>
              </a:lnSpc>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Receivables management is the process of making decisions relating to investment in trade debtors. </a:t>
            </a:r>
          </a:p>
          <a:p>
            <a:pPr algn="just">
              <a:lnSpc>
                <a:spcPct val="150000"/>
              </a:lnSpc>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Receivables represent amounts owed to the firm as a result of sale of goods or services in the ordinary course of business.</a:t>
            </a:r>
          </a:p>
          <a:p>
            <a:pPr algn="just">
              <a:lnSpc>
                <a:spcPct val="150000"/>
              </a:lnSpc>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Receivables also known as accounts receivables, trade receivables, customer receivables or book debts.</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216383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5257273"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Receivables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Management,Jinu</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Josy</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St.Mary’s </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Rectangle 5"/>
          <p:cNvSpPr/>
          <p:nvPr/>
        </p:nvSpPr>
        <p:spPr>
          <a:xfrm>
            <a:off x="368299" y="1025769"/>
            <a:ext cx="7372785" cy="452432"/>
          </a:xfrm>
          <a:prstGeom prst="rect">
            <a:avLst/>
          </a:prstGeom>
        </p:spPr>
        <p:txBody>
          <a:bodyPr wrap="square">
            <a:spAutoFit/>
          </a:bodyPr>
          <a:lstStyle/>
          <a:p>
            <a:pPr algn="ctr" defTabSz="914400">
              <a:lnSpc>
                <a:spcPct val="90000"/>
              </a:lnSpc>
              <a:spcBef>
                <a:spcPct val="0"/>
              </a:spcBef>
            </a:pPr>
            <a:r>
              <a:rPr lang="en-US" sz="2600" b="1" dirty="0" smtClean="0">
                <a:solidFill>
                  <a:srgbClr val="C00000"/>
                </a:solidFill>
                <a:latin typeface="Bookman Old Style" panose="02050604050505020204" pitchFamily="18" charset="0"/>
                <a:ea typeface="+mj-ea"/>
                <a:cs typeface="+mj-cs"/>
              </a:rPr>
              <a:t>Objectives Of Receivable Management</a:t>
            </a:r>
            <a:endParaRPr lang="en-US" sz="2600" b="1" dirty="0">
              <a:solidFill>
                <a:srgbClr val="C00000"/>
              </a:solidFill>
              <a:latin typeface="Bookman Old Style" panose="02050604050505020204" pitchFamily="18" charset="0"/>
              <a:ea typeface="+mj-ea"/>
              <a:cs typeface="+mj-cs"/>
            </a:endParaRPr>
          </a:p>
        </p:txBody>
      </p:sp>
      <p:sp>
        <p:nvSpPr>
          <p:cNvPr id="2" name="Rectangle 1"/>
          <p:cNvSpPr/>
          <p:nvPr/>
        </p:nvSpPr>
        <p:spPr>
          <a:xfrm>
            <a:off x="457200" y="1828800"/>
            <a:ext cx="8494776" cy="3477875"/>
          </a:xfrm>
          <a:prstGeom prst="rect">
            <a:avLst/>
          </a:prstGeom>
        </p:spPr>
        <p:txBody>
          <a:bodyPr wrap="square">
            <a:spAutoFit/>
          </a:bodyPr>
          <a:lstStyle/>
          <a:p>
            <a:pPr algn="just">
              <a:buNone/>
            </a:pPr>
            <a:endParaRPr lang="en-US" sz="2200" dirty="0">
              <a:latin typeface="Times New Roman" panose="02020603050405020304" pitchFamily="18" charset="0"/>
              <a:cs typeface="Times New Roman" panose="02020603050405020304" pitchFamily="18" charset="0"/>
            </a:endParaRP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To maximize the return on investment in receivables</a:t>
            </a: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Accurate billing</a:t>
            </a: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To establish credit policies</a:t>
            </a: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To maintain  up-to-date record</a:t>
            </a: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To meet the competition</a:t>
            </a: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To determine optimum investment in receivables</a:t>
            </a: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To promote sales and profit</a:t>
            </a: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To maximize the value of the firm</a:t>
            </a:r>
          </a:p>
          <a:p>
            <a:pPr algn="just">
              <a:buFont typeface="Wingdings" pitchFamily="2" charset="2"/>
              <a:buChar char="v"/>
            </a:pPr>
            <a:endParaRPr lang="en-US"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213965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5257273"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Receivables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Management,Jinu</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Josy</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St.Mary’s </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Rectangle 5"/>
          <p:cNvSpPr/>
          <p:nvPr/>
        </p:nvSpPr>
        <p:spPr>
          <a:xfrm>
            <a:off x="368299" y="1025769"/>
            <a:ext cx="7372785" cy="492443"/>
          </a:xfrm>
          <a:prstGeom prst="rect">
            <a:avLst/>
          </a:prstGeom>
        </p:spPr>
        <p:txBody>
          <a:bodyPr wrap="square">
            <a:spAutoFit/>
          </a:bodyPr>
          <a:lstStyle/>
          <a:p>
            <a:pPr algn="ctr">
              <a:buNone/>
            </a:pPr>
            <a:r>
              <a:rPr lang="en-US" sz="2600" b="1" dirty="0" smtClean="0">
                <a:solidFill>
                  <a:srgbClr val="C00000"/>
                </a:solidFill>
                <a:latin typeface="Bookman Old Style" pitchFamily="18" charset="0"/>
              </a:rPr>
              <a:t>Costs Of Maintaining  Receivables</a:t>
            </a:r>
            <a:endParaRPr lang="en-US" sz="2600" b="1" dirty="0">
              <a:solidFill>
                <a:srgbClr val="C00000"/>
              </a:solidFill>
              <a:latin typeface="Bookman Old Style" pitchFamily="18" charset="0"/>
            </a:endParaRPr>
          </a:p>
        </p:txBody>
      </p:sp>
      <p:sp>
        <p:nvSpPr>
          <p:cNvPr id="2" name="Rectangle 1"/>
          <p:cNvSpPr/>
          <p:nvPr/>
        </p:nvSpPr>
        <p:spPr>
          <a:xfrm>
            <a:off x="457200" y="1828800"/>
            <a:ext cx="8494776" cy="2462213"/>
          </a:xfrm>
          <a:prstGeom prst="rect">
            <a:avLst/>
          </a:prstGeom>
        </p:spPr>
        <p:txBody>
          <a:bodyPr wrap="square">
            <a:spAutoFit/>
          </a:bodyPr>
          <a:lstStyle/>
          <a:p>
            <a:pPr algn="just">
              <a:buNone/>
            </a:pPr>
            <a:endParaRPr lang="en-US" sz="2200" dirty="0">
              <a:latin typeface="Times New Roman" panose="02020603050405020304" pitchFamily="18" charset="0"/>
              <a:cs typeface="Times New Roman" panose="02020603050405020304" pitchFamily="18" charset="0"/>
            </a:endParaRP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Cost of financing receivables</a:t>
            </a:r>
          </a:p>
          <a:p>
            <a:pPr algn="just"/>
            <a:endParaRPr lang="en-US" sz="2200" dirty="0" smtClean="0">
              <a:latin typeface="Times New Roman" panose="02020603050405020304" pitchFamily="18" charset="0"/>
              <a:cs typeface="Times New Roman" panose="02020603050405020304" pitchFamily="18" charset="0"/>
            </a:endParaRP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Cost of collection</a:t>
            </a:r>
          </a:p>
          <a:p>
            <a:pPr algn="just"/>
            <a:endParaRPr lang="en-US" sz="2200" dirty="0" smtClean="0">
              <a:latin typeface="Times New Roman" panose="02020603050405020304" pitchFamily="18" charset="0"/>
              <a:cs typeface="Times New Roman" panose="02020603050405020304" pitchFamily="18" charset="0"/>
            </a:endParaRP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Bad debts</a:t>
            </a:r>
          </a:p>
          <a:p>
            <a:pPr algn="just"/>
            <a:endParaRPr lang="en-US"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692291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5319661"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Receivables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Management,Jinu</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Josy</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St.Mary’s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2" name="Rectangle 1"/>
          <p:cNvSpPr/>
          <p:nvPr/>
        </p:nvSpPr>
        <p:spPr>
          <a:xfrm>
            <a:off x="573868" y="761844"/>
            <a:ext cx="7528023" cy="492443"/>
          </a:xfrm>
          <a:prstGeom prst="rect">
            <a:avLst/>
          </a:prstGeom>
        </p:spPr>
        <p:txBody>
          <a:bodyPr wrap="none">
            <a:spAutoFit/>
          </a:bodyPr>
          <a:lstStyle/>
          <a:p>
            <a:r>
              <a:rPr lang="en-US" sz="2600" b="1" dirty="0" smtClean="0">
                <a:solidFill>
                  <a:srgbClr val="C00000"/>
                </a:solidFill>
                <a:latin typeface="Bookman Old Style" panose="02050604050505020204" pitchFamily="18" charset="0"/>
              </a:rPr>
              <a:t>Factors influencing the size of receivables</a:t>
            </a:r>
            <a:endParaRPr lang="en-US" sz="2600" b="1" dirty="0">
              <a:solidFill>
                <a:srgbClr val="C00000"/>
              </a:solidFill>
              <a:latin typeface="Bookman Old Style" panose="02050604050505020204" pitchFamily="18" charset="0"/>
            </a:endParaRPr>
          </a:p>
        </p:txBody>
      </p:sp>
      <p:sp>
        <p:nvSpPr>
          <p:cNvPr id="3" name="Rectangle 2"/>
          <p:cNvSpPr/>
          <p:nvPr/>
        </p:nvSpPr>
        <p:spPr>
          <a:xfrm>
            <a:off x="457200" y="1828800"/>
            <a:ext cx="8494776" cy="2462213"/>
          </a:xfrm>
          <a:prstGeom prst="rect">
            <a:avLst/>
          </a:prstGeom>
        </p:spPr>
        <p:txBody>
          <a:bodyPr wrap="square">
            <a:spAutoFit/>
          </a:bodyPr>
          <a:lstStyle/>
          <a:p>
            <a:pPr marL="342900" indent="-342900" algn="just">
              <a:buFont typeface="Wingdings" panose="05000000000000000000" pitchFamily="2" charset="2"/>
              <a:buChar char="v"/>
            </a:pPr>
            <a:r>
              <a:rPr lang="en-US" sz="2200" dirty="0" smtClean="0">
                <a:latin typeface="Times New Roman" pitchFamily="18" charset="0"/>
                <a:cs typeface="Times New Roman" pitchFamily="18" charset="0"/>
              </a:rPr>
              <a:t> Size of credit sales</a:t>
            </a:r>
          </a:p>
          <a:p>
            <a:pPr marL="342900" indent="-342900" algn="just">
              <a:buFont typeface="Wingdings" panose="05000000000000000000" pitchFamily="2" charset="2"/>
              <a:buChar char="v"/>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Credit policies</a:t>
            </a:r>
          </a:p>
          <a:p>
            <a:pPr marL="342900" indent="-342900" algn="just">
              <a:buFont typeface="Wingdings" panose="05000000000000000000" pitchFamily="2" charset="2"/>
              <a:buChar char="v"/>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Terms of Trade</a:t>
            </a:r>
          </a:p>
          <a:p>
            <a:pPr marL="342900" indent="-342900" algn="just">
              <a:buFont typeface="Wingdings" panose="05000000000000000000" pitchFamily="2" charset="2"/>
              <a:buChar char="v"/>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Expansion Plans</a:t>
            </a:r>
          </a:p>
          <a:p>
            <a:pPr marL="342900" indent="-342900" algn="just">
              <a:buFont typeface="Wingdings" panose="05000000000000000000" pitchFamily="2" charset="2"/>
              <a:buChar char="v"/>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Relation with profits</a:t>
            </a:r>
          </a:p>
          <a:p>
            <a:pPr marL="342900" indent="-342900" algn="just">
              <a:buFont typeface="Wingdings" panose="05000000000000000000" pitchFamily="2" charset="2"/>
              <a:buChar char="v"/>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Credit Collection Efforts</a:t>
            </a:r>
          </a:p>
          <a:p>
            <a:pPr marL="342900" indent="-342900" algn="just">
              <a:buFont typeface="Wingdings" panose="05000000000000000000" pitchFamily="2" charset="2"/>
              <a:buChar char="v"/>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Habits of customers</a:t>
            </a:r>
            <a:endParaRPr lang="en-US" sz="2200" dirty="0">
              <a:latin typeface="Times New Roman" pitchFamily="18" charset="0"/>
              <a:cs typeface="Times New Roman" pitchFamily="18" charset="0"/>
            </a:endParaRPr>
          </a:p>
        </p:txBody>
      </p:sp>
    </p:spTree>
    <p:extLst>
      <p:ext uri="{BB962C8B-B14F-4D97-AF65-F5344CB8AC3E}">
        <p14:creationId xmlns="" xmlns:p14="http://schemas.microsoft.com/office/powerpoint/2010/main" val="2575031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5319661"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Receivables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Management,Jinu</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Josy</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St.Mary’s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304800" y="996528"/>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smtClean="0">
                <a:solidFill>
                  <a:srgbClr val="C00000"/>
                </a:solidFill>
                <a:latin typeface="Bookman Old Style" panose="02050604050505020204" pitchFamily="18" charset="0"/>
              </a:rPr>
              <a:t>Dimensions of Receivables Management</a:t>
            </a:r>
            <a:endParaRPr lang="en-US" sz="2600" b="1" dirty="0">
              <a:solidFill>
                <a:srgbClr val="C00000"/>
              </a:solidFill>
              <a:latin typeface="Bookman Old Style" panose="02050604050505020204" pitchFamily="18" charset="0"/>
            </a:endParaRPr>
          </a:p>
        </p:txBody>
      </p:sp>
      <p:sp>
        <p:nvSpPr>
          <p:cNvPr id="7" name="Rectangle 6"/>
          <p:cNvSpPr/>
          <p:nvPr/>
        </p:nvSpPr>
        <p:spPr>
          <a:xfrm>
            <a:off x="457200" y="1828800"/>
            <a:ext cx="8494776" cy="4154984"/>
          </a:xfrm>
          <a:prstGeom prst="rect">
            <a:avLst/>
          </a:prstGeom>
        </p:spPr>
        <p:txBody>
          <a:bodyPr wrap="square">
            <a:spAutoFit/>
          </a:bodyPr>
          <a:lstStyle/>
          <a:p>
            <a:pPr algn="jus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Forming of credit policy</a:t>
            </a:r>
          </a:p>
          <a:p>
            <a:pPr marL="457200" indent="-457200" algn="just">
              <a:buAutoNum type="arabicPeriod"/>
            </a:pPr>
            <a:r>
              <a:rPr lang="en-US" sz="2200" dirty="0" smtClean="0">
                <a:latin typeface="Times New Roman" panose="02020603050405020304" pitchFamily="18" charset="0"/>
                <a:cs typeface="Times New Roman" panose="02020603050405020304" pitchFamily="18" charset="0"/>
              </a:rPr>
              <a:t>Quality of Trade Accounts or Credit Standards</a:t>
            </a:r>
          </a:p>
          <a:p>
            <a:pPr marL="457200" indent="-457200" algn="just">
              <a:buAutoNum type="arabicPeriod"/>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Length of Credit Period</a:t>
            </a:r>
          </a:p>
          <a:p>
            <a:pPr marL="457200" indent="-457200" algn="just">
              <a:buAutoNum type="arabicPeriod"/>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Cash Discount</a:t>
            </a:r>
          </a:p>
          <a:p>
            <a:pPr marL="457200" indent="-457200" algn="just">
              <a:buAutoNum type="arabicPeriod"/>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Discount Period</a:t>
            </a:r>
          </a:p>
          <a:p>
            <a:pPr algn="just"/>
            <a:endParaRPr lang="en-US" sz="22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 Executing Credit Policy</a:t>
            </a:r>
          </a:p>
          <a:p>
            <a:pPr marL="457200" indent="-457200" algn="just">
              <a:buAutoNum type="arabicPeriod"/>
            </a:pPr>
            <a:r>
              <a:rPr lang="en-US" sz="2200" dirty="0" smtClean="0">
                <a:latin typeface="Times New Roman" panose="02020603050405020304" pitchFamily="18" charset="0"/>
                <a:cs typeface="Times New Roman" panose="02020603050405020304" pitchFamily="18" charset="0"/>
              </a:rPr>
              <a:t>Collecting Credit Information</a:t>
            </a:r>
          </a:p>
          <a:p>
            <a:pPr marL="457200" indent="-457200" algn="just">
              <a:buAutoNum type="arabicPeriod"/>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Credit Analysis</a:t>
            </a:r>
          </a:p>
          <a:p>
            <a:pPr marL="457200" indent="-457200" algn="just">
              <a:buAutoNum type="arabicPeriod"/>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Credit Decision</a:t>
            </a:r>
          </a:p>
          <a:p>
            <a:pPr marL="457200" indent="-457200" algn="just">
              <a:buAutoNum type="arabicPeriod"/>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Financing Investments in Receivables and Factoring</a:t>
            </a:r>
            <a:endParaRPr lang="en-US" sz="2200" dirty="0">
              <a:latin typeface="Times New Roman" panose="02020603050405020304" pitchFamily="18" charset="0"/>
              <a:cs typeface="Times New Roman" panose="02020603050405020304" pitchFamily="18" charset="0"/>
            </a:endParaRPr>
          </a:p>
          <a:p>
            <a:pPr algn="just">
              <a:buNone/>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943421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5319661"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Receivables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Management,Jinu</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Josy</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St.Mary’s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Rectangle 5"/>
          <p:cNvSpPr/>
          <p:nvPr/>
        </p:nvSpPr>
        <p:spPr>
          <a:xfrm>
            <a:off x="654626" y="982045"/>
            <a:ext cx="4391891" cy="646331"/>
          </a:xfrm>
          <a:prstGeom prst="rect">
            <a:avLst/>
          </a:prstGeom>
        </p:spPr>
        <p:txBody>
          <a:bodyPr wrap="square">
            <a:spAutoFit/>
          </a:bodyPr>
          <a:lstStyle/>
          <a:p>
            <a:r>
              <a:rPr lang="en-US" sz="3600" dirty="0" smtClean="0">
                <a:latin typeface="Bookman Old Style" pitchFamily="18" charset="0"/>
              </a:rPr>
              <a:t>  </a:t>
            </a:r>
            <a:endParaRPr lang="en-US" sz="2600" b="1" dirty="0">
              <a:solidFill>
                <a:srgbClr val="C00000"/>
              </a:solidFill>
              <a:latin typeface="Bookman Old Style" panose="02050604050505020204" pitchFamily="18" charset="0"/>
            </a:endParaRPr>
          </a:p>
        </p:txBody>
      </p:sp>
      <p:sp>
        <p:nvSpPr>
          <p:cNvPr id="2" name="Rectangle 1"/>
          <p:cNvSpPr/>
          <p:nvPr/>
        </p:nvSpPr>
        <p:spPr>
          <a:xfrm>
            <a:off x="419100" y="1706269"/>
            <a:ext cx="8044874" cy="1785104"/>
          </a:xfrm>
          <a:prstGeom prst="rect">
            <a:avLst/>
          </a:prstGeom>
        </p:spPr>
        <p:txBody>
          <a:bodyPr wrap="square">
            <a:spAutoFit/>
          </a:bodyPr>
          <a:lstStyle/>
          <a:p>
            <a:pPr algn="just">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 Formulating and Executing Collection Policy</a:t>
            </a:r>
          </a:p>
          <a:p>
            <a:pPr algn="just"/>
            <a:endParaRPr lang="en-US" sz="2200" dirty="0" smtClean="0">
              <a:latin typeface="Times New Roman" panose="02020603050405020304" pitchFamily="18" charset="0"/>
              <a:cs typeface="Times New Roman" panose="02020603050405020304" pitchFamily="18" charset="0"/>
            </a:endParaRPr>
          </a:p>
          <a:p>
            <a:pPr marL="457200" indent="-457200" algn="just">
              <a:buAutoNum type="arabicPeriod"/>
            </a:pPr>
            <a:r>
              <a:rPr lang="en-US" sz="2200" dirty="0" smtClean="0">
                <a:latin typeface="Times New Roman" panose="02020603050405020304" pitchFamily="18" charset="0"/>
                <a:cs typeface="Times New Roman" panose="02020603050405020304" pitchFamily="18" charset="0"/>
              </a:rPr>
              <a:t>Strict policy of collection</a:t>
            </a:r>
          </a:p>
          <a:p>
            <a:pPr algn="just"/>
            <a:endParaRPr lang="en-US" sz="2200" dirty="0" smtClean="0">
              <a:latin typeface="Times New Roman" panose="02020603050405020304" pitchFamily="18" charset="0"/>
              <a:cs typeface="Times New Roman" panose="02020603050405020304" pitchFamily="18" charset="0"/>
            </a:endParaRPr>
          </a:p>
          <a:p>
            <a:pPr algn="just"/>
            <a:r>
              <a:rPr lang="en-US" sz="2200" dirty="0" smtClean="0">
                <a:latin typeface="Times New Roman" panose="02020603050405020304" pitchFamily="18" charset="0"/>
                <a:cs typeface="Times New Roman" panose="02020603050405020304" pitchFamily="18" charset="0"/>
              </a:rPr>
              <a:t>2.    Lenient policy of collection</a:t>
            </a:r>
            <a:endParaRPr lang="en-US" sz="2200" dirty="0">
              <a:latin typeface="Times New Roman" panose="02020603050405020304" pitchFamily="18" charset="0"/>
              <a:cs typeface="Times New Roman" panose="02020603050405020304" pitchFamily="18" charset="0"/>
            </a:endParaRPr>
          </a:p>
        </p:txBody>
      </p:sp>
      <p:sp>
        <p:nvSpPr>
          <p:cNvPr id="8" name="Title 1"/>
          <p:cNvSpPr txBox="1">
            <a:spLocks/>
          </p:cNvSpPr>
          <p:nvPr/>
        </p:nvSpPr>
        <p:spPr>
          <a:xfrm>
            <a:off x="-1776775" y="3407217"/>
            <a:ext cx="8229600" cy="597243"/>
          </a:xfrm>
          <a:prstGeom prst="rect">
            <a:avLst/>
          </a:prstGeom>
        </p:spPr>
        <p:txBody>
          <a:bodyPr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cs typeface="Times New Roman" panose="02020603050405020304" pitchFamily="18" charset="0"/>
            </a:endParaRPr>
          </a:p>
        </p:txBody>
      </p:sp>
    </p:spTree>
    <p:extLst>
      <p:ext uri="{BB962C8B-B14F-4D97-AF65-F5344CB8AC3E}">
        <p14:creationId xmlns="" xmlns:p14="http://schemas.microsoft.com/office/powerpoint/2010/main" val="1633709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5319661"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Receivables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Management,Jinu</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Josy</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St.Mary’s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3" name="Rectangle 2"/>
          <p:cNvSpPr/>
          <p:nvPr/>
        </p:nvSpPr>
        <p:spPr>
          <a:xfrm>
            <a:off x="743745" y="762053"/>
            <a:ext cx="5059398" cy="492443"/>
          </a:xfrm>
          <a:prstGeom prst="rect">
            <a:avLst/>
          </a:prstGeom>
        </p:spPr>
        <p:txBody>
          <a:bodyPr wrap="none">
            <a:spAutoFit/>
          </a:bodyPr>
          <a:lstStyle/>
          <a:p>
            <a:r>
              <a:rPr lang="en-US" sz="2600" b="1" dirty="0" smtClean="0">
                <a:solidFill>
                  <a:srgbClr val="C00000"/>
                </a:solidFill>
                <a:latin typeface="Bookman Old Style" panose="02050604050505020204" pitchFamily="18" charset="0"/>
              </a:rPr>
              <a:t>Forecasting the Receivables</a:t>
            </a:r>
            <a:endParaRPr lang="en-US" sz="2600" dirty="0"/>
          </a:p>
        </p:txBody>
      </p:sp>
      <p:sp>
        <p:nvSpPr>
          <p:cNvPr id="7" name="Rectangle 6"/>
          <p:cNvSpPr/>
          <p:nvPr/>
        </p:nvSpPr>
        <p:spPr>
          <a:xfrm>
            <a:off x="457200" y="1828800"/>
            <a:ext cx="8494776" cy="2800767"/>
          </a:xfrm>
          <a:prstGeom prst="rect">
            <a:avLst/>
          </a:prstGeom>
        </p:spPr>
        <p:txBody>
          <a:bodyPr wrap="square">
            <a:spAutoFit/>
          </a:bodyPr>
          <a:lstStyle/>
          <a:p>
            <a:pPr algn="just">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 Credit period allowed - If the credit period is less, then the size of receivables will also be less.</a:t>
            </a:r>
          </a:p>
          <a:p>
            <a:pPr algn="just"/>
            <a:endParaRPr lang="en-US" sz="22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Effect of Cost of Goods Sold – Sometimes an increase in sales results in decrease in cost of goods sold. If this is so then sales should be increased to that extent where costs are low. The increase in sales  will also increase the amount of receivables. </a:t>
            </a:r>
          </a:p>
          <a:p>
            <a:pPr algn="just"/>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725753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5319661"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Receivables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Management,Jinu</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Josy</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St.Mary’s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098246" y="621740"/>
            <a:ext cx="8229600" cy="663145"/>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457200" y="1828800"/>
            <a:ext cx="8293100" cy="3477875"/>
          </a:xfrm>
          <a:prstGeom prst="rect">
            <a:avLst/>
          </a:prstGeom>
        </p:spPr>
        <p:txBody>
          <a:bodyPr wrap="square">
            <a:spAutoFit/>
          </a:bodyPr>
          <a:lstStyle/>
          <a:p>
            <a:pPr algn="jus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Forecasting Expenses – The receivables are associated with expenses such as administrative expenses on collection of amounts, cost of funds tied down in receivables, bad debts etc. If the cost of receivables are more than the increase in income , further credit sales should not be allowed. </a:t>
            </a:r>
            <a:endParaRPr lang="en-US" sz="22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  Forecasting Average Collection Period and Discounts – </a:t>
            </a:r>
          </a:p>
          <a:p>
            <a:pPr algn="just"/>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p>
          <a:p>
            <a:pPr algn="just"/>
            <a:endParaRPr lang="en-US" sz="2200" dirty="0">
              <a:latin typeface="Times New Roman" panose="02020603050405020304" pitchFamily="18" charset="0"/>
              <a:cs typeface="Times New Roman" panose="02020603050405020304" pitchFamily="18" charset="0"/>
            </a:endParaRPr>
          </a:p>
          <a:p>
            <a:pPr algn="just"/>
            <a:r>
              <a:rPr lang="en-US" sz="2200" dirty="0" smtClean="0">
                <a:latin typeface="Times New Roman" panose="02020603050405020304" pitchFamily="18" charset="0"/>
                <a:cs typeface="Times New Roman" panose="02020603050405020304" pitchFamily="18" charset="0"/>
              </a:rPr>
              <a:t>    Average Collection period = </a:t>
            </a:r>
            <a:r>
              <a:rPr lang="en-US" sz="2200" u="sng" dirty="0" smtClean="0">
                <a:latin typeface="Times New Roman" panose="02020603050405020304" pitchFamily="18" charset="0"/>
                <a:cs typeface="Times New Roman" panose="02020603050405020304" pitchFamily="18" charset="0"/>
              </a:rPr>
              <a:t>Trade debtors * No. of working days</a:t>
            </a:r>
          </a:p>
          <a:p>
            <a:pPr algn="just"/>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Net sales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5295244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172</TotalTime>
  <Words>511</Words>
  <Application>Microsoft Office PowerPoint</Application>
  <PresentationFormat>On-screen Show (4:3)</PresentationFormat>
  <Paragraphs>91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Avinz</dc:creator>
  <cp:lastModifiedBy>admission</cp:lastModifiedBy>
  <cp:revision>108</cp:revision>
  <dcterms:created xsi:type="dcterms:W3CDTF">2018-12-04T06:33:32Z</dcterms:created>
  <dcterms:modified xsi:type="dcterms:W3CDTF">2019-06-20T04:14:44Z</dcterms:modified>
</cp:coreProperties>
</file>