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3" r:id="rId4"/>
    <p:sldId id="266" r:id="rId5"/>
    <p:sldId id="265" r:id="rId6"/>
    <p:sldId id="269" r:id="rId7"/>
    <p:sldId id="270" r:id="rId8"/>
    <p:sldId id="271" r:id="rId9"/>
    <p:sldId id="272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484979" y="579378"/>
            <a:ext cx="77446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Strategic Management And Corporate Governance  </a:t>
            </a:r>
            <a:r>
              <a:rPr lang="en-US" altLang="zh-CN" sz="3600" dirty="0">
                <a:solidFill>
                  <a:srgbClr val="C00000"/>
                </a:solidFill>
                <a:latin typeface="Bookman Old Style" panose="02050604050505020204" pitchFamily="18" charset="0"/>
              </a:rPr>
              <a:t/>
            </a:r>
            <a:br>
              <a:rPr lang="en-US" altLang="zh-CN" sz="3600" dirty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45754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Sneha Silvester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Thrissur-680020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Kerala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4297"/>
            <a:ext cx="7443592" cy="964503"/>
          </a:xfrm>
        </p:spPr>
        <p:txBody>
          <a:bodyPr/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Measures taken by SEBI to Strengthen the Primary Market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921" y="2029217"/>
            <a:ext cx="6789106" cy="3244242"/>
          </a:xfrm>
        </p:spPr>
        <p:txBody>
          <a:bodyPr/>
          <a:lstStyle/>
          <a:p>
            <a:pPr algn="l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of Disclosure requirements and Eligibility criteria</a:t>
            </a:r>
          </a:p>
          <a:p>
            <a:pPr algn="l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Disclosure</a:t>
            </a:r>
          </a:p>
          <a:p>
            <a:pPr algn="l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799" y="5701203"/>
            <a:ext cx="79070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Financial Markets and Institutions, Sneha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Silvester,St.Mary’s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27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201178" y="6355491"/>
            <a:ext cx="6946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Financial Markets and Institutions, Sneha </a:t>
            </a:r>
            <a:r>
              <a:rPr lang="en-US" sz="16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Silvester,St.Mary’s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64296" y="660149"/>
            <a:ext cx="6663846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Introduction –Primary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Market 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/>
            </a:r>
            <a:b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2609" y="1504003"/>
            <a:ext cx="778198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market is the market in which new securities or the new companies or the existing companies offer financial claims to the investors for the first time.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includes all the fresh claims created by various institutions in the form of equity shares, preference shares, debentures etc.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SEBI , company law board,  and the respective stock exchanges regulates the primary market in India. 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8417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Financial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Markets and Institutions, Sneha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Silvester, St.Mary’s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64250" y="1225823"/>
            <a:ext cx="7988300" cy="2432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Propagation.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Underwriting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4250" y="979602"/>
            <a:ext cx="79883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Functions of Primary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Market</a:t>
            </a:r>
            <a:endParaRPr lang="en-US" altLang="en-US" sz="2600" b="1" dirty="0">
              <a:solidFill>
                <a:srgbClr val="CC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993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Financial Markets and Institutions, Sneha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Silvester,St.Mary’s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1828800"/>
            <a:ext cx="7988300" cy="4602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prospectus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 of Sale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Placements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Bought out Deals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Issue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Bonus Shares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 Building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ESOP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1115290"/>
            <a:ext cx="593624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Methods of Marketing Securities</a:t>
            </a:r>
            <a:r>
              <a:rPr lang="en-IN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993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Financial Markets and Institutions, Sneha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Silvester,St.Mary’s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199" y="1662258"/>
            <a:ext cx="808629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Equity shares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Preference Shares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Debentures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Bonds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977735"/>
            <a:ext cx="526458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Primary Market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instruments</a:t>
            </a:r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endParaRPr lang="en-US" altLang="en-US" sz="2600" b="1" dirty="0">
              <a:solidFill>
                <a:srgbClr val="CC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993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Financial Markets and Institutions, Sneha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Silvester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.,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0848" y="1192986"/>
            <a:ext cx="808629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Blue chip shares: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shares of financially sound companies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Shares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Shares issued by companies having a wide scope for development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 Shares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Shares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distribute their whole earnings as dividend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Cyclical Shares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Those shares fluctuates according to the market fluctuations.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Defensive Shares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Shares of companies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engaged in food processing, beverage etc. They offer moderate income through out the cyclical fluctuations.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Speculative Shares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High risky shares which require special technical expertise and knowledge.</a:t>
            </a:r>
          </a:p>
          <a:p>
            <a:pPr algn="just"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20973" y="622847"/>
            <a:ext cx="564449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Classification of Equity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Shares</a:t>
            </a:r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endParaRPr lang="en-US" altLang="en-US" sz="2600" b="1" dirty="0">
              <a:solidFill>
                <a:srgbClr val="CC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51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993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Financial Markets and Institutions, Sneha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Silvester,St.Mary’s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0848" y="1192986"/>
            <a:ext cx="8086299" cy="3909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Stalwarts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 Growers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 Growers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 Around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 Plays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accent1"/>
                </a:solidFill>
              </a:rPr>
              <a:t>   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20973" y="622847"/>
            <a:ext cx="481093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Equity share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classification</a:t>
            </a:r>
            <a:endParaRPr lang="en-US" altLang="en-US" sz="2600" b="1" dirty="0">
              <a:solidFill>
                <a:srgbClr val="CC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70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0164"/>
          </a:xfrm>
        </p:spPr>
        <p:txBody>
          <a:bodyPr/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Recent Trends in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Primary Market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Raising of Capital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Revival of Primary Market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5414159"/>
            <a:ext cx="7555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Financial Markets and Institutions, Sneha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Silvester,St.Mary’s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619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4297"/>
            <a:ext cx="7443592" cy="964503"/>
          </a:xfrm>
        </p:spPr>
        <p:txBody>
          <a:bodyPr/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Reasons for the Poor performance of Primary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Market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921" y="2029217"/>
            <a:ext cx="6789106" cy="3244242"/>
          </a:xfrm>
        </p:spPr>
        <p:txBody>
          <a:bodyPr/>
          <a:lstStyle/>
          <a:p>
            <a:pPr algn="l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Manifestation of real economy</a:t>
            </a:r>
          </a:p>
          <a:p>
            <a:pPr algn="l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 to mobilize household savings</a:t>
            </a:r>
          </a:p>
          <a:p>
            <a:pPr algn="l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 situation</a:t>
            </a:r>
          </a:p>
          <a:p>
            <a:pPr algn="l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Gap in the primary market</a:t>
            </a:r>
          </a:p>
          <a:p>
            <a:pPr algn="l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to Investors</a:t>
            </a:r>
          </a:p>
          <a:p>
            <a:pPr algn="l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Developments in the International markets</a:t>
            </a:r>
          </a:p>
          <a:p>
            <a:pPr algn="l"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799" y="5701203"/>
            <a:ext cx="78569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Financial Markets and Institutions, Sneha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Silvester,St.Mary’s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44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372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Bookman Old Style</vt:lpstr>
      <vt:lpstr>Calibri</vt:lpstr>
      <vt:lpstr>Calibri Light</vt:lpstr>
      <vt:lpstr>Constantia</vt:lpstr>
      <vt:lpstr>Times New Roman</vt:lpstr>
      <vt:lpstr>Wingdings</vt:lpstr>
      <vt:lpstr>等线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Recent Trends in Primary Market</vt:lpstr>
      <vt:lpstr>Reasons for the Poor performance of Primary Market</vt:lpstr>
      <vt:lpstr>Measures taken by SEBI to Strengthen the Primary Market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Commerce cm.</cp:lastModifiedBy>
  <cp:revision>159</cp:revision>
  <dcterms:created xsi:type="dcterms:W3CDTF">2018-12-04T06:33:32Z</dcterms:created>
  <dcterms:modified xsi:type="dcterms:W3CDTF">2019-06-10T07:30:42Z</dcterms:modified>
</cp:coreProperties>
</file>