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88" r:id="rId3"/>
    <p:sldId id="264" r:id="rId4"/>
    <p:sldId id="281" r:id="rId5"/>
    <p:sldId id="277" r:id="rId6"/>
    <p:sldId id="282" r:id="rId7"/>
    <p:sldId id="283" r:id="rId8"/>
    <p:sldId id="284" r:id="rId9"/>
    <p:sldId id="285" r:id="rId10"/>
    <p:sldId id="289" r:id="rId11"/>
    <p:sldId id="29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30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27/Jun/2019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27-06-2019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oecd.org/dac/POST-2015%20multidimensional%20poverty.pdf" TargetMode="External"/><Relationship Id="rId2" Type="http://schemas.openxmlformats.org/officeDocument/2006/relationships/hyperlink" Target="https://ipcig.org/pub/IPCPovertyInFocus9.pdf"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AA5872A-EBA1-4765-860B-C6F753BE861D}"/>
              </a:ext>
            </a:extLst>
          </p:cNvPr>
          <p:cNvSpPr txBox="1"/>
          <p:nvPr/>
        </p:nvSpPr>
        <p:spPr>
          <a:xfrm>
            <a:off x="178905" y="692702"/>
            <a:ext cx="8584096" cy="1200329"/>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cs typeface="Arial" panose="020B0604020202020204" pitchFamily="34" charset="0"/>
              </a:rPr>
              <a:t>POVERTY-PERSPECTIVES AND DIMENSIONS</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a16="http://schemas.microsoft.com/office/drawing/2014/main" xmlns="" id="{2B94F812-2F22-48FB-8E4A-2929987BAACA}"/>
              </a:ext>
            </a:extLst>
          </p:cNvPr>
          <p:cNvSpPr txBox="1"/>
          <p:nvPr/>
        </p:nvSpPr>
        <p:spPr>
          <a:xfrm>
            <a:off x="4145475" y="3314700"/>
            <a:ext cx="3907567" cy="1785104"/>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Jincy</a:t>
            </a:r>
            <a:r>
              <a:rPr lang="en-US" sz="2200" dirty="0" smtClean="0">
                <a:latin typeface="Times New Roman" panose="02020603050405020304" pitchFamily="18" charset="0"/>
                <a:cs typeface="Times New Roman" panose="02020603050405020304" pitchFamily="18" charset="0"/>
              </a:rPr>
              <a:t> George</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Economics</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St. Mary’s </a:t>
            </a:r>
            <a:r>
              <a:rPr lang="en-US" sz="2200" dirty="0" err="1" smtClean="0">
                <a:latin typeface="Times New Roman" panose="02020603050405020304" pitchFamily="18" charset="0"/>
                <a:cs typeface="Times New Roman" panose="02020603050405020304" pitchFamily="18" charset="0"/>
              </a:rPr>
              <a:t>College,Thrissur</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05394"/>
            <a:ext cx="7886700" cy="653143"/>
          </a:xfrm>
        </p:spPr>
        <p:txBody>
          <a:bodyPr/>
          <a:lstStyle/>
          <a:p>
            <a:r>
              <a:rPr lang="en-US" sz="2800" b="1" u="sng" dirty="0" smtClean="0">
                <a:solidFill>
                  <a:srgbClr val="C00000"/>
                </a:solidFill>
                <a:latin typeface="Times New Roman" pitchFamily="18" charset="0"/>
                <a:cs typeface="Times New Roman" pitchFamily="18" charset="0"/>
              </a:rPr>
              <a:t>CONCLUSION</a:t>
            </a:r>
            <a:endParaRPr lang="en-US" sz="2800" b="1" u="sng"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628650" y="1332411"/>
            <a:ext cx="7886700" cy="4844552"/>
          </a:xfrm>
        </p:spPr>
        <p:txBody>
          <a:bodyPr/>
          <a:lstStyle/>
          <a:p>
            <a:pPr algn="just">
              <a:lnSpc>
                <a:spcPct val="150000"/>
              </a:lnSpc>
              <a:buNone/>
            </a:pPr>
            <a:r>
              <a:rPr lang="en-US" sz="24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Poverty has become a great issue in our world. Though many organizations have been created to find solutions for this matter nobody could not save our world completely from poverty. The most common fact which we can realize when we consider on information about poverty is that poverty is mostly occurring in developing countries.</a:t>
            </a:r>
            <a:endParaRPr lang="en-US" sz="2200" dirty="0">
              <a:latin typeface="Times New Roman" pitchFamily="18" charset="0"/>
              <a:cs typeface="Times New Roman" pitchFamily="18" charset="0"/>
            </a:endParaRPr>
          </a:p>
        </p:txBody>
      </p:sp>
      <p:pic>
        <p:nvPicPr>
          <p:cNvPr id="4" name="Picture 3" descr="College logo_Updated.png"/>
          <p:cNvPicPr>
            <a:picLocks noChangeAspect="1"/>
          </p:cNvPicPr>
          <p:nvPr/>
        </p:nvPicPr>
        <p:blipFill>
          <a:blip r:embed="rId2" cstate="print"/>
          <a:stretch>
            <a:fillRect/>
          </a:stretch>
        </p:blipFill>
        <p:spPr>
          <a:xfrm>
            <a:off x="7714332" y="169817"/>
            <a:ext cx="991088" cy="1115290"/>
          </a:xfrm>
          <a:prstGeom prst="rect">
            <a:avLst/>
          </a:prstGeom>
        </p:spPr>
      </p:pic>
      <p:sp>
        <p:nvSpPr>
          <p:cNvPr id="5" name="Rectangle 4"/>
          <p:cNvSpPr/>
          <p:nvPr/>
        </p:nvSpPr>
        <p:spPr>
          <a:xfrm>
            <a:off x="274320" y="6291320"/>
            <a:ext cx="8686800" cy="369332"/>
          </a:xfrm>
          <a:prstGeom prst="rect">
            <a:avLst/>
          </a:prstGeom>
        </p:spPr>
        <p:txBody>
          <a:bodyPr wrap="square">
            <a:spAutoFit/>
          </a:bodyPr>
          <a:lstStyle/>
          <a:p>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Poverty –perspectives and dimensions,Jincy George,St.Mar’ys College</a:t>
            </a:r>
            <a:endParaRPr lang="en-IN"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49086"/>
            <a:ext cx="7886700" cy="841603"/>
          </a:xfrm>
        </p:spPr>
        <p:txBody>
          <a:bodyPr/>
          <a:lstStyle/>
          <a:p>
            <a:r>
              <a:rPr lang="en-US" sz="2800" b="1" dirty="0" smtClean="0">
                <a:solidFill>
                  <a:srgbClr val="C00000"/>
                </a:solidFill>
                <a:latin typeface="Times New Roman" pitchFamily="18" charset="0"/>
                <a:cs typeface="Times New Roman" pitchFamily="18" charset="0"/>
              </a:rPr>
              <a:t>REFERENCES</a:t>
            </a:r>
            <a:endParaRPr lang="en-US" sz="2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hlinkClick r:id="rId2"/>
              </a:rPr>
              <a:t>https://ipcig.org/pub/IPCPovertyInFocus9.pdf</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hlinkClick r:id="rId3"/>
              </a:rPr>
              <a:t>https://www.oecd.org/dac/POST-2015%20multidimensional%20poverty.pdf</a:t>
            </a:r>
            <a:endParaRPr lang="en-US" sz="2400" dirty="0">
              <a:latin typeface="Times New Roman" pitchFamily="18" charset="0"/>
              <a:cs typeface="Times New Roman" pitchFamily="18" charset="0"/>
            </a:endParaRPr>
          </a:p>
        </p:txBody>
      </p:sp>
      <p:pic>
        <p:nvPicPr>
          <p:cNvPr id="4" name="Picture 3" descr="College logo_Updated.png"/>
          <p:cNvPicPr>
            <a:picLocks noChangeAspect="1"/>
          </p:cNvPicPr>
          <p:nvPr/>
        </p:nvPicPr>
        <p:blipFill>
          <a:blip r:embed="rId4" cstate="print"/>
          <a:stretch>
            <a:fillRect/>
          </a:stretch>
        </p:blipFill>
        <p:spPr>
          <a:xfrm>
            <a:off x="7714332" y="169817"/>
            <a:ext cx="991088" cy="1115290"/>
          </a:xfrm>
          <a:prstGeom prst="rect">
            <a:avLst/>
          </a:prstGeom>
        </p:spPr>
      </p:pic>
      <p:sp>
        <p:nvSpPr>
          <p:cNvPr id="5" name="Rectangle 4"/>
          <p:cNvSpPr/>
          <p:nvPr/>
        </p:nvSpPr>
        <p:spPr>
          <a:xfrm>
            <a:off x="274320" y="6291320"/>
            <a:ext cx="8686800" cy="369332"/>
          </a:xfrm>
          <a:prstGeom prst="rect">
            <a:avLst/>
          </a:prstGeom>
        </p:spPr>
        <p:txBody>
          <a:bodyPr wrap="square">
            <a:spAutoFit/>
          </a:bodyPr>
          <a:lstStyle/>
          <a:p>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Poverty –perspectives and dimensions,Jincy George,St.Mar’ys College</a:t>
            </a:r>
            <a:endParaRPr lang="en-IN"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679269"/>
          </a:xfrm>
        </p:spPr>
        <p:txBody>
          <a:bodyPr/>
          <a:lstStyle/>
          <a:p>
            <a:r>
              <a:rPr lang="en-US" b="1" dirty="0" smtClean="0">
                <a:solidFill>
                  <a:srgbClr val="C00000"/>
                </a:solidFill>
                <a:latin typeface="Bookman Old Style" pitchFamily="18" charset="0"/>
                <a:cs typeface="Times New Roman" pitchFamily="18" charset="0"/>
              </a:rPr>
              <a:t>POVERTY</a:t>
            </a:r>
            <a:endParaRPr lang="en-US" dirty="0">
              <a:solidFill>
                <a:srgbClr val="C00000"/>
              </a:solidFill>
              <a:latin typeface="Bookman Old Style" pitchFamily="18" charset="0"/>
            </a:endParaRPr>
          </a:p>
        </p:txBody>
      </p:sp>
      <p:sp>
        <p:nvSpPr>
          <p:cNvPr id="3" name="Content Placeholder 2"/>
          <p:cNvSpPr>
            <a:spLocks noGrp="1"/>
          </p:cNvSpPr>
          <p:nvPr>
            <p:ph idx="1"/>
          </p:nvPr>
        </p:nvSpPr>
        <p:spPr>
          <a:xfrm>
            <a:off x="6387737" y="1123406"/>
            <a:ext cx="2756262" cy="3879668"/>
          </a:xfrm>
        </p:spPr>
        <p:txBody>
          <a:bodyPr/>
          <a:lstStyle/>
          <a:p>
            <a:endParaRPr lang="en-US" dirty="0"/>
          </a:p>
        </p:txBody>
      </p:sp>
      <p:sp>
        <p:nvSpPr>
          <p:cNvPr id="4" name="Text Placeholder 3"/>
          <p:cNvSpPr>
            <a:spLocks noGrp="1"/>
          </p:cNvSpPr>
          <p:nvPr>
            <p:ph type="body" sz="half" idx="2"/>
          </p:nvPr>
        </p:nvSpPr>
        <p:spPr>
          <a:xfrm>
            <a:off x="642903" y="1175659"/>
            <a:ext cx="5666457" cy="5225142"/>
          </a:xfrm>
        </p:spPr>
        <p:txBody>
          <a:bodyPr/>
          <a:lstStyle/>
          <a:p>
            <a:pPr algn="just">
              <a:lnSpc>
                <a:spcPct val="150000"/>
              </a:lnSpc>
              <a:buFont typeface="Wingdings" pitchFamily="2" charset="2"/>
              <a:buChar char="v"/>
            </a:pPr>
            <a:r>
              <a:rPr lang="en-US" sz="2200" dirty="0" smtClean="0">
                <a:latin typeface="Times New Roman" pitchFamily="18" charset="0"/>
                <a:cs typeface="Times New Roman" pitchFamily="18" charset="0"/>
              </a:rPr>
              <a:t>Poverty is the state of one who lacks a usual or socially acceptable amount of money or material possessions and is said to exist when people  lack the means to satisfy their basic needs such as adequate and nutritious food, clothing and housing .</a:t>
            </a:r>
          </a:p>
          <a:p>
            <a:pPr algn="just">
              <a:lnSpc>
                <a:spcPct val="150000"/>
              </a:lnSpc>
              <a:buFont typeface="Wingdings" pitchFamily="2" charset="2"/>
              <a:buChar char="v"/>
            </a:pPr>
            <a:r>
              <a:rPr lang="en-US" sz="2200" dirty="0" smtClean="0">
                <a:latin typeface="Times New Roman" pitchFamily="18" charset="0"/>
                <a:cs typeface="Times New Roman" pitchFamily="18" charset="0"/>
              </a:rPr>
              <a:t>Poverty can be understood simply as a lacks of money or more broadly in terms of barriers to everyday human life.</a:t>
            </a:r>
            <a:r>
              <a:rPr lang="en-US" sz="2200" b="1" i="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IN" sz="2200" b="1" i="1" dirty="0" smtClean="0">
              <a:effectLst>
                <a:outerShdw blurRad="38100" dist="38100" dir="2700000" algn="tl">
                  <a:srgbClr val="000000">
                    <a:alpha val="43137"/>
                  </a:srgbClr>
                </a:outerShdw>
              </a:effectLst>
              <a:latin typeface="Times New Roman" pitchFamily="18" charset="0"/>
              <a:cs typeface="Times New Roman" pitchFamily="18" charset="0"/>
            </a:endParaRPr>
          </a:p>
          <a:p>
            <a:pPr>
              <a:lnSpc>
                <a:spcPct val="150000"/>
              </a:lnSpc>
            </a:pPr>
            <a:r>
              <a:rPr lang="en-US" sz="2200" b="1"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p>
          <a:p>
            <a:endPar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endPar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p>
          <a:p>
            <a:endPar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endPar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endPar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endParaRPr lang="en-US" dirty="0"/>
          </a:p>
        </p:txBody>
      </p:sp>
      <p:pic>
        <p:nvPicPr>
          <p:cNvPr id="5" name="Content Placeholder 4" descr="poverty-1.jpg"/>
          <p:cNvPicPr>
            <a:picLocks noChangeAspect="1"/>
          </p:cNvPicPr>
          <p:nvPr/>
        </p:nvPicPr>
        <p:blipFill>
          <a:blip r:embed="rId2"/>
          <a:stretch>
            <a:fillRect/>
          </a:stretch>
        </p:blipFill>
        <p:spPr>
          <a:xfrm>
            <a:off x="6361611" y="1175657"/>
            <a:ext cx="2782389" cy="3879669"/>
          </a:xfrm>
          <a:prstGeom prst="rect">
            <a:avLst/>
          </a:prstGeom>
        </p:spPr>
      </p:pic>
      <p:sp>
        <p:nvSpPr>
          <p:cNvPr id="6" name="TextBox 5">
            <a:extLst>
              <a:ext uri="{FF2B5EF4-FFF2-40B4-BE49-F238E27FC236}">
                <a16:creationId xmlns:a16="http://schemas.microsoft.com/office/drawing/2014/main" xmlns="" id="{7A72F5BB-01CE-4E1F-B528-9003564E9862}"/>
              </a:ext>
            </a:extLst>
          </p:cNvPr>
          <p:cNvSpPr txBox="1"/>
          <p:nvPr/>
        </p:nvSpPr>
        <p:spPr>
          <a:xfrm>
            <a:off x="151074" y="6380543"/>
            <a:ext cx="6834884"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poverty-perspectives and dimensions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Jincy</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george,st.mary’s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834884"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poverty-perspectives and dimensions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Jincy</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george,st.mary’s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1371600" y="1463040"/>
            <a:ext cx="5157289" cy="523220"/>
          </a:xfrm>
          <a:prstGeom prst="rect">
            <a:avLst/>
          </a:prstGeom>
        </p:spPr>
        <p:txBody>
          <a:bodyPr wrap="square">
            <a:spAutoFit/>
          </a:bodyPr>
          <a:lstStyle/>
          <a:p>
            <a:pPr algn="just">
              <a:buNone/>
            </a:pPr>
            <a:r>
              <a:rPr lang="en-US" sz="2800" b="1" dirty="0" smtClean="0">
                <a:solidFill>
                  <a:srgbClr val="C00000"/>
                </a:solidFill>
                <a:latin typeface="Times New Roman" pitchFamily="18" charset="0"/>
                <a:cs typeface="Times New Roman" pitchFamily="18" charset="0"/>
              </a:rPr>
              <a:t>DEFINITION</a:t>
            </a:r>
            <a:endParaRPr lang="en-US" sz="2800" b="1" dirty="0">
              <a:solidFill>
                <a:srgbClr val="C00000"/>
              </a:solidFill>
              <a:latin typeface="Times New Roman" pitchFamily="18" charset="0"/>
              <a:cs typeface="Times New Roman" pitchFamily="18" charset="0"/>
            </a:endParaRPr>
          </a:p>
        </p:txBody>
      </p:sp>
      <p:sp>
        <p:nvSpPr>
          <p:cNvPr id="2" name="Rectangle 1"/>
          <p:cNvSpPr/>
          <p:nvPr/>
        </p:nvSpPr>
        <p:spPr>
          <a:xfrm>
            <a:off x="457200" y="1828800"/>
            <a:ext cx="8494776" cy="4324261"/>
          </a:xfrm>
          <a:prstGeom prst="rect">
            <a:avLst/>
          </a:prstGeom>
        </p:spPr>
        <p:txBody>
          <a:bodyPr wrap="square">
            <a:spAutoFit/>
          </a:bodyPr>
          <a:lstStyle/>
          <a:p>
            <a:pPr algn="just"/>
            <a:endParaRPr lang="en-US" sz="2200" dirty="0" smtClean="0">
              <a:latin typeface="Times New Roman" panose="02020603050405020304" pitchFamily="18" charset="0"/>
              <a:cs typeface="Times New Roman" panose="02020603050405020304" pitchFamily="18" charset="0"/>
            </a:endParaRPr>
          </a:p>
          <a:p>
            <a:pPr marL="457200" indent="-457200" algn="just">
              <a:lnSpc>
                <a:spcPct val="150000"/>
              </a:lnSpc>
            </a:pPr>
            <a:r>
              <a:rPr lang="en-US" sz="2200" dirty="0" smtClean="0">
                <a:latin typeface="Times New Roman" panose="02020603050405020304" pitchFamily="18" charset="0"/>
                <a:cs typeface="Times New Roman" panose="02020603050405020304" pitchFamily="18" charset="0"/>
              </a:rPr>
              <a:t>      The world Bank observes that “poverty is pronounced deprivation in well-being ,and comprises many dimensions. it includes low incomes and the inability to acquire the basic goods and services necessary for survival with diginity. Poverty also encompasses low levels of health and education ,poor access to clean water and sanitation, Inadequate physical security, lack of voice and insufficient capacity and opportunity to better ones life” </a:t>
            </a:r>
          </a:p>
          <a:p>
            <a:pPr marL="457200" indent="-457200" algn="just"/>
            <a:endParaRPr lang="en-US"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1396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830588"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Poverty –perspectives and dimensions,Jincy George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94776" cy="4662815"/>
          </a:xfrm>
          <a:prstGeom prst="rect">
            <a:avLst/>
          </a:prstGeom>
        </p:spPr>
        <p:txBody>
          <a:bodyPr wrap="square">
            <a:spAutoFit/>
          </a:bodyPr>
          <a:lstStyle/>
          <a:p>
            <a:pPr>
              <a:buNone/>
            </a:pPr>
            <a:endParaRPr lang="en-US" sz="2200" b="1" dirty="0" smtClean="0">
              <a:latin typeface="Times New Roman" panose="02020603050405020304" pitchFamily="18" charset="0"/>
              <a:cs typeface="Times New Roman" panose="02020603050405020304" pitchFamily="18" charset="0"/>
            </a:endParaRP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Overpopulation</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The unequal distribution of resources in the world economy</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Inability to meet high standards of living and costs of living</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Inadequate education and employment opportunities</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environmental degradation</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certain economic and demographic trends, and</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welfare incentives</a:t>
            </a:r>
          </a:p>
          <a:p>
            <a:pPr>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470263" y="1274152"/>
            <a:ext cx="4126451" cy="492443"/>
          </a:xfrm>
          <a:prstGeom prst="rect">
            <a:avLst/>
          </a:prstGeom>
        </p:spPr>
        <p:txBody>
          <a:bodyPr wrap="none">
            <a:spAutoFit/>
          </a:bodyPr>
          <a:lstStyle/>
          <a:p>
            <a:pPr algn="ctr"/>
            <a:r>
              <a:rPr lang="en-US" sz="2600" b="1" dirty="0" smtClean="0">
                <a:solidFill>
                  <a:srgbClr val="C00000"/>
                </a:solidFill>
                <a:latin typeface="Bookman Old Style" panose="02050604050505020204" pitchFamily="18" charset="0"/>
              </a:rPr>
              <a:t>CAUSES  OF POVERTY</a:t>
            </a:r>
            <a:endParaRPr lang="en-US" sz="2600" dirty="0"/>
          </a:p>
        </p:txBody>
      </p:sp>
    </p:spTree>
    <p:extLst>
      <p:ext uri="{BB962C8B-B14F-4D97-AF65-F5344CB8AC3E}">
        <p14:creationId xmlns:p14="http://schemas.microsoft.com/office/powerpoint/2010/main" xmlns="" val="2080817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692153"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Poverty-perspectives and dimensions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Jincy</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George,St.Mar’ys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1165979" y="930624"/>
            <a:ext cx="4232249"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EFFECTS OF POVERTY</a:t>
            </a:r>
            <a:endParaRPr lang="en-US" sz="2600" b="1" dirty="0">
              <a:solidFill>
                <a:srgbClr val="C00000"/>
              </a:solidFill>
              <a:latin typeface="Bookman Old Style" panose="02050604050505020204" pitchFamily="18" charset="0"/>
            </a:endParaRPr>
          </a:p>
        </p:txBody>
      </p:sp>
      <p:sp>
        <p:nvSpPr>
          <p:cNvPr id="3" name="Rectangle 2"/>
          <p:cNvSpPr/>
          <p:nvPr/>
        </p:nvSpPr>
        <p:spPr>
          <a:xfrm>
            <a:off x="1165978" y="1670735"/>
            <a:ext cx="7165221" cy="4324261"/>
          </a:xfrm>
          <a:prstGeom prst="rect">
            <a:avLst/>
          </a:prstGeom>
        </p:spPr>
        <p:txBody>
          <a:bodyPr wrap="square">
            <a:spAutoFit/>
          </a:bodyPr>
          <a:lstStyle/>
          <a:p>
            <a:pPr>
              <a:lnSpc>
                <a:spcPct val="150000"/>
              </a:lnSpc>
              <a:buFont typeface="Wingdings" pitchFamily="2" charset="2"/>
              <a:buChar char="v"/>
            </a:pPr>
            <a:r>
              <a:rPr lang="en-US" sz="2200" dirty="0" smtClean="0"/>
              <a:t> </a:t>
            </a:r>
            <a:r>
              <a:rPr lang="en-US" sz="2200" dirty="0" smtClean="0">
                <a:latin typeface="Times New Roman" pitchFamily="18" charset="0"/>
                <a:cs typeface="Times New Roman" pitchFamily="18" charset="0"/>
              </a:rPr>
              <a:t>Precarious livelihoods</a:t>
            </a:r>
          </a:p>
          <a:p>
            <a:pPr>
              <a:lnSpc>
                <a:spcPct val="150000"/>
              </a:lnSpc>
              <a:buFont typeface="Wingdings" pitchFamily="2" charset="2"/>
              <a:buChar char="v"/>
            </a:pPr>
            <a:r>
              <a:rPr lang="en-US" sz="2200" dirty="0" smtClean="0">
                <a:latin typeface="Times New Roman" pitchFamily="18" charset="0"/>
                <a:cs typeface="Times New Roman" pitchFamily="18" charset="0"/>
              </a:rPr>
              <a:t> Excluded locations</a:t>
            </a:r>
          </a:p>
          <a:p>
            <a:pPr>
              <a:lnSpc>
                <a:spcPct val="150000"/>
              </a:lnSpc>
              <a:buFont typeface="Wingdings" pitchFamily="2" charset="2"/>
              <a:buChar char="v"/>
            </a:pPr>
            <a:r>
              <a:rPr lang="en-US" sz="2200" dirty="0" smtClean="0">
                <a:latin typeface="Times New Roman" pitchFamily="18" charset="0"/>
                <a:cs typeface="Times New Roman" pitchFamily="18" charset="0"/>
              </a:rPr>
              <a:t>Physical limitations</a:t>
            </a:r>
          </a:p>
          <a:p>
            <a:pPr>
              <a:lnSpc>
                <a:spcPct val="150000"/>
              </a:lnSpc>
              <a:buFont typeface="Wingdings" pitchFamily="2" charset="2"/>
              <a:buChar char="v"/>
            </a:pPr>
            <a:r>
              <a:rPr lang="en-US" sz="2200" dirty="0" smtClean="0">
                <a:latin typeface="Times New Roman" pitchFamily="18" charset="0"/>
                <a:cs typeface="Times New Roman" pitchFamily="18" charset="0"/>
              </a:rPr>
              <a:t> Gender relationships</a:t>
            </a:r>
          </a:p>
          <a:p>
            <a:pPr>
              <a:lnSpc>
                <a:spcPct val="150000"/>
              </a:lnSpc>
              <a:buFont typeface="Wingdings" pitchFamily="2" charset="2"/>
              <a:buChar char="v"/>
            </a:pPr>
            <a:r>
              <a:rPr lang="en-US" sz="2200" dirty="0" smtClean="0">
                <a:latin typeface="Times New Roman" pitchFamily="18" charset="0"/>
                <a:cs typeface="Times New Roman" pitchFamily="18" charset="0"/>
              </a:rPr>
              <a:t> Problems in social relationships</a:t>
            </a:r>
          </a:p>
          <a:p>
            <a:pPr>
              <a:lnSpc>
                <a:spcPct val="150000"/>
              </a:lnSpc>
              <a:buFont typeface="Wingdings" pitchFamily="2" charset="2"/>
              <a:buChar char="v"/>
            </a:pPr>
            <a:r>
              <a:rPr lang="en-US" sz="2200" dirty="0" smtClean="0">
                <a:latin typeface="Times New Roman" pitchFamily="18" charset="0"/>
                <a:cs typeface="Times New Roman" pitchFamily="18" charset="0"/>
              </a:rPr>
              <a:t> Lack of security</a:t>
            </a:r>
          </a:p>
          <a:p>
            <a:pPr>
              <a:lnSpc>
                <a:spcPct val="150000"/>
              </a:lnSpc>
              <a:buFont typeface="Wingdings" pitchFamily="2" charset="2"/>
              <a:buChar char="v"/>
            </a:pPr>
            <a:r>
              <a:rPr lang="en-US" sz="2200" dirty="0" smtClean="0">
                <a:latin typeface="Times New Roman" pitchFamily="18" charset="0"/>
                <a:cs typeface="Times New Roman" pitchFamily="18" charset="0"/>
              </a:rPr>
              <a:t> Abuse by those in power.</a:t>
            </a:r>
          </a:p>
          <a:p>
            <a:endParaRPr lang="en-US" sz="2200" dirty="0" smtClean="0"/>
          </a:p>
          <a:p>
            <a:pPr>
              <a:buFont typeface="Wingdings" pitchFamily="2" charset="2"/>
              <a:buChar char="v"/>
            </a:pPr>
            <a:endParaRPr lang="en-US" sz="2200" dirty="0"/>
          </a:p>
        </p:txBody>
      </p:sp>
    </p:spTree>
    <p:extLst>
      <p:ext uri="{BB962C8B-B14F-4D97-AF65-F5344CB8AC3E}">
        <p14:creationId xmlns:p14="http://schemas.microsoft.com/office/powerpoint/2010/main" xmlns="" val="1482340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484899"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Poverty-perspectives and dimensions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00446" y="583825"/>
            <a:ext cx="7261848" cy="1205786"/>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endParaRPr lang="en-US" sz="2600" b="1" dirty="0">
              <a:solidFill>
                <a:srgbClr val="C00000"/>
              </a:solidFill>
              <a:latin typeface="Bookman Old Style" panose="02050604050505020204" pitchFamily="18" charset="0"/>
            </a:endParaRPr>
          </a:p>
        </p:txBody>
      </p:sp>
      <p:sp>
        <p:nvSpPr>
          <p:cNvPr id="2" name="Rectangle 1"/>
          <p:cNvSpPr/>
          <p:nvPr/>
        </p:nvSpPr>
        <p:spPr>
          <a:xfrm>
            <a:off x="457200" y="1179522"/>
            <a:ext cx="8494776" cy="5678478"/>
          </a:xfrm>
          <a:prstGeom prst="rect">
            <a:avLst/>
          </a:prstGeom>
        </p:spPr>
        <p:txBody>
          <a:bodyPr wrap="square">
            <a:spAutoFit/>
          </a:bodyPr>
          <a:lstStyle/>
          <a:p>
            <a:pPr>
              <a:buNone/>
              <a:defRPr/>
            </a:pPr>
            <a:endParaRPr lang="en-US" sz="2200" b="1" dirty="0" smtClean="0">
              <a:latin typeface="Times New Roman" panose="02020603050405020304" pitchFamily="18" charset="0"/>
              <a:cs typeface="Times New Roman" panose="02020603050405020304" pitchFamily="18" charset="0"/>
            </a:endParaRP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Poverty line is the level of income to meet the minimum living condition. It is the amount of money needed for a person to meet his basic needs.</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The Poverty line  or poverty threshold is the minimum level of income deemed necessary to achieve an adequate standard of living in a given country.</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In practice, like the definition of poverty ,the official or common understanding of the poverty line is significantly higher in developed countries than in developing countries</a:t>
            </a:r>
            <a:endParaRPr lang="en-US" sz="2200" dirty="0">
              <a:latin typeface="Times New Roman" panose="02020603050405020304" pitchFamily="18" charset="0"/>
              <a:cs typeface="Times New Roman" panose="02020603050405020304" pitchFamily="18" charset="0"/>
            </a:endParaRPr>
          </a:p>
          <a:p>
            <a:pPr>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705394" y="555695"/>
            <a:ext cx="2826415"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POVERTY LINE</a:t>
            </a:r>
            <a:endParaRPr lang="en-US" sz="2600" dirty="0"/>
          </a:p>
        </p:txBody>
      </p:sp>
    </p:spTree>
    <p:extLst>
      <p:ext uri="{BB962C8B-B14F-4D97-AF65-F5344CB8AC3E}">
        <p14:creationId xmlns:p14="http://schemas.microsoft.com/office/powerpoint/2010/main" xmlns="" val="487514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5437386"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Poverty-perspectives and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dimensions,St.Mar’ys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757646" y="1828800"/>
            <a:ext cx="8194330" cy="4462760"/>
          </a:xfrm>
          <a:prstGeom prst="rect">
            <a:avLst/>
          </a:prstGeom>
        </p:spPr>
        <p:txBody>
          <a:bodyPr wrap="square">
            <a:spAutoFit/>
          </a:bodyPr>
          <a:lstStyle/>
          <a:p>
            <a:pPr>
              <a:buNone/>
            </a:pPr>
            <a:endParaRPr lang="en-US" sz="2200" b="1" dirty="0" smtClean="0">
              <a:latin typeface="Times New Roman" panose="02020603050405020304" pitchFamily="18" charset="0"/>
              <a:cs typeface="Times New Roman" panose="02020603050405020304" pitchFamily="18" charset="0"/>
            </a:endParaRPr>
          </a:p>
          <a:p>
            <a:pPr>
              <a:buFont typeface="Wingdings" pitchFamily="2" charset="2"/>
              <a:buChar char="v"/>
            </a:pPr>
            <a:r>
              <a:rPr lang="en-US" sz="2200" dirty="0" smtClean="0">
                <a:latin typeface="Times New Roman" panose="02020603050405020304" pitchFamily="18" charset="0"/>
                <a:cs typeface="Times New Roman" panose="02020603050405020304" pitchFamily="18" charset="0"/>
              </a:rPr>
              <a:t>Absolute poverty: Extreme poverty which threatens people’s health or lives is known as absolute poverty. It is a level of poverty as defined in terms of the minimal requirements necessary to afford minimal standards of food,clothing,health care and shelter.</a:t>
            </a:r>
          </a:p>
          <a:p>
            <a:endParaRPr lang="en-US" sz="2200" dirty="0" smtClean="0">
              <a:latin typeface="Times New Roman" panose="02020603050405020304" pitchFamily="18" charset="0"/>
              <a:cs typeface="Times New Roman" panose="02020603050405020304" pitchFamily="18" charset="0"/>
            </a:endParaRPr>
          </a:p>
          <a:p>
            <a:pPr>
              <a:buFont typeface="Wingdings" pitchFamily="2" charset="2"/>
              <a:buChar char="v"/>
            </a:pPr>
            <a:r>
              <a:rPr lang="en-US" sz="2200" dirty="0" smtClean="0">
                <a:latin typeface="Times New Roman" panose="02020603050405020304" pitchFamily="18" charset="0"/>
                <a:cs typeface="Times New Roman" panose="02020603050405020304" pitchFamily="18" charset="0"/>
              </a:rPr>
              <a:t>Relative poverty :It refers to lacking a usual or socially acceptable level of resources or income as compared with others within a society or country. It is a measure of income inequality rather than material deprivation or hardship.</a:t>
            </a:r>
          </a:p>
          <a:p>
            <a:pPr>
              <a:buNone/>
            </a:pPr>
            <a:endParaRPr lang="en-US" sz="2000" dirty="0" smtClean="0"/>
          </a:p>
          <a:p>
            <a:pPr>
              <a:buNone/>
            </a:pPr>
            <a:endParaRPr lang="en-US" sz="220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457200" y="1261089"/>
            <a:ext cx="3746538"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TYPES OF POVERTY</a:t>
            </a:r>
            <a:endParaRPr lang="en-US" sz="2600" dirty="0"/>
          </a:p>
        </p:txBody>
      </p:sp>
    </p:spTree>
    <p:extLst>
      <p:ext uri="{BB962C8B-B14F-4D97-AF65-F5344CB8AC3E}">
        <p14:creationId xmlns:p14="http://schemas.microsoft.com/office/powerpoint/2010/main" xmlns="" val="1936606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578917"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Poverty-perspectives and dimensons,Jincy George,St.Mar’ys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94776" cy="3782574"/>
          </a:xfrm>
          <a:prstGeom prst="rect">
            <a:avLst/>
          </a:prstGeom>
        </p:spPr>
        <p:txBody>
          <a:bodyPr wrap="square">
            <a:spAutoFit/>
          </a:bodyPr>
          <a:lstStyle/>
          <a:p>
            <a:pPr>
              <a:lnSpc>
                <a:spcPct val="120000"/>
              </a:lnSpc>
              <a:buNone/>
            </a:pPr>
            <a:endParaRPr lang="en-US" sz="2200" b="1" dirty="0">
              <a:latin typeface="Times New Roman" panose="02020603050405020304" pitchFamily="18" charset="0"/>
              <a:cs typeface="Times New Roman" panose="02020603050405020304" pitchFamily="18" charset="0"/>
            </a:endParaRP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Head count</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Poverty gap</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income shortfalls</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human poverty index</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multidimensional poverty index</a:t>
            </a:r>
            <a:endParaRPr lang="en-US" sz="2200" dirty="0">
              <a:latin typeface="Times New Roman" panose="02020603050405020304" pitchFamily="18" charset="0"/>
              <a:cs typeface="Times New Roman" panose="02020603050405020304" pitchFamily="18" charset="0"/>
            </a:endParaRPr>
          </a:p>
          <a:p>
            <a:pPr>
              <a:lnSpc>
                <a:spcPct val="120000"/>
              </a:lnSpc>
              <a:buFont typeface="Wingdings" pitchFamily="2" charset="2"/>
              <a:buChar char="v"/>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457200" y="1261089"/>
            <a:ext cx="4580100"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MEASURES OF POVERTY</a:t>
            </a:r>
            <a:endParaRPr lang="en-US" sz="2600" dirty="0"/>
          </a:p>
        </p:txBody>
      </p:sp>
    </p:spTree>
    <p:extLst>
      <p:ext uri="{BB962C8B-B14F-4D97-AF65-F5344CB8AC3E}">
        <p14:creationId xmlns:p14="http://schemas.microsoft.com/office/powerpoint/2010/main" xmlns="" val="2663222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A72F5BB-01CE-4E1F-B528-9003564E9862}"/>
              </a:ext>
            </a:extLst>
          </p:cNvPr>
          <p:cNvSpPr txBox="1"/>
          <p:nvPr/>
        </p:nvSpPr>
        <p:spPr>
          <a:xfrm>
            <a:off x="151074" y="6380543"/>
            <a:ext cx="6724790"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Poverty –perspectives and dimensions,Jincy George,St.Mar’ys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04948" y="1123406"/>
            <a:ext cx="8494776" cy="5448415"/>
          </a:xfrm>
          <a:prstGeom prst="rect">
            <a:avLst/>
          </a:prstGeom>
        </p:spPr>
        <p:txBody>
          <a:bodyPr wrap="square">
            <a:spAutoFit/>
          </a:bodyPr>
          <a:lstStyle/>
          <a:p>
            <a:pPr>
              <a:buNone/>
            </a:pPr>
            <a:endParaRPr lang="en-US" sz="2200" b="1" dirty="0">
              <a:latin typeface="Times New Roman" panose="02020603050405020304" pitchFamily="18" charset="0"/>
              <a:cs typeface="Times New Roman" panose="02020603050405020304" pitchFamily="18" charset="0"/>
            </a:endParaRP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Promoting opportunity which means expanding the economic opportunities  and the asset base of the poor people through the process of economic growth.</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 Facilitating empowerment which means strengthening the participation of poor people in decision making ,eliminating various forms of discrimination and making state institutions more accountable and responsive to the poor people.</a:t>
            </a:r>
          </a:p>
          <a:p>
            <a:pPr>
              <a:lnSpc>
                <a:spcPct val="150000"/>
              </a:lnSpc>
              <a:buFont typeface="Wingdings" pitchFamily="2" charset="2"/>
              <a:buChar char="v"/>
            </a:pPr>
            <a:r>
              <a:rPr lang="en-US" sz="2200" dirty="0" smtClean="0">
                <a:latin typeface="Times New Roman" panose="02020603050405020304" pitchFamily="18" charset="0"/>
                <a:cs typeface="Times New Roman" panose="02020603050405020304" pitchFamily="18" charset="0"/>
              </a:rPr>
              <a:t>Enhancing security which means reducing poor people’s  vulnerability to the various forms of insecurity that affect people’s lives.</a:t>
            </a:r>
            <a:endParaRPr lang="en-US" sz="2200" dirty="0">
              <a:latin typeface="Times New Roman" panose="02020603050405020304" pitchFamily="18" charset="0"/>
              <a:cs typeface="Times New Roman" panose="02020603050405020304" pitchFamily="18" charset="0"/>
            </a:endParaRPr>
          </a:p>
          <a:p>
            <a:pPr>
              <a:lnSpc>
                <a:spcPct val="150000"/>
              </a:lnSpc>
            </a:pPr>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156754" y="516506"/>
            <a:ext cx="9774174" cy="892552"/>
          </a:xfrm>
          <a:prstGeom prst="rect">
            <a:avLst/>
          </a:prstGeom>
        </p:spPr>
        <p:txBody>
          <a:bodyPr wrap="square">
            <a:spAutoFit/>
          </a:bodyPr>
          <a:lstStyle/>
          <a:p>
            <a:pPr algn="ctr"/>
            <a:r>
              <a:rPr lang="en-US" sz="2600" b="1" dirty="0" smtClean="0">
                <a:solidFill>
                  <a:srgbClr val="C00000"/>
                </a:solidFill>
                <a:latin typeface="Bookman Old Style" panose="02050604050505020204" pitchFamily="18" charset="0"/>
              </a:rPr>
              <a:t>TACKLING </a:t>
            </a:r>
            <a:r>
              <a:rPr lang="en-US" sz="2600" b="1" dirty="0" smtClean="0">
                <a:solidFill>
                  <a:srgbClr val="C00000"/>
                </a:solidFill>
                <a:latin typeface="Bookman Old Style" panose="02050604050505020204" pitchFamily="18" charset="0"/>
              </a:rPr>
              <a:t>POVERTY-</a:t>
            </a:r>
          </a:p>
          <a:p>
            <a:pPr algn="ctr"/>
            <a:r>
              <a:rPr lang="en-US" sz="2600" b="1" dirty="0" smtClean="0">
                <a:solidFill>
                  <a:srgbClr val="C00000"/>
                </a:solidFill>
                <a:latin typeface="Bookman Old Style" panose="02050604050505020204" pitchFamily="18" charset="0"/>
              </a:rPr>
              <a:t>THE </a:t>
            </a:r>
            <a:r>
              <a:rPr lang="en-US" sz="2600" b="1" dirty="0" smtClean="0">
                <a:solidFill>
                  <a:srgbClr val="C00000"/>
                </a:solidFill>
                <a:latin typeface="Bookman Old Style" panose="02050604050505020204" pitchFamily="18" charset="0"/>
              </a:rPr>
              <a:t>WORLD BANK APPROACH</a:t>
            </a:r>
            <a:endParaRPr lang="en-US" sz="2600" dirty="0"/>
          </a:p>
        </p:txBody>
      </p:sp>
    </p:spTree>
    <p:extLst>
      <p:ext uri="{BB962C8B-B14F-4D97-AF65-F5344CB8AC3E}">
        <p14:creationId xmlns:p14="http://schemas.microsoft.com/office/powerpoint/2010/main" xmlns="" val="2519953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492</TotalTime>
  <Words>643</Words>
  <Application>Microsoft Office PowerPoint</Application>
  <PresentationFormat>On-screen Show (4:3)</PresentationFormat>
  <Paragraphs>75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POVERTY</vt:lpstr>
      <vt:lpstr>Slide 3</vt:lpstr>
      <vt:lpstr>Slide 4</vt:lpstr>
      <vt:lpstr>Slide 5</vt:lpstr>
      <vt:lpstr>Slide 6</vt:lpstr>
      <vt:lpstr>Slide 7</vt:lpstr>
      <vt:lpstr>Slide 8</vt:lpstr>
      <vt:lpstr>Slide 9</vt:lpstr>
      <vt:lpstr>CONCLUSION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137</cp:revision>
  <dcterms:created xsi:type="dcterms:W3CDTF">2018-12-04T06:33:32Z</dcterms:created>
  <dcterms:modified xsi:type="dcterms:W3CDTF">2019-06-26T23:22:15Z</dcterms:modified>
</cp:coreProperties>
</file>