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317" r:id="rId3"/>
    <p:sldId id="328" r:id="rId4"/>
    <p:sldId id="327" r:id="rId5"/>
    <p:sldId id="323" r:id="rId6"/>
    <p:sldId id="307" r:id="rId7"/>
    <p:sldId id="311" r:id="rId8"/>
    <p:sldId id="312" r:id="rId9"/>
    <p:sldId id="314" r:id="rId10"/>
    <p:sldId id="324" r:id="rId11"/>
    <p:sldId id="315" r:id="rId12"/>
    <p:sldId id="318" r:id="rId13"/>
    <p:sldId id="319" r:id="rId14"/>
    <p:sldId id="320" r:id="rId15"/>
    <p:sldId id="325" r:id="rId16"/>
    <p:sldId id="32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Default Section" id="{F39D1C94-C614-41ED-8837-467247095838}">
          <p14:sldIdLst>
            <p14:sldId id="256"/>
            <p14:sldId id="317"/>
            <p14:sldId id="328"/>
            <p14:sldId id="327"/>
            <p14:sldId id="323"/>
            <p14:sldId id="307"/>
            <p14:sldId id="311"/>
            <p14:sldId id="312"/>
            <p14:sldId id="314"/>
            <p14:sldId id="324"/>
            <p14:sldId id="315"/>
            <p14:sldId id="318"/>
            <p14:sldId id="319"/>
            <p14:sldId id="320"/>
            <p14:sldId id="325"/>
            <p14:sldId id="326"/>
          </p14:sldIdLst>
        </p14:section>
        <p14:section name="Untitled Section" id="{4556F656-3A99-4F44-A0A6-9248AFA1845E}">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1308" y="139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893A24-685C-47EF-A629-502D73F5DEA8}" type="datetimeFigureOut">
              <a:rPr lang="en-US" smtClean="0"/>
              <a:pPr/>
              <a:t>27/Jun/2019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378182-CCB6-4453-B1D7-DD1C1BADD3AC}" type="slidenum">
              <a:rPr lang="en-US" smtClean="0"/>
              <a:pPr/>
              <a:t>‹#›</a:t>
            </a:fld>
            <a:endParaRPr lang="en-US"/>
          </a:p>
        </p:txBody>
      </p:sp>
    </p:spTree>
    <p:extLst>
      <p:ext uri="{BB962C8B-B14F-4D97-AF65-F5344CB8AC3E}">
        <p14:creationId xmlns:p14="http://schemas.microsoft.com/office/powerpoint/2010/main" xmlns="" val="1927505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945950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30860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79905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66119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IN"/>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661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34830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IN"/>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300760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lang="en-IN"/>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1574995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12596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2658123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0C206341-FFC6-4CF9-9A08-215607BA46B8}" type="datetimeFigureOut">
              <a:rPr lang="en-IN" smtClean="0"/>
              <a:pPr/>
              <a:t>27-06-2019</a:t>
            </a:fld>
            <a:endParaRPr lang="en-IN"/>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IN"/>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6439BF27-1058-48A2-98F7-AAFB7670CA6F}" type="slidenum">
              <a:rPr lang="en-IN" smtClean="0"/>
              <a:pPr/>
              <a:t>‹#›</a:t>
            </a:fld>
            <a:endParaRPr lang="en-IN"/>
          </a:p>
        </p:txBody>
      </p:sp>
    </p:spTree>
    <p:extLst>
      <p:ext uri="{BB962C8B-B14F-4D97-AF65-F5344CB8AC3E}">
        <p14:creationId xmlns:p14="http://schemas.microsoft.com/office/powerpoint/2010/main" xmlns="" val="30168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550400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r="-2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DAA5872A-EBA1-4765-860B-C6F753BE861D}"/>
              </a:ext>
            </a:extLst>
          </p:cNvPr>
          <p:cNvSpPr txBox="1"/>
          <p:nvPr/>
        </p:nvSpPr>
        <p:spPr>
          <a:xfrm>
            <a:off x="178905" y="692702"/>
            <a:ext cx="8584096" cy="646331"/>
          </a:xfrm>
          <a:prstGeom prst="rect">
            <a:avLst/>
          </a:prstGeom>
          <a:noFill/>
        </p:spPr>
        <p:txBody>
          <a:bodyPr wrap="square" rtlCol="0">
            <a:spAutoFit/>
          </a:bodyPr>
          <a:lstStyle/>
          <a:p>
            <a:pPr algn="ctr"/>
            <a:r>
              <a:rPr lang="en-IN" sz="3600" b="1" dirty="0" smtClean="0">
                <a:solidFill>
                  <a:srgbClr val="C00000"/>
                </a:solidFill>
                <a:latin typeface="Bookman Old Style" pitchFamily="18" charset="0"/>
              </a:rPr>
              <a:t>PUBLIC  DEBT</a:t>
            </a:r>
            <a:endParaRPr lang="en-IN" sz="3600" b="1" dirty="0">
              <a:solidFill>
                <a:srgbClr val="C00000"/>
              </a:solidFill>
              <a:latin typeface="Bookman Old Style" pitchFamily="18" charset="0"/>
              <a:cs typeface="Arial" panose="020B0604020202020204" pitchFamily="34" charset="0"/>
            </a:endParaRPr>
          </a:p>
        </p:txBody>
      </p:sp>
      <p:sp>
        <p:nvSpPr>
          <p:cNvPr id="6" name="TextBox 5">
            <a:extLst>
              <a:ext uri="{FF2B5EF4-FFF2-40B4-BE49-F238E27FC236}">
                <a16:creationId xmlns:a16="http://schemas.microsoft.com/office/drawing/2014/main" xmlns="" id="{2B94F812-2F22-48FB-8E4A-2929987BAACA}"/>
              </a:ext>
            </a:extLst>
          </p:cNvPr>
          <p:cNvSpPr txBox="1"/>
          <p:nvPr/>
        </p:nvSpPr>
        <p:spPr>
          <a:xfrm>
            <a:off x="4145475" y="3314700"/>
            <a:ext cx="3907567" cy="1785104"/>
          </a:xfrm>
          <a:prstGeom prst="rect">
            <a:avLst/>
          </a:prstGeom>
          <a:noFill/>
        </p:spPr>
        <p:txBody>
          <a:bodyPr wrap="square" rtlCol="0">
            <a:spAutoFit/>
          </a:bodyPr>
          <a:lstStyle/>
          <a:p>
            <a:r>
              <a:rPr lang="en-US" sz="2200" dirty="0" err="1" smtClean="0">
                <a:latin typeface="Times New Roman" panose="02020603050405020304" pitchFamily="18" charset="0"/>
                <a:cs typeface="Times New Roman" panose="02020603050405020304" pitchFamily="18" charset="0"/>
              </a:rPr>
              <a:t>Dr</a:t>
            </a:r>
            <a:r>
              <a:rPr lang="en-US" sz="2200" dirty="0" smtClean="0">
                <a:latin typeface="Times New Roman" panose="02020603050405020304" pitchFamily="18" charset="0"/>
                <a:cs typeface="Times New Roman" panose="02020603050405020304" pitchFamily="18" charset="0"/>
              </a:rPr>
              <a:t> Julie P. Lazar</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Assistant Professor  </a:t>
            </a:r>
          </a:p>
          <a:p>
            <a:r>
              <a:rPr lang="en-US" sz="2200" dirty="0">
                <a:latin typeface="Times New Roman" panose="02020603050405020304" pitchFamily="18" charset="0"/>
                <a:cs typeface="Times New Roman" panose="02020603050405020304" pitchFamily="18" charset="0"/>
              </a:rPr>
              <a:t>Department of </a:t>
            </a:r>
            <a:r>
              <a:rPr lang="en-US" sz="2200" dirty="0" smtClean="0">
                <a:latin typeface="Times New Roman" panose="02020603050405020304" pitchFamily="18" charset="0"/>
                <a:cs typeface="Times New Roman" panose="02020603050405020304" pitchFamily="18" charset="0"/>
              </a:rPr>
              <a:t>Economics</a:t>
            </a:r>
          </a:p>
          <a:p>
            <a:r>
              <a:rPr lang="en-US" sz="2200" dirty="0" smtClean="0">
                <a:latin typeface="Times New Roman" panose="02020603050405020304" pitchFamily="18" charset="0"/>
                <a:cs typeface="Times New Roman" panose="02020603050405020304" pitchFamily="18" charset="0"/>
              </a:rPr>
              <a:t>St</a:t>
            </a:r>
            <a:r>
              <a:rPr lang="en-US" sz="2200" dirty="0">
                <a:latin typeface="Times New Roman" panose="02020603050405020304" pitchFamily="18" charset="0"/>
                <a:cs typeface="Times New Roman" panose="02020603050405020304" pitchFamily="18" charset="0"/>
              </a:rPr>
              <a:t>. Mary’s </a:t>
            </a:r>
            <a:r>
              <a:rPr lang="en-US" sz="2200" dirty="0" smtClean="0">
                <a:latin typeface="Times New Roman" panose="02020603050405020304" pitchFamily="18" charset="0"/>
                <a:cs typeface="Times New Roman" panose="02020603050405020304" pitchFamily="18" charset="0"/>
              </a:rPr>
              <a:t>College, </a:t>
            </a:r>
            <a:r>
              <a:rPr lang="en-US" sz="2200" dirty="0">
                <a:latin typeface="Times New Roman" panose="02020603050405020304" pitchFamily="18" charset="0"/>
                <a:cs typeface="Times New Roman" panose="02020603050405020304" pitchFamily="18" charset="0"/>
              </a:rPr>
              <a:t>Thrissur </a:t>
            </a:r>
          </a:p>
          <a:p>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357712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793438" y="296126"/>
            <a:ext cx="7886700" cy="6084417"/>
          </a:xfrm>
        </p:spPr>
        <p:txBody>
          <a:bodyPr/>
          <a:lstStyle/>
          <a:p>
            <a:pPr marL="0" indent="0">
              <a:lnSpc>
                <a:spcPct val="200000"/>
              </a:lnSpc>
            </a:pPr>
            <a:r>
              <a:rPr lang="en-IN" sz="2600" b="1" u="sng" dirty="0" smtClean="0">
                <a:solidFill>
                  <a:srgbClr val="C00000"/>
                </a:solidFill>
                <a:latin typeface="Bookman Old Style" pitchFamily="18" charset="0"/>
              </a:rPr>
              <a:t>REDEMPTION OF PUBLIC DEBT</a:t>
            </a:r>
            <a:r>
              <a:rPr lang="en-IN" sz="4000" b="1" dirty="0">
                <a:latin typeface="+mn-lt"/>
              </a:rPr>
              <a:t/>
            </a:r>
            <a:br>
              <a:rPr lang="en-IN" sz="4000" b="1" dirty="0">
                <a:latin typeface="+mn-lt"/>
              </a:rPr>
            </a:br>
            <a:r>
              <a:rPr lang="en-IN" sz="2400" b="1" dirty="0" smtClean="0">
                <a:latin typeface="+mn-lt"/>
              </a:rPr>
              <a:t/>
            </a:r>
            <a:br>
              <a:rPr lang="en-IN" sz="2400" b="1" dirty="0" smtClean="0">
                <a:latin typeface="+mn-lt"/>
              </a:rPr>
            </a:br>
            <a:r>
              <a:rPr lang="en-IN" sz="2200" dirty="0" err="1" smtClean="0">
                <a:latin typeface="Times New Roman" pitchFamily="18" charset="0"/>
                <a:cs typeface="Times New Roman" pitchFamily="18" charset="0"/>
              </a:rPr>
              <a:t>Govt</a:t>
            </a:r>
            <a:r>
              <a:rPr lang="en-IN" sz="2200" dirty="0" smtClean="0">
                <a:latin typeface="Times New Roman" pitchFamily="18" charset="0"/>
                <a:cs typeface="Times New Roman" pitchFamily="18" charset="0"/>
              </a:rPr>
              <a:t> borrows with a promise to repay the Principal and interest. Growing public debt means increasing burden and greater taxation in future which has demoralising effect. If </a:t>
            </a:r>
            <a:r>
              <a:rPr lang="en-IN" sz="2200" dirty="0" err="1" smtClean="0">
                <a:latin typeface="Times New Roman" pitchFamily="18" charset="0"/>
                <a:cs typeface="Times New Roman" pitchFamily="18" charset="0"/>
              </a:rPr>
              <a:t>govt</a:t>
            </a: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fails to meet the previous obligations they will not be able to raise new loans in the future</a:t>
            </a:r>
            <a:r>
              <a:rPr lang="en-IN" sz="2200" b="1" dirty="0" smtClean="0">
                <a:latin typeface="Times New Roman" pitchFamily="18" charset="0"/>
                <a:cs typeface="Times New Roman" pitchFamily="18" charset="0"/>
              </a:rPr>
              <a:t>.</a:t>
            </a:r>
            <a:r>
              <a:rPr lang="en-IN" sz="2200" b="1" dirty="0">
                <a:latin typeface="Times New Roman" pitchFamily="18" charset="0"/>
                <a:cs typeface="Times New Roman" pitchFamily="18" charset="0"/>
              </a:rPr>
              <a:t> Redemption of Public </a:t>
            </a:r>
            <a:r>
              <a:rPr lang="en-IN" sz="2200" b="1" dirty="0" smtClean="0">
                <a:latin typeface="Times New Roman" pitchFamily="18" charset="0"/>
                <a:cs typeface="Times New Roman" pitchFamily="18" charset="0"/>
              </a:rPr>
              <a:t>Debt means repayment </a:t>
            </a:r>
            <a:r>
              <a:rPr lang="en-IN" sz="2200" b="1" dirty="0">
                <a:latin typeface="Times New Roman" pitchFamily="18" charset="0"/>
                <a:cs typeface="Times New Roman" pitchFamily="18" charset="0"/>
              </a:rPr>
              <a:t>of debt</a:t>
            </a:r>
            <a:r>
              <a:rPr lang="en-IN" sz="2400" b="1" dirty="0"/>
              <a:t/>
            </a:r>
            <a:br>
              <a:rPr lang="en-IN" sz="2400" b="1" dirty="0"/>
            </a:br>
            <a:r>
              <a:rPr lang="en-IN" sz="2400" b="1" dirty="0">
                <a:latin typeface="+mn-lt"/>
              </a:rPr>
              <a:t/>
            </a:r>
            <a:br>
              <a:rPr lang="en-IN" sz="2400" b="1" dirty="0">
                <a:latin typeface="+mn-lt"/>
              </a:rPr>
            </a:br>
            <a:r>
              <a:rPr lang="en-IN" sz="2400" b="1" dirty="0" smtClean="0">
                <a:latin typeface="+mn-lt"/>
              </a:rPr>
              <a:t/>
            </a:r>
            <a:br>
              <a:rPr lang="en-IN" sz="2400" b="1" dirty="0" smtClean="0">
                <a:latin typeface="+mn-lt"/>
              </a:rPr>
            </a:br>
            <a:r>
              <a:rPr lang="en-IN" sz="4000" b="1" dirty="0">
                <a:latin typeface="+mn-lt"/>
              </a:rPr>
              <a:t/>
            </a:r>
            <a:br>
              <a:rPr lang="en-IN" sz="4000" b="1" dirty="0">
                <a:latin typeface="+mn-lt"/>
              </a:rPr>
            </a:br>
            <a:endParaRPr lang="en-IN" sz="4000" b="1" dirty="0">
              <a:latin typeface="+mn-lt"/>
            </a:endParaRPr>
          </a:p>
        </p:txBody>
      </p:sp>
      <p:sp>
        <p:nvSpPr>
          <p:cNvPr id="7" name="Content Placeholder 6"/>
          <p:cNvSpPr>
            <a:spLocks noGrp="1"/>
          </p:cNvSpPr>
          <p:nvPr>
            <p:ph idx="1"/>
          </p:nvPr>
        </p:nvSpPr>
        <p:spPr>
          <a:xfrm flipV="1">
            <a:off x="628650" y="6176962"/>
            <a:ext cx="7886700" cy="45719"/>
          </a:xfrm>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Tree>
    <p:extLst>
      <p:ext uri="{BB962C8B-B14F-4D97-AF65-F5344CB8AC3E}">
        <p14:creationId xmlns:p14="http://schemas.microsoft.com/office/powerpoint/2010/main" xmlns="" val="17321766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365126"/>
            <a:ext cx="8364276" cy="4876575"/>
          </a:xfrm>
        </p:spPr>
        <p:txBody>
          <a:bodyPr/>
          <a:lstStyle/>
          <a:p>
            <a:pPr marL="0" indent="0"/>
            <a:r>
              <a:rPr lang="en-IN" sz="2400" b="1" dirty="0" smtClean="0"/>
              <a:t/>
            </a:r>
            <a:br>
              <a:rPr lang="en-IN" sz="2400" b="1" dirty="0" smtClean="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849086" y="158870"/>
            <a:ext cx="7818396" cy="6555641"/>
          </a:xfrm>
          <a:prstGeom prst="rect">
            <a:avLst/>
          </a:prstGeom>
        </p:spPr>
        <p:txBody>
          <a:bodyPr wrap="square">
            <a:spAutoFit/>
          </a:bodyPr>
          <a:lstStyle/>
          <a:p>
            <a:r>
              <a:rPr lang="en-IN" sz="2600" b="1" u="sng" dirty="0" smtClean="0">
                <a:solidFill>
                  <a:srgbClr val="C00000"/>
                </a:solidFill>
                <a:latin typeface="Bookman Old Style" pitchFamily="18" charset="0"/>
              </a:rPr>
              <a:t>Repudiation</a:t>
            </a:r>
          </a:p>
          <a:p>
            <a:pPr marL="342900" indent="-342900">
              <a:buFont typeface="Arial" panose="020B0604020202020204" pitchFamily="34" charset="0"/>
              <a:buChar char="•"/>
            </a:pPr>
            <a:r>
              <a:rPr lang="en-IN" sz="2400" dirty="0" smtClean="0"/>
              <a:t>      </a:t>
            </a:r>
            <a:r>
              <a:rPr lang="en-IN" sz="2200" dirty="0" smtClean="0">
                <a:latin typeface="Times New Roman" pitchFamily="18" charset="0"/>
                <a:cs typeface="Times New Roman" pitchFamily="18" charset="0"/>
              </a:rPr>
              <a:t>Government refuses to repay the debt. </a:t>
            </a:r>
          </a:p>
          <a:p>
            <a:pPr marL="342900" indent="-342900">
              <a:buFont typeface="Arial" panose="020B0604020202020204" pitchFamily="34" charset="0"/>
              <a:buChar char="•"/>
            </a:pP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     Government does not recognise its obligation to repay the loan- the principal and interest</a:t>
            </a:r>
          </a:p>
          <a:p>
            <a:pPr marL="342900" indent="-342900">
              <a:buFont typeface="Arial" panose="020B0604020202020204" pitchFamily="34" charset="0"/>
              <a:buChar char="•"/>
            </a:pP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      Unilateral decision of the borrower.</a:t>
            </a:r>
          </a:p>
          <a:p>
            <a:r>
              <a:rPr lang="en-IN" sz="2200" dirty="0" smtClean="0">
                <a:latin typeface="Times New Roman" pitchFamily="18" charset="0"/>
                <a:cs typeface="Times New Roman" pitchFamily="18" charset="0"/>
              </a:rPr>
              <a:t>Methods</a:t>
            </a:r>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     Partial Repudiation- govt. either  repays the interest or part of Principal  only</a:t>
            </a:r>
          </a:p>
          <a:p>
            <a:pPr marL="342900" indent="-342900">
              <a:buFont typeface="Arial" panose="020B0604020202020204" pitchFamily="34" charset="0"/>
              <a:buChar char="•"/>
            </a:pP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     repudiation by  means of inflation of currency</a:t>
            </a:r>
          </a:p>
          <a:p>
            <a:pPr marL="342900" indent="-342900">
              <a:buFont typeface="Arial" panose="020B0604020202020204" pitchFamily="34" charset="0"/>
              <a:buChar char="•"/>
            </a:pPr>
            <a:endParaRPr lang="en-IN" sz="2400" dirty="0"/>
          </a:p>
          <a:p>
            <a:r>
              <a:rPr lang="en-IN" sz="2600" b="1" u="sng" dirty="0" smtClean="0">
                <a:solidFill>
                  <a:srgbClr val="C00000"/>
                </a:solidFill>
                <a:latin typeface="Bookman Old Style" pitchFamily="18" charset="0"/>
              </a:rPr>
              <a:t>Cancellation</a:t>
            </a:r>
            <a:r>
              <a:rPr lang="en-IN" sz="2800" u="sng" dirty="0" smtClean="0"/>
              <a:t> </a:t>
            </a:r>
          </a:p>
          <a:p>
            <a:endParaRPr lang="en-IN" sz="2400" dirty="0"/>
          </a:p>
          <a:p>
            <a:pPr marL="342900" indent="-342900">
              <a:buFont typeface="Arial" panose="020B0604020202020204" pitchFamily="34" charset="0"/>
              <a:buChar char="•"/>
            </a:pPr>
            <a:r>
              <a:rPr lang="en-IN" sz="2400" dirty="0" smtClean="0"/>
              <a:t>    </a:t>
            </a:r>
            <a:r>
              <a:rPr lang="en-IN" sz="2200" dirty="0" smtClean="0">
                <a:latin typeface="Times New Roman" pitchFamily="18" charset="0"/>
                <a:cs typeface="Times New Roman" pitchFamily="18" charset="0"/>
              </a:rPr>
              <a:t>The debt is not repaid . Agreed upon by lender and borrower for non repayment. </a:t>
            </a: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    Bilateral decision</a:t>
            </a:r>
          </a:p>
          <a:p>
            <a:pPr marL="342900" indent="-342900">
              <a:buFont typeface="Arial" panose="020B0604020202020204" pitchFamily="34" charset="0"/>
              <a:buChar char="•"/>
            </a:pPr>
            <a:endParaRPr lang="en-IN" sz="2400" dirty="0"/>
          </a:p>
          <a:p>
            <a:pPr marL="342900" indent="-342900">
              <a:buFont typeface="Arial" panose="020B0604020202020204" pitchFamily="34" charset="0"/>
              <a:buChar char="•"/>
            </a:pPr>
            <a:endParaRPr lang="en-IN" sz="2400" dirty="0"/>
          </a:p>
          <a:p>
            <a:r>
              <a:rPr lang="en-IN" sz="2400" dirty="0" smtClean="0"/>
              <a:t>   </a:t>
            </a:r>
            <a:endParaRPr lang="en-IN" sz="2400" dirty="0"/>
          </a:p>
        </p:txBody>
      </p:sp>
    </p:spTree>
    <p:extLst>
      <p:ext uri="{BB962C8B-B14F-4D97-AF65-F5344CB8AC3E}">
        <p14:creationId xmlns:p14="http://schemas.microsoft.com/office/powerpoint/2010/main" xmlns="" val="312869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365126"/>
            <a:ext cx="8364276" cy="4876575"/>
          </a:xfrm>
        </p:spPr>
        <p:txBody>
          <a:bodyPr/>
          <a:lstStyle/>
          <a:p>
            <a:pPr marL="0" indent="0"/>
            <a:r>
              <a:rPr lang="en-IN" sz="2400" b="1" dirty="0" smtClean="0"/>
              <a:t/>
            </a:r>
            <a:br>
              <a:rPr lang="en-IN" sz="2400" b="1" dirty="0" smtClean="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953588" y="158870"/>
            <a:ext cx="7713893" cy="5893921"/>
          </a:xfrm>
          <a:prstGeom prst="rect">
            <a:avLst/>
          </a:prstGeom>
        </p:spPr>
        <p:txBody>
          <a:bodyPr wrap="square">
            <a:spAutoFit/>
          </a:bodyPr>
          <a:lstStyle/>
          <a:p>
            <a:r>
              <a:rPr lang="en-IN" sz="2600" b="1" u="sng" dirty="0" smtClean="0">
                <a:solidFill>
                  <a:srgbClr val="C00000"/>
                </a:solidFill>
                <a:latin typeface="Bookman Old Style" pitchFamily="18" charset="0"/>
              </a:rPr>
              <a:t>Refunding</a:t>
            </a:r>
          </a:p>
          <a:p>
            <a:endParaRPr lang="en-IN" sz="2800" u="sng" dirty="0" smtClean="0"/>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Its  a process of replacing maturing bonds by issue of </a:t>
            </a:r>
            <a:r>
              <a:rPr lang="en-IN" sz="2200" dirty="0" err="1" smtClean="0">
                <a:latin typeface="Times New Roman" pitchFamily="18" charset="0"/>
                <a:cs typeface="Times New Roman" pitchFamily="18" charset="0"/>
              </a:rPr>
              <a:t>nnew</a:t>
            </a:r>
            <a:r>
              <a:rPr lang="en-IN" sz="2200" dirty="0" smtClean="0">
                <a:latin typeface="Times New Roman" pitchFamily="18" charset="0"/>
                <a:cs typeface="Times New Roman" pitchFamily="18" charset="0"/>
              </a:rPr>
              <a:t> bonds. </a:t>
            </a: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Usually done to meet the maturity requirements</a:t>
            </a: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Short term loans are replaced by long term loans.</a:t>
            </a: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Process of postponing debt repayment</a:t>
            </a:r>
            <a:endParaRPr lang="en-IN" sz="2200" dirty="0">
              <a:latin typeface="Times New Roman" pitchFamily="18" charset="0"/>
              <a:cs typeface="Times New Roman" pitchFamily="18" charset="0"/>
            </a:endParaRPr>
          </a:p>
          <a:p>
            <a:pPr marL="342900" indent="-342900">
              <a:buFont typeface="Arial" panose="020B0604020202020204" pitchFamily="34" charset="0"/>
              <a:buChar char="•"/>
            </a:pPr>
            <a:endParaRPr lang="en-IN" sz="2400" dirty="0"/>
          </a:p>
          <a:p>
            <a:r>
              <a:rPr lang="en-IN" sz="2400" dirty="0" smtClean="0"/>
              <a:t>   </a:t>
            </a:r>
            <a:r>
              <a:rPr lang="en-IN" sz="2600" b="1" u="sng" dirty="0" smtClean="0">
                <a:solidFill>
                  <a:srgbClr val="C00000"/>
                </a:solidFill>
                <a:latin typeface="Bookman Old Style" pitchFamily="18" charset="0"/>
              </a:rPr>
              <a:t>Conversion</a:t>
            </a:r>
          </a:p>
          <a:p>
            <a:pPr marL="342900" indent="-342900">
              <a:lnSpc>
                <a:spcPct val="150000"/>
              </a:lnSpc>
              <a:buFont typeface="Arial" panose="020B0604020202020204" pitchFamily="34" charset="0"/>
              <a:buChar char="•"/>
            </a:pPr>
            <a:r>
              <a:rPr lang="en-IN" sz="2400" dirty="0" smtClean="0">
                <a:latin typeface="Times New Roman" pitchFamily="18" charset="0"/>
                <a:cs typeface="Times New Roman" pitchFamily="18" charset="0"/>
              </a:rPr>
              <a:t>Changing old loan into a new one</a:t>
            </a:r>
          </a:p>
          <a:p>
            <a:pPr marL="342900" indent="-342900">
              <a:lnSpc>
                <a:spcPct val="150000"/>
              </a:lnSpc>
              <a:buFont typeface="Arial" panose="020B0604020202020204" pitchFamily="34" charset="0"/>
              <a:buChar char="•"/>
            </a:pPr>
            <a:r>
              <a:rPr lang="en-IN" sz="2400" dirty="0" smtClean="0">
                <a:latin typeface="Times New Roman" pitchFamily="18" charset="0"/>
                <a:cs typeface="Times New Roman" pitchFamily="18" charset="0"/>
              </a:rPr>
              <a:t>Loan is not repaid but form of debt is changed.</a:t>
            </a:r>
          </a:p>
          <a:p>
            <a:pPr marL="342900" indent="-342900">
              <a:lnSpc>
                <a:spcPct val="150000"/>
              </a:lnSpc>
              <a:buFont typeface="Arial" panose="020B0604020202020204" pitchFamily="34" charset="0"/>
              <a:buChar char="•"/>
            </a:pPr>
            <a:r>
              <a:rPr lang="en-IN" sz="2400" dirty="0" smtClean="0">
                <a:latin typeface="Times New Roman" pitchFamily="18" charset="0"/>
                <a:cs typeface="Times New Roman" pitchFamily="18" charset="0"/>
              </a:rPr>
              <a:t>Conversion is the arrangement of interest rates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554488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283336"/>
            <a:ext cx="8364276" cy="4958366"/>
          </a:xfrm>
        </p:spPr>
        <p:txBody>
          <a:bodyPr/>
          <a:lstStyle/>
          <a:p>
            <a:r>
              <a:rPr lang="en-IN" sz="2600" b="1" dirty="0" smtClean="0">
                <a:solidFill>
                  <a:srgbClr val="C00000"/>
                </a:solidFill>
                <a:latin typeface="Bookman Old Style" pitchFamily="18" charset="0"/>
              </a:rPr>
              <a:t>     </a:t>
            </a:r>
            <a:r>
              <a:rPr lang="en-IN" sz="2600" b="1" u="sng" dirty="0" smtClean="0">
                <a:solidFill>
                  <a:srgbClr val="C00000"/>
                </a:solidFill>
                <a:latin typeface="Bookman Old Style" pitchFamily="18" charset="0"/>
              </a:rPr>
              <a:t>Sinking </a:t>
            </a:r>
            <a:r>
              <a:rPr lang="en-IN" sz="2600" b="1" u="sng" dirty="0" smtClean="0">
                <a:solidFill>
                  <a:srgbClr val="C00000"/>
                </a:solidFill>
                <a:latin typeface="Bookman Old Style" pitchFamily="18" charset="0"/>
              </a:rPr>
              <a:t>Fund</a:t>
            </a:r>
            <a:r>
              <a:rPr lang="en-IN" sz="2600" b="1" u="sng" dirty="0">
                <a:solidFill>
                  <a:srgbClr val="C00000"/>
                </a:solidFill>
                <a:latin typeface="Bookman Old Style" pitchFamily="18" charset="0"/>
              </a:rPr>
              <a:t/>
            </a:r>
            <a:br>
              <a:rPr lang="en-IN" sz="2600" b="1" u="sng" dirty="0">
                <a:solidFill>
                  <a:srgbClr val="C00000"/>
                </a:solidFill>
                <a:latin typeface="Bookman Old Style" pitchFamily="18" charset="0"/>
              </a:rPr>
            </a:br>
            <a:r>
              <a:rPr lang="en-IN" sz="2800" b="1" u="sng" dirty="0" smtClean="0"/>
              <a:t/>
            </a:r>
            <a:br>
              <a:rPr lang="en-IN" sz="2800" b="1" u="sng" dirty="0" smtClean="0"/>
            </a:b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666206" y="158870"/>
            <a:ext cx="8001276" cy="9417963"/>
          </a:xfrm>
          <a:prstGeom prst="rect">
            <a:avLst/>
          </a:prstGeom>
        </p:spPr>
        <p:txBody>
          <a:bodyPr wrap="square">
            <a:spAutoFit/>
          </a:bodyPr>
          <a:lstStyle/>
          <a:p>
            <a:endParaRPr lang="en-IN" sz="2400" dirty="0"/>
          </a:p>
          <a:p>
            <a:endParaRPr lang="en-IN" sz="2400" dirty="0" smtClean="0"/>
          </a:p>
          <a:p>
            <a:pPr marL="342900" indent="-342900">
              <a:buFont typeface="Arial" panose="020B0604020202020204" pitchFamily="34" charset="0"/>
              <a:buChar char="•"/>
            </a:pPr>
            <a:r>
              <a:rPr lang="en-IN" sz="2200" dirty="0" smtClean="0">
                <a:latin typeface="Times New Roman" pitchFamily="18" charset="0"/>
                <a:cs typeface="Times New Roman" pitchFamily="18" charset="0"/>
              </a:rPr>
              <a:t>Most systematic method of debt redemption</a:t>
            </a:r>
          </a:p>
          <a:p>
            <a:pPr marL="342900" indent="-342900">
              <a:buFont typeface="Arial" panose="020B0604020202020204" pitchFamily="34" charset="0"/>
              <a:buChar char="•"/>
            </a:pPr>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The </a:t>
            </a:r>
            <a:r>
              <a:rPr lang="en-IN" sz="2200" dirty="0" err="1" smtClean="0">
                <a:latin typeface="Times New Roman" pitchFamily="18" charset="0"/>
                <a:cs typeface="Times New Roman" pitchFamily="18" charset="0"/>
              </a:rPr>
              <a:t>govt</a:t>
            </a:r>
            <a:r>
              <a:rPr lang="en-IN" sz="2200" dirty="0" smtClean="0">
                <a:latin typeface="Times New Roman" pitchFamily="18" charset="0"/>
                <a:cs typeface="Times New Roman" pitchFamily="18" charset="0"/>
              </a:rPr>
              <a:t> sets apart a certain sum of money every year , the balances are also invested and interest accruing to them are also credited.</a:t>
            </a:r>
          </a:p>
          <a:p>
            <a:pPr marL="342900" indent="-342900">
              <a:buFont typeface="Arial" panose="020B0604020202020204" pitchFamily="34" charset="0"/>
              <a:buChar char="•"/>
            </a:pPr>
            <a:endParaRPr lang="en-IN" sz="2400" dirty="0"/>
          </a:p>
          <a:p>
            <a:r>
              <a:rPr lang="en-IN" sz="2600" b="1" dirty="0" smtClean="0">
                <a:solidFill>
                  <a:srgbClr val="C00000"/>
                </a:solidFill>
                <a:latin typeface="Bookman Old Style" pitchFamily="18" charset="0"/>
              </a:rPr>
              <a:t>Two  types</a:t>
            </a:r>
          </a:p>
          <a:p>
            <a:endParaRPr lang="en-IN" sz="2400" dirty="0"/>
          </a:p>
          <a:p>
            <a:r>
              <a:rPr lang="en-IN" sz="2200" dirty="0" smtClean="0">
                <a:latin typeface="Times New Roman" pitchFamily="18" charset="0"/>
                <a:cs typeface="Times New Roman" pitchFamily="18" charset="0"/>
              </a:rPr>
              <a:t>Certain Sinking Fund- Govt. </a:t>
            </a: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Sets apart a fixed sum of money every year to clear off the debts.</a:t>
            </a:r>
          </a:p>
          <a:p>
            <a:endParaRPr lang="en-IN" sz="2200" dirty="0">
              <a:latin typeface="Times New Roman" pitchFamily="18" charset="0"/>
              <a:cs typeface="Times New Roman" pitchFamily="18" charset="0"/>
            </a:endParaRPr>
          </a:p>
          <a:p>
            <a:r>
              <a:rPr lang="en-IN" sz="2200" dirty="0" smtClean="0">
                <a:latin typeface="Times New Roman" pitchFamily="18" charset="0"/>
                <a:cs typeface="Times New Roman" pitchFamily="18" charset="0"/>
              </a:rPr>
              <a:t>Uncertain sinking Fund- </a:t>
            </a:r>
            <a:r>
              <a:rPr lang="en-IN" sz="2200" dirty="0" err="1" smtClean="0">
                <a:latin typeface="Times New Roman" pitchFamily="18" charset="0"/>
                <a:cs typeface="Times New Roman" pitchFamily="18" charset="0"/>
              </a:rPr>
              <a:t>Govt</a:t>
            </a:r>
            <a:r>
              <a:rPr lang="en-IN" sz="2200" dirty="0" smtClean="0">
                <a:latin typeface="Times New Roman" pitchFamily="18" charset="0"/>
                <a:cs typeface="Times New Roman" pitchFamily="18" charset="0"/>
              </a:rPr>
              <a:t> deposits varying amount of money into the fund depending on the budget surplus</a:t>
            </a:r>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r>
              <a:rPr lang="en-IN" sz="2400" dirty="0" smtClean="0"/>
              <a:t> </a:t>
            </a:r>
          </a:p>
          <a:p>
            <a:pPr marL="342900" indent="-342900">
              <a:buFont typeface="Arial" panose="020B0604020202020204" pitchFamily="34" charset="0"/>
              <a:buChar char="•"/>
            </a:pPr>
            <a:endParaRPr lang="en-IN" sz="2400" dirty="0"/>
          </a:p>
        </p:txBody>
      </p:sp>
    </p:spTree>
    <p:extLst>
      <p:ext uri="{BB962C8B-B14F-4D97-AF65-F5344CB8AC3E}">
        <p14:creationId xmlns:p14="http://schemas.microsoft.com/office/powerpoint/2010/main" xmlns="" val="29290136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283336"/>
            <a:ext cx="8364276" cy="4958366"/>
          </a:xfrm>
        </p:spPr>
        <p:txBody>
          <a:bodyPr/>
          <a:lstStyle/>
          <a:p>
            <a:pPr marL="342900" indent="-342900">
              <a:buFont typeface="Arial" panose="020B0604020202020204" pitchFamily="34" charset="0"/>
              <a:buChar char="•"/>
            </a:pP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496388" y="158870"/>
            <a:ext cx="8171093" cy="10741402"/>
          </a:xfrm>
          <a:prstGeom prst="rect">
            <a:avLst/>
          </a:prstGeom>
        </p:spPr>
        <p:txBody>
          <a:bodyPr wrap="square">
            <a:spAutoFit/>
          </a:bodyPr>
          <a:lstStyle/>
          <a:p>
            <a:r>
              <a:rPr lang="en-IN" sz="2600" b="1" u="sng" dirty="0" smtClean="0">
                <a:solidFill>
                  <a:srgbClr val="C00000"/>
                </a:solidFill>
                <a:latin typeface="Bookman Old Style" pitchFamily="18" charset="0"/>
              </a:rPr>
              <a:t>Terminal </a:t>
            </a:r>
            <a:r>
              <a:rPr lang="en-IN" sz="2600" b="1" u="sng" dirty="0" smtClean="0">
                <a:solidFill>
                  <a:srgbClr val="C00000"/>
                </a:solidFill>
                <a:latin typeface="Bookman Old Style" pitchFamily="18" charset="0"/>
              </a:rPr>
              <a:t>Annuities</a:t>
            </a:r>
          </a:p>
          <a:p>
            <a:endParaRPr lang="en-IN" sz="2400" dirty="0"/>
          </a:p>
          <a:p>
            <a:pPr marL="342900" indent="-342900">
              <a:buFont typeface="Arial" panose="020B0604020202020204" pitchFamily="34" charset="0"/>
              <a:buChar char="•"/>
            </a:pPr>
            <a:r>
              <a:rPr lang="en-IN" sz="2200" dirty="0" smtClean="0">
                <a:latin typeface="Times New Roman" pitchFamily="18" charset="0"/>
                <a:cs typeface="Times New Roman" pitchFamily="18" charset="0"/>
              </a:rPr>
              <a:t>Refers to the arrangements to settle a part of public debt every year.</a:t>
            </a:r>
          </a:p>
          <a:p>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The debt is redeemed in equal instalments for Principal and interest. These yearly payments are annuities</a:t>
            </a:r>
          </a:p>
          <a:p>
            <a:endParaRPr lang="en-IN" sz="2600" b="1" dirty="0">
              <a:solidFill>
                <a:srgbClr val="C00000"/>
              </a:solidFill>
              <a:latin typeface="Bookman Old Style" pitchFamily="18" charset="0"/>
            </a:endParaRPr>
          </a:p>
          <a:p>
            <a:r>
              <a:rPr lang="en-IN" sz="2600" b="1" u="sng" dirty="0" smtClean="0">
                <a:solidFill>
                  <a:srgbClr val="C00000"/>
                </a:solidFill>
                <a:latin typeface="Bookman Old Style" pitchFamily="18" charset="0"/>
              </a:rPr>
              <a:t>Two methods</a:t>
            </a:r>
          </a:p>
          <a:p>
            <a:endParaRPr lang="en-IN" sz="2400" dirty="0"/>
          </a:p>
          <a:p>
            <a:pPr marL="342900" indent="-342900">
              <a:buFont typeface="Arial" panose="020B0604020202020204" pitchFamily="34" charset="0"/>
              <a:buChar char="•"/>
            </a:pPr>
            <a:r>
              <a:rPr lang="en-IN" sz="2200" dirty="0" smtClean="0">
                <a:latin typeface="Times New Roman" pitchFamily="18" charset="0"/>
                <a:cs typeface="Times New Roman" pitchFamily="18" charset="0"/>
              </a:rPr>
              <a:t>Serial bond redemption-The debt will be redeemed in instalments in serial number order</a:t>
            </a:r>
          </a:p>
          <a:p>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Lottery Method- The debts will be cleared on basis of lots on behalf of shareholders</a:t>
            </a:r>
          </a:p>
          <a:p>
            <a:endParaRPr lang="en-IN" sz="2200" dirty="0">
              <a:latin typeface="Times New Roman" pitchFamily="18" charset="0"/>
              <a:cs typeface="Times New Roman" pitchFamily="18" charset="0"/>
            </a:endParaRPr>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r>
              <a:rPr lang="en-IN" sz="2400" dirty="0" smtClean="0"/>
              <a:t> </a:t>
            </a:r>
          </a:p>
          <a:p>
            <a:pPr marL="342900" indent="-342900">
              <a:buFont typeface="Arial" panose="020B0604020202020204" pitchFamily="34" charset="0"/>
              <a:buChar char="•"/>
            </a:pPr>
            <a:endParaRPr lang="en-IN" sz="2400" dirty="0"/>
          </a:p>
        </p:txBody>
      </p:sp>
    </p:spTree>
    <p:extLst>
      <p:ext uri="{BB962C8B-B14F-4D97-AF65-F5344CB8AC3E}">
        <p14:creationId xmlns:p14="http://schemas.microsoft.com/office/powerpoint/2010/main" xmlns="" val="2409914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283336"/>
            <a:ext cx="8364276" cy="4958366"/>
          </a:xfrm>
        </p:spPr>
        <p:txBody>
          <a:bodyPr/>
          <a:lstStyle/>
          <a:p>
            <a:pPr marL="342900" indent="-342900">
              <a:buFont typeface="Arial" panose="020B0604020202020204" pitchFamily="34" charset="0"/>
              <a:buChar char="•"/>
            </a:pP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679268" y="158870"/>
            <a:ext cx="7988213" cy="11710898"/>
          </a:xfrm>
          <a:prstGeom prst="rect">
            <a:avLst/>
          </a:prstGeom>
        </p:spPr>
        <p:txBody>
          <a:bodyPr wrap="square">
            <a:spAutoFit/>
          </a:bodyPr>
          <a:lstStyle/>
          <a:p>
            <a:r>
              <a:rPr lang="en-IN" sz="2600" b="1" u="sng" dirty="0" smtClean="0">
                <a:solidFill>
                  <a:srgbClr val="C00000"/>
                </a:solidFill>
                <a:latin typeface="Bookman Old Style" pitchFamily="18" charset="0"/>
              </a:rPr>
              <a:t>Capital Levy</a:t>
            </a:r>
          </a:p>
          <a:p>
            <a:endParaRPr lang="en-IN" sz="2400" dirty="0"/>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Heavy tax on property and certain assets exclusively for repayment of debt</a:t>
            </a:r>
          </a:p>
          <a:p>
            <a:pPr marL="342900" indent="-342900">
              <a:lnSpc>
                <a:spcPct val="150000"/>
              </a:lnSpc>
              <a:buFont typeface="Arial" panose="020B0604020202020204" pitchFamily="34" charset="0"/>
              <a:buChar char="•"/>
            </a:pPr>
            <a:endParaRPr lang="en-IN" sz="2200" dirty="0">
              <a:latin typeface="Times New Roman" pitchFamily="18" charset="0"/>
              <a:cs typeface="Times New Roman" pitchFamily="18" charset="0"/>
            </a:endParaRP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One time tax , it is not levied again and again</a:t>
            </a:r>
          </a:p>
          <a:p>
            <a:pPr marL="342900" indent="-342900">
              <a:lnSpc>
                <a:spcPct val="150000"/>
              </a:lnSpc>
              <a:buFont typeface="Arial" panose="020B0604020202020204" pitchFamily="34" charset="0"/>
              <a:buChar char="•"/>
            </a:pPr>
            <a:endParaRPr lang="en-IN" sz="2200" dirty="0">
              <a:latin typeface="Times New Roman" pitchFamily="18" charset="0"/>
              <a:cs typeface="Times New Roman" pitchFamily="18" charset="0"/>
            </a:endParaRP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Capital assets below a certain value are not taxed</a:t>
            </a:r>
          </a:p>
          <a:p>
            <a:pPr marL="342900" indent="-342900">
              <a:lnSpc>
                <a:spcPct val="150000"/>
              </a:lnSpc>
              <a:buFont typeface="Arial" panose="020B0604020202020204" pitchFamily="34" charset="0"/>
              <a:buChar char="•"/>
            </a:pPr>
            <a:endParaRPr lang="en-IN" sz="2200" dirty="0">
              <a:latin typeface="Times New Roman" pitchFamily="18" charset="0"/>
              <a:cs typeface="Times New Roman" pitchFamily="18" charset="0"/>
            </a:endParaRPr>
          </a:p>
          <a:p>
            <a:pPr marL="342900" indent="-342900">
              <a:lnSpc>
                <a:spcPct val="150000"/>
              </a:lnSpc>
              <a:buFont typeface="Arial" panose="020B0604020202020204" pitchFamily="34" charset="0"/>
              <a:buChar char="•"/>
            </a:pPr>
            <a:r>
              <a:rPr lang="en-IN" sz="2200" dirty="0" smtClean="0">
                <a:latin typeface="Times New Roman" pitchFamily="18" charset="0"/>
                <a:cs typeface="Times New Roman" pitchFamily="18" charset="0"/>
              </a:rPr>
              <a:t>Favoured  by Ricardo and Pigou to repay heavy debts . </a:t>
            </a:r>
            <a:r>
              <a:rPr lang="en-IN" sz="2200" dirty="0" err="1" smtClean="0">
                <a:latin typeface="Times New Roman" pitchFamily="18" charset="0"/>
                <a:cs typeface="Times New Roman" pitchFamily="18" charset="0"/>
              </a:rPr>
              <a:t>Eg</a:t>
            </a:r>
            <a:r>
              <a:rPr lang="en-IN" sz="2200" dirty="0" smtClean="0">
                <a:latin typeface="Times New Roman" pitchFamily="18" charset="0"/>
                <a:cs typeface="Times New Roman" pitchFamily="18" charset="0"/>
              </a:rPr>
              <a:t> war debts</a:t>
            </a:r>
          </a:p>
          <a:p>
            <a:pPr marL="342900" indent="-342900">
              <a:buFont typeface="Arial" panose="020B0604020202020204" pitchFamily="34" charset="0"/>
              <a:buChar char="•"/>
            </a:pPr>
            <a:endParaRPr lang="en-IN" sz="2400" dirty="0"/>
          </a:p>
          <a:p>
            <a:pPr marL="342900" indent="-342900">
              <a:buFont typeface="Arial" panose="020B0604020202020204" pitchFamily="34" charset="0"/>
              <a:buChar char="•"/>
            </a:pPr>
            <a:endParaRPr lang="en-IN" sz="2400" dirty="0" smtClean="0"/>
          </a:p>
          <a:p>
            <a:pPr marL="342900" indent="-342900">
              <a:buFont typeface="Arial" panose="020B0604020202020204" pitchFamily="34" charset="0"/>
              <a:buChar char="•"/>
            </a:pPr>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r>
              <a:rPr lang="en-IN" sz="2400" dirty="0" smtClean="0"/>
              <a:t> </a:t>
            </a:r>
          </a:p>
          <a:p>
            <a:pPr marL="342900" indent="-342900">
              <a:buFont typeface="Arial" panose="020B0604020202020204" pitchFamily="34" charset="0"/>
              <a:buChar char="•"/>
            </a:pPr>
            <a:endParaRPr lang="en-IN" sz="2400" dirty="0"/>
          </a:p>
        </p:txBody>
      </p:sp>
    </p:spTree>
    <p:extLst>
      <p:ext uri="{BB962C8B-B14F-4D97-AF65-F5344CB8AC3E}">
        <p14:creationId xmlns:p14="http://schemas.microsoft.com/office/powerpoint/2010/main" xmlns="" val="6315028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030310" y="583825"/>
            <a:ext cx="7154284" cy="5593138"/>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151074" y="283336"/>
            <a:ext cx="8364276" cy="4958366"/>
          </a:xfrm>
        </p:spPr>
        <p:txBody>
          <a:bodyPr/>
          <a:lstStyle/>
          <a:p>
            <a:pPr marL="342900" indent="-342900">
              <a:buFont typeface="Arial" panose="020B0604020202020204" pitchFamily="34" charset="0"/>
              <a:buChar char="•"/>
            </a:pP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b="1" dirty="0" smtClean="0"/>
              <a:t>      </a:t>
            </a: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
        <p:nvSpPr>
          <p:cNvPr id="2" name="Rectangle 1"/>
          <p:cNvSpPr/>
          <p:nvPr/>
        </p:nvSpPr>
        <p:spPr>
          <a:xfrm>
            <a:off x="391886" y="158870"/>
            <a:ext cx="8530044" cy="9941183"/>
          </a:xfrm>
          <a:prstGeom prst="rect">
            <a:avLst/>
          </a:prstGeom>
        </p:spPr>
        <p:txBody>
          <a:bodyPr wrap="square">
            <a:spAutoFit/>
          </a:bodyPr>
          <a:lstStyle/>
          <a:p>
            <a:r>
              <a:rPr lang="en-IN" sz="3200" b="1" dirty="0" smtClean="0">
                <a:solidFill>
                  <a:srgbClr val="C00000"/>
                </a:solidFill>
                <a:latin typeface="Bookman Old Style" pitchFamily="18" charset="0"/>
              </a:rPr>
              <a:t>Redemption of External Debts</a:t>
            </a:r>
          </a:p>
          <a:p>
            <a:pPr marL="342900" indent="-342900">
              <a:buFont typeface="Arial" panose="020B0604020202020204" pitchFamily="34" charset="0"/>
              <a:buChar char="•"/>
            </a:pPr>
            <a:endParaRPr lang="en-IN" sz="2400" dirty="0"/>
          </a:p>
          <a:p>
            <a:pPr marL="342900" indent="-342900">
              <a:buFont typeface="Arial" panose="020B0604020202020204" pitchFamily="34" charset="0"/>
              <a:buChar char="•"/>
            </a:pPr>
            <a:r>
              <a:rPr lang="en-IN" sz="2200" dirty="0" smtClean="0">
                <a:latin typeface="Times New Roman" pitchFamily="18" charset="0"/>
                <a:cs typeface="Times New Roman" pitchFamily="18" charset="0"/>
              </a:rPr>
              <a:t>Possible only through earning foreign exchange, done by creating export surplus ( unrequired exports)</a:t>
            </a:r>
          </a:p>
          <a:p>
            <a:pPr marL="342900" indent="-342900">
              <a:buFont typeface="Arial" panose="020B0604020202020204" pitchFamily="34" charset="0"/>
              <a:buChar char="•"/>
            </a:pPr>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If foreign funds are invested in those areas of export producing goods loans may be easily repaid</a:t>
            </a:r>
          </a:p>
          <a:p>
            <a:pPr marL="342900" indent="-342900">
              <a:buFont typeface="Arial" panose="020B0604020202020204" pitchFamily="34" charset="0"/>
              <a:buChar char="•"/>
            </a:pPr>
            <a:endParaRPr lang="en-IN" sz="2200" dirty="0">
              <a:latin typeface="Times New Roman" pitchFamily="18" charset="0"/>
              <a:cs typeface="Times New Roman" pitchFamily="18" charset="0"/>
            </a:endParaRPr>
          </a:p>
          <a:p>
            <a:pPr marL="342900" indent="-342900">
              <a:buFont typeface="Arial" panose="020B0604020202020204" pitchFamily="34" charset="0"/>
              <a:buChar char="•"/>
            </a:pPr>
            <a:r>
              <a:rPr lang="en-IN" sz="2200" dirty="0" smtClean="0">
                <a:latin typeface="Times New Roman" pitchFamily="18" charset="0"/>
                <a:cs typeface="Times New Roman" pitchFamily="18" charset="0"/>
              </a:rPr>
              <a:t>If loans are utilised for unproductive purpose, export surplus may increase cost of home consumption and increase burden of public debt</a:t>
            </a:r>
          </a:p>
          <a:p>
            <a:pPr marL="342900" indent="-342900">
              <a:buFont typeface="Arial" panose="020B0604020202020204" pitchFamily="34" charset="0"/>
              <a:buChar char="•"/>
            </a:pPr>
            <a:endParaRPr lang="en-IN" sz="2400" dirty="0"/>
          </a:p>
          <a:p>
            <a:pPr marL="342900" indent="-342900">
              <a:buFont typeface="Arial" panose="020B0604020202020204" pitchFamily="34" charset="0"/>
              <a:buChar char="•"/>
            </a:pPr>
            <a:endParaRPr lang="en-IN" sz="2400" dirty="0" smtClean="0"/>
          </a:p>
          <a:p>
            <a:pPr marL="342900" indent="-342900">
              <a:buFont typeface="Arial" panose="020B0604020202020204" pitchFamily="34" charset="0"/>
              <a:buChar char="•"/>
            </a:pPr>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endParaRPr lang="en-IN" sz="2400" dirty="0" smtClean="0"/>
          </a:p>
          <a:p>
            <a:endParaRPr lang="en-IN" sz="2400" dirty="0"/>
          </a:p>
          <a:p>
            <a:r>
              <a:rPr lang="en-IN" sz="2400" dirty="0" smtClean="0"/>
              <a:t> </a:t>
            </a:r>
          </a:p>
          <a:p>
            <a:pPr marL="342900" indent="-342900">
              <a:buFont typeface="Arial" panose="020B0604020202020204" pitchFamily="34" charset="0"/>
              <a:buChar char="•"/>
            </a:pPr>
            <a:endParaRPr lang="en-IN" sz="2400" dirty="0"/>
          </a:p>
        </p:txBody>
      </p:sp>
    </p:spTree>
    <p:extLst>
      <p:ext uri="{BB962C8B-B14F-4D97-AF65-F5344CB8AC3E}">
        <p14:creationId xmlns:p14="http://schemas.microsoft.com/office/powerpoint/2010/main" xmlns="" val="3969955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111059" y="296126"/>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528034" y="296126"/>
            <a:ext cx="8152104" cy="5880837"/>
          </a:xfrm>
        </p:spPr>
        <p:txBody>
          <a:bodyPr/>
          <a:lstStyle/>
          <a:p>
            <a:pPr algn="ctr"/>
            <a:r>
              <a:rPr lang="en-IN" sz="2600" b="1" u="sng" dirty="0" smtClean="0">
                <a:solidFill>
                  <a:srgbClr val="C00000"/>
                </a:solidFill>
                <a:latin typeface="Bookman Old Style" pitchFamily="18" charset="0"/>
              </a:rPr>
              <a:t>DEFINITIONS</a:t>
            </a:r>
            <a:br>
              <a:rPr lang="en-IN" sz="2600" b="1" u="sng" dirty="0" smtClean="0">
                <a:solidFill>
                  <a:srgbClr val="C00000"/>
                </a:solidFill>
                <a:latin typeface="Bookman Old Style" pitchFamily="18" charset="0"/>
              </a:rPr>
            </a:br>
            <a:r>
              <a:rPr lang="en-IN" sz="4000" b="1" u="sng" dirty="0">
                <a:latin typeface="+mn-lt"/>
              </a:rPr>
              <a:t/>
            </a:r>
            <a:br>
              <a:rPr lang="en-IN" sz="4000" b="1" u="sng" dirty="0">
                <a:latin typeface="+mn-lt"/>
              </a:rPr>
            </a:br>
            <a:r>
              <a:rPr lang="en-IN" sz="4000" b="1" u="sng" dirty="0" smtClean="0">
                <a:latin typeface="+mn-lt"/>
              </a:rPr>
              <a:t/>
            </a:r>
            <a:br>
              <a:rPr lang="en-IN" sz="4000" b="1" u="sng" dirty="0" smtClean="0">
                <a:latin typeface="+mn-lt"/>
              </a:rPr>
            </a:br>
            <a:r>
              <a:rPr lang="en-IN" sz="4000" b="1" u="sng" dirty="0" smtClean="0">
                <a:latin typeface="+mn-lt"/>
              </a:rPr>
              <a:t/>
            </a:r>
            <a:br>
              <a:rPr lang="en-IN" sz="4000" b="1" u="sng" dirty="0" smtClean="0">
                <a:latin typeface="+mn-lt"/>
              </a:rPr>
            </a:br>
            <a:endParaRPr lang="en-IN" sz="4000" b="1" u="sng" dirty="0">
              <a:latin typeface="+mn-lt"/>
            </a:endParaRPr>
          </a:p>
        </p:txBody>
      </p:sp>
      <p:sp>
        <p:nvSpPr>
          <p:cNvPr id="7" name="Content Placeholder 6"/>
          <p:cNvSpPr>
            <a:spLocks noGrp="1"/>
          </p:cNvSpPr>
          <p:nvPr>
            <p:ph idx="1"/>
          </p:nvPr>
        </p:nvSpPr>
        <p:spPr>
          <a:xfrm>
            <a:off x="628650" y="875763"/>
            <a:ext cx="7886700" cy="5301200"/>
          </a:xfrm>
        </p:spPr>
        <p:txBody>
          <a:bodyPr/>
          <a:lstStyle/>
          <a:p>
            <a:pPr marL="0" indent="0">
              <a:buNone/>
            </a:pPr>
            <a:endParaRPr lang="en-IN" sz="2400" dirty="0" smtClean="0"/>
          </a:p>
          <a:p>
            <a:pPr marL="0" indent="0">
              <a:buNone/>
            </a:pPr>
            <a:r>
              <a:rPr lang="en-IN" sz="2200" dirty="0" smtClean="0">
                <a:latin typeface="Times New Roman" pitchFamily="18" charset="0"/>
                <a:cs typeface="Times New Roman" pitchFamily="18" charset="0"/>
              </a:rPr>
              <a:t>Public debt refers to loan raised by a government within  the country or a form of promise outside the country.</a:t>
            </a:r>
          </a:p>
          <a:p>
            <a:pPr marL="0" indent="0">
              <a:buNone/>
            </a:pPr>
            <a:endParaRPr lang="en-IN" sz="2200" dirty="0" smtClean="0">
              <a:latin typeface="Times New Roman" pitchFamily="18" charset="0"/>
              <a:cs typeface="Times New Roman" pitchFamily="18" charset="0"/>
            </a:endParaRPr>
          </a:p>
          <a:p>
            <a:pPr marL="0" indent="0">
              <a:buNone/>
            </a:pPr>
            <a:r>
              <a:rPr lang="en-IN" sz="2200" b="1" dirty="0" smtClean="0">
                <a:latin typeface="Times New Roman" pitchFamily="18" charset="0"/>
                <a:cs typeface="Times New Roman" pitchFamily="18" charset="0"/>
              </a:rPr>
              <a:t>Philip E. </a:t>
            </a:r>
            <a:r>
              <a:rPr lang="en-IN" sz="2200" b="1" dirty="0">
                <a:latin typeface="Times New Roman" pitchFamily="18" charset="0"/>
                <a:cs typeface="Times New Roman" pitchFamily="18" charset="0"/>
              </a:rPr>
              <a:t>T</a:t>
            </a:r>
            <a:r>
              <a:rPr lang="en-IN" sz="2200" b="1" dirty="0" smtClean="0">
                <a:latin typeface="Times New Roman" pitchFamily="18" charset="0"/>
                <a:cs typeface="Times New Roman" pitchFamily="18" charset="0"/>
              </a:rPr>
              <a:t>aylor- </a:t>
            </a:r>
            <a:r>
              <a:rPr lang="en-IN" sz="2200" dirty="0" smtClean="0">
                <a:latin typeface="Times New Roman" pitchFamily="18" charset="0"/>
                <a:cs typeface="Times New Roman" pitchFamily="18" charset="0"/>
              </a:rPr>
              <a:t>the debt is in form of </a:t>
            </a:r>
            <a:r>
              <a:rPr lang="en-IN" sz="2200" dirty="0" err="1" smtClean="0">
                <a:latin typeface="Times New Roman" pitchFamily="18" charset="0"/>
                <a:cs typeface="Times New Roman" pitchFamily="18" charset="0"/>
              </a:rPr>
              <a:t>promose</a:t>
            </a:r>
            <a:r>
              <a:rPr lang="en-IN" sz="2200" dirty="0" smtClean="0">
                <a:latin typeface="Times New Roman" pitchFamily="18" charset="0"/>
                <a:cs typeface="Times New Roman" pitchFamily="18" charset="0"/>
              </a:rPr>
              <a:t> by treasury  to pay the holders of these promises a principal sum </a:t>
            </a:r>
            <a:r>
              <a:rPr lang="en-IN" sz="2200" dirty="0" err="1" smtClean="0">
                <a:latin typeface="Times New Roman" pitchFamily="18" charset="0"/>
                <a:cs typeface="Times New Roman" pitchFamily="18" charset="0"/>
              </a:rPr>
              <a:t>anain</a:t>
            </a:r>
            <a:r>
              <a:rPr lang="en-IN" sz="2200" dirty="0" smtClean="0">
                <a:latin typeface="Times New Roman" pitchFamily="18" charset="0"/>
                <a:cs typeface="Times New Roman" pitchFamily="18" charset="0"/>
              </a:rPr>
              <a:t> most instances interest on that principal</a:t>
            </a:r>
          </a:p>
          <a:p>
            <a:pPr marL="0" indent="0">
              <a:buNone/>
            </a:pPr>
            <a:endParaRPr lang="en-IN" sz="2200" dirty="0" smtClean="0">
              <a:latin typeface="Times New Roman" pitchFamily="18" charset="0"/>
              <a:cs typeface="Times New Roman" pitchFamily="18" charset="0"/>
            </a:endParaRPr>
          </a:p>
          <a:p>
            <a:pPr marL="0" indent="0">
              <a:buNone/>
            </a:pPr>
            <a:r>
              <a:rPr lang="en-IN" sz="2200" b="1" dirty="0" smtClean="0">
                <a:latin typeface="Times New Roman" pitchFamily="18" charset="0"/>
                <a:cs typeface="Times New Roman" pitchFamily="18" charset="0"/>
              </a:rPr>
              <a:t>Findlay </a:t>
            </a:r>
            <a:r>
              <a:rPr lang="en-IN" sz="2200" b="1" dirty="0" err="1" smtClean="0">
                <a:latin typeface="Times New Roman" pitchFamily="18" charset="0"/>
                <a:cs typeface="Times New Roman" pitchFamily="18" charset="0"/>
              </a:rPr>
              <a:t>Shirras</a:t>
            </a:r>
            <a:r>
              <a:rPr lang="en-IN" sz="2200" b="1" dirty="0" smtClean="0">
                <a:latin typeface="Times New Roman" pitchFamily="18" charset="0"/>
                <a:cs typeface="Times New Roman" pitchFamily="18" charset="0"/>
              </a:rPr>
              <a:t>-  </a:t>
            </a:r>
            <a:r>
              <a:rPr lang="en-IN" sz="2200" dirty="0" smtClean="0">
                <a:latin typeface="Times New Roman" pitchFamily="18" charset="0"/>
                <a:cs typeface="Times New Roman" pitchFamily="18" charset="0"/>
              </a:rPr>
              <a:t>National debt is a debt which the state owes to its subjects or nationals of other countries</a:t>
            </a:r>
          </a:p>
          <a:p>
            <a:pPr marL="0" indent="0">
              <a:buNone/>
            </a:pPr>
            <a:endParaRPr lang="en-IN" b="1" dirty="0" smtClean="0"/>
          </a:p>
          <a:p>
            <a:pPr marL="0" indent="0">
              <a:buNone/>
            </a:pPr>
            <a:endParaRPr lang="en-IN" sz="2400" dirty="0" smtClean="0"/>
          </a:p>
          <a:p>
            <a:pPr marL="0" indent="0">
              <a:buNone/>
            </a:pPr>
            <a:r>
              <a:rPr lang="en-IN" sz="2400" dirty="0"/>
              <a:t> </a:t>
            </a:r>
            <a:endParaRPr lang="en-IN" sz="2400" dirty="0" smtClean="0"/>
          </a:p>
          <a:p>
            <a:endParaRPr lang="en-IN" sz="2400" dirty="0" smtClean="0"/>
          </a:p>
          <a:p>
            <a:pPr marL="0" indent="0">
              <a:buNone/>
            </a:pPr>
            <a:endParaRPr lang="en-IN" sz="2400" dirty="0" smtClean="0"/>
          </a:p>
          <a:p>
            <a:endParaRPr lang="en-IN" dirty="0"/>
          </a:p>
        </p:txBody>
      </p:sp>
    </p:spTree>
    <p:extLst>
      <p:ext uri="{BB962C8B-B14F-4D97-AF65-F5344CB8AC3E}">
        <p14:creationId xmlns:p14="http://schemas.microsoft.com/office/powerpoint/2010/main" xmlns="" val="840563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528034" y="296126"/>
            <a:ext cx="8152104" cy="5880837"/>
          </a:xfrm>
        </p:spPr>
        <p:txBody>
          <a:bodyPr/>
          <a:lstStyle/>
          <a:p>
            <a:pPr algn="ctr"/>
            <a:r>
              <a:rPr lang="en-IN" sz="2600" b="1" u="sng" dirty="0" smtClean="0">
                <a:solidFill>
                  <a:srgbClr val="C00000"/>
                </a:solidFill>
                <a:latin typeface="Bookman Old Style" pitchFamily="18" charset="0"/>
              </a:rPr>
              <a:t>OBJECTIVES/ CAUSES</a:t>
            </a:r>
            <a:endParaRPr lang="en-IN" sz="2600" b="1" u="sng" dirty="0">
              <a:solidFill>
                <a:srgbClr val="C00000"/>
              </a:solidFill>
              <a:latin typeface="Bookman Old Style" pitchFamily="18" charset="0"/>
            </a:endParaRPr>
          </a:p>
        </p:txBody>
      </p:sp>
      <p:sp>
        <p:nvSpPr>
          <p:cNvPr id="7" name="Content Placeholder 6"/>
          <p:cNvSpPr>
            <a:spLocks noGrp="1"/>
          </p:cNvSpPr>
          <p:nvPr>
            <p:ph idx="1"/>
          </p:nvPr>
        </p:nvSpPr>
        <p:spPr>
          <a:xfrm>
            <a:off x="628650" y="875763"/>
            <a:ext cx="7886700" cy="5301200"/>
          </a:xfrm>
        </p:spPr>
        <p:txBody>
          <a:bodyPr/>
          <a:lstStyle/>
          <a:p>
            <a:r>
              <a:rPr lang="en-IN" sz="2200" dirty="0" smtClean="0">
                <a:latin typeface="Times New Roman" pitchFamily="18" charset="0"/>
                <a:cs typeface="Times New Roman" pitchFamily="18" charset="0"/>
              </a:rPr>
              <a:t>To cover budgetary deficit</a:t>
            </a:r>
          </a:p>
          <a:p>
            <a:r>
              <a:rPr lang="en-IN" sz="2200" dirty="0" smtClean="0">
                <a:latin typeface="Times New Roman" pitchFamily="18" charset="0"/>
                <a:cs typeface="Times New Roman" pitchFamily="18" charset="0"/>
              </a:rPr>
              <a:t>Unpopularity of taxation</a:t>
            </a:r>
          </a:p>
          <a:p>
            <a:r>
              <a:rPr lang="en-IN" sz="2200" dirty="0" smtClean="0">
                <a:latin typeface="Times New Roman" pitchFamily="18" charset="0"/>
                <a:cs typeface="Times New Roman" pitchFamily="18" charset="0"/>
              </a:rPr>
              <a:t>To maintain economic stability</a:t>
            </a:r>
          </a:p>
          <a:p>
            <a:r>
              <a:rPr lang="en-IN" sz="2200" dirty="0" smtClean="0">
                <a:latin typeface="Times New Roman" pitchFamily="18" charset="0"/>
                <a:cs typeface="Times New Roman" pitchFamily="18" charset="0"/>
              </a:rPr>
              <a:t>To maintain economic development</a:t>
            </a:r>
          </a:p>
          <a:p>
            <a:r>
              <a:rPr lang="en-IN" sz="2200" dirty="0" smtClean="0">
                <a:latin typeface="Times New Roman" pitchFamily="18" charset="0"/>
                <a:cs typeface="Times New Roman" pitchFamily="18" charset="0"/>
              </a:rPr>
              <a:t>To meet unexpected contingencies</a:t>
            </a:r>
          </a:p>
          <a:p>
            <a:r>
              <a:rPr lang="en-IN" sz="2200" dirty="0" smtClean="0">
                <a:latin typeface="Times New Roman" pitchFamily="18" charset="0"/>
                <a:cs typeface="Times New Roman" pitchFamily="18" charset="0"/>
              </a:rPr>
              <a:t>To finance wars</a:t>
            </a:r>
          </a:p>
          <a:p>
            <a:r>
              <a:rPr lang="en-IN" sz="2200" dirty="0" smtClean="0">
                <a:latin typeface="Times New Roman" pitchFamily="18" charset="0"/>
                <a:cs typeface="Times New Roman" pitchFamily="18" charset="0"/>
              </a:rPr>
              <a:t>To finance public sector enterprises</a:t>
            </a:r>
          </a:p>
          <a:p>
            <a:r>
              <a:rPr lang="en-IN" sz="2200" dirty="0" smtClean="0">
                <a:latin typeface="Times New Roman" pitchFamily="18" charset="0"/>
                <a:cs typeface="Times New Roman" pitchFamily="18" charset="0"/>
              </a:rPr>
              <a:t>For welfare Programmes</a:t>
            </a:r>
          </a:p>
          <a:p>
            <a:r>
              <a:rPr lang="en-IN" sz="2200" dirty="0" smtClean="0">
                <a:latin typeface="Times New Roman" pitchFamily="18" charset="0"/>
                <a:cs typeface="Times New Roman" pitchFamily="18" charset="0"/>
              </a:rPr>
              <a:t>To create social overheads</a:t>
            </a:r>
          </a:p>
          <a:p>
            <a:r>
              <a:rPr lang="en-IN" sz="2200" dirty="0" smtClean="0">
                <a:latin typeface="Times New Roman" pitchFamily="18" charset="0"/>
                <a:cs typeface="Times New Roman" pitchFamily="18" charset="0"/>
              </a:rPr>
              <a:t>For better resource allocation</a:t>
            </a:r>
          </a:p>
          <a:p>
            <a:r>
              <a:rPr lang="en-IN" sz="2200" dirty="0" smtClean="0">
                <a:latin typeface="Times New Roman" pitchFamily="18" charset="0"/>
                <a:cs typeface="Times New Roman" pitchFamily="18" charset="0"/>
              </a:rPr>
              <a:t>Create essential non income yielding assets</a:t>
            </a:r>
          </a:p>
          <a:p>
            <a:endParaRPr lang="en-IN" sz="2200" dirty="0" smtClean="0">
              <a:latin typeface="Times New Roman" pitchFamily="18" charset="0"/>
              <a:cs typeface="Times New Roman" pitchFamily="18" charset="0"/>
            </a:endParaRPr>
          </a:p>
          <a:p>
            <a:endParaRPr lang="en-IN" sz="2400" dirty="0" smtClean="0"/>
          </a:p>
          <a:p>
            <a:pPr marL="0" indent="0">
              <a:buNone/>
            </a:pPr>
            <a:endParaRPr lang="en-IN" sz="2400" dirty="0" smtClean="0"/>
          </a:p>
          <a:p>
            <a:pPr marL="0" indent="0">
              <a:buNone/>
            </a:pPr>
            <a:endParaRPr lang="en-IN" sz="2400" dirty="0" smtClean="0"/>
          </a:p>
          <a:p>
            <a:pPr marL="0" indent="0">
              <a:buNone/>
            </a:pPr>
            <a:endParaRPr lang="en-IN" b="1" dirty="0" smtClean="0"/>
          </a:p>
          <a:p>
            <a:pPr marL="0" indent="0">
              <a:buNone/>
            </a:pPr>
            <a:endParaRPr lang="en-IN" sz="2400" dirty="0" smtClean="0"/>
          </a:p>
          <a:p>
            <a:pPr marL="0" indent="0">
              <a:buNone/>
            </a:pPr>
            <a:r>
              <a:rPr lang="en-IN" sz="2400" dirty="0"/>
              <a:t> </a:t>
            </a:r>
            <a:endParaRPr lang="en-IN" sz="2400" dirty="0" smtClean="0"/>
          </a:p>
          <a:p>
            <a:endParaRPr lang="en-IN" sz="2400" dirty="0" smtClean="0"/>
          </a:p>
          <a:p>
            <a:pPr marL="0" indent="0">
              <a:buNone/>
            </a:pPr>
            <a:endParaRPr lang="en-IN" sz="2400" dirty="0" smtClean="0"/>
          </a:p>
          <a:p>
            <a:endParaRPr lang="en-IN" dirty="0"/>
          </a:p>
        </p:txBody>
      </p:sp>
    </p:spTree>
    <p:extLst>
      <p:ext uri="{BB962C8B-B14F-4D97-AF65-F5344CB8AC3E}">
        <p14:creationId xmlns:p14="http://schemas.microsoft.com/office/powerpoint/2010/main" xmlns="" val="2623183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33375" y="296929"/>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528034" y="296126"/>
            <a:ext cx="8152104" cy="5880837"/>
          </a:xfrm>
        </p:spPr>
        <p:txBody>
          <a:bodyPr/>
          <a:lstStyle/>
          <a:p>
            <a:pPr algn="ctr"/>
            <a:r>
              <a:rPr lang="en-IN" sz="2600" b="1" u="sng" dirty="0" smtClean="0">
                <a:solidFill>
                  <a:srgbClr val="C00000"/>
                </a:solidFill>
                <a:latin typeface="Bookman Old Style" pitchFamily="18" charset="0"/>
              </a:rPr>
              <a:t>CLASSIFICATION OF PUBLIC DEBT</a:t>
            </a:r>
            <a:r>
              <a:rPr lang="en-IN" sz="4000" b="1" u="sng" dirty="0" smtClean="0">
                <a:latin typeface="+mn-lt"/>
              </a:rPr>
              <a:t/>
            </a:r>
            <a:br>
              <a:rPr lang="en-IN" sz="4000" b="1" u="sng" dirty="0" smtClean="0">
                <a:latin typeface="+mn-lt"/>
              </a:rPr>
            </a:br>
            <a:endParaRPr lang="en-IN" sz="4000" b="1" u="sng" dirty="0">
              <a:latin typeface="+mn-lt"/>
            </a:endParaRPr>
          </a:p>
        </p:txBody>
      </p:sp>
      <p:sp>
        <p:nvSpPr>
          <p:cNvPr id="7" name="Content Placeholder 6"/>
          <p:cNvSpPr>
            <a:spLocks noGrp="1"/>
          </p:cNvSpPr>
          <p:nvPr>
            <p:ph idx="1"/>
          </p:nvPr>
        </p:nvSpPr>
        <p:spPr>
          <a:xfrm>
            <a:off x="660736" y="1248620"/>
            <a:ext cx="7886700" cy="5301200"/>
          </a:xfrm>
        </p:spPr>
        <p:txBody>
          <a:bodyPr/>
          <a:lstStyle/>
          <a:p>
            <a:pPr>
              <a:lnSpc>
                <a:spcPct val="150000"/>
              </a:lnSpc>
            </a:pPr>
            <a:r>
              <a:rPr lang="en-IN" sz="2200" dirty="0" smtClean="0">
                <a:latin typeface="Times New Roman" pitchFamily="18" charset="0"/>
                <a:cs typeface="Times New Roman" pitchFamily="18" charset="0"/>
              </a:rPr>
              <a:t>Internal and External </a:t>
            </a:r>
          </a:p>
          <a:p>
            <a:pPr>
              <a:lnSpc>
                <a:spcPct val="150000"/>
              </a:lnSpc>
            </a:pPr>
            <a:r>
              <a:rPr lang="en-IN" sz="2200" dirty="0" smtClean="0">
                <a:latin typeface="Times New Roman" pitchFamily="18" charset="0"/>
                <a:cs typeface="Times New Roman" pitchFamily="18" charset="0"/>
              </a:rPr>
              <a:t>Productive and Unproductive</a:t>
            </a:r>
          </a:p>
          <a:p>
            <a:pPr>
              <a:lnSpc>
                <a:spcPct val="150000"/>
              </a:lnSpc>
            </a:pPr>
            <a:r>
              <a:rPr lang="en-IN" sz="2200" dirty="0" smtClean="0">
                <a:latin typeface="Times New Roman" pitchFamily="18" charset="0"/>
                <a:cs typeface="Times New Roman" pitchFamily="18" charset="0"/>
              </a:rPr>
              <a:t>Voluntary and Compulsory</a:t>
            </a:r>
          </a:p>
          <a:p>
            <a:pPr>
              <a:lnSpc>
                <a:spcPct val="150000"/>
              </a:lnSpc>
            </a:pPr>
            <a:r>
              <a:rPr lang="en-IN" sz="2200" dirty="0" smtClean="0">
                <a:latin typeface="Times New Roman" pitchFamily="18" charset="0"/>
                <a:cs typeface="Times New Roman" pitchFamily="18" charset="0"/>
              </a:rPr>
              <a:t>Redeemable and  Irredeemable </a:t>
            </a:r>
          </a:p>
          <a:p>
            <a:pPr>
              <a:lnSpc>
                <a:spcPct val="150000"/>
              </a:lnSpc>
            </a:pPr>
            <a:r>
              <a:rPr lang="en-IN" sz="2200" dirty="0" smtClean="0">
                <a:latin typeface="Times New Roman" pitchFamily="18" charset="0"/>
                <a:cs typeface="Times New Roman" pitchFamily="18" charset="0"/>
              </a:rPr>
              <a:t>Short, Medium and Long </a:t>
            </a:r>
            <a:r>
              <a:rPr lang="en-IN" sz="2200" dirty="0">
                <a:latin typeface="Times New Roman" pitchFamily="18" charset="0"/>
                <a:cs typeface="Times New Roman" pitchFamily="18" charset="0"/>
              </a:rPr>
              <a:t>Term </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Funded and Unfunded</a:t>
            </a:r>
          </a:p>
          <a:p>
            <a:pPr>
              <a:lnSpc>
                <a:spcPct val="150000"/>
              </a:lnSpc>
            </a:pPr>
            <a:r>
              <a:rPr lang="en-IN" sz="2200" dirty="0">
                <a:latin typeface="Times New Roman" pitchFamily="18" charset="0"/>
                <a:cs typeface="Times New Roman" pitchFamily="18" charset="0"/>
              </a:rPr>
              <a:t>Marketable and Non </a:t>
            </a:r>
            <a:r>
              <a:rPr lang="en-IN" sz="2200" dirty="0" smtClean="0">
                <a:latin typeface="Times New Roman" pitchFamily="18" charset="0"/>
                <a:cs typeface="Times New Roman" pitchFamily="18" charset="0"/>
              </a:rPr>
              <a:t>Marketable</a:t>
            </a:r>
          </a:p>
          <a:p>
            <a:pPr>
              <a:lnSpc>
                <a:spcPct val="150000"/>
              </a:lnSpc>
            </a:pPr>
            <a:r>
              <a:rPr lang="en-IN" sz="2200" dirty="0" smtClean="0">
                <a:latin typeface="Times New Roman" pitchFamily="18" charset="0"/>
                <a:cs typeface="Times New Roman" pitchFamily="18" charset="0"/>
              </a:rPr>
              <a:t>Gross  and  Net</a:t>
            </a:r>
          </a:p>
          <a:p>
            <a:pPr marL="0" indent="0">
              <a:buNone/>
            </a:pPr>
            <a:endParaRPr lang="en-IN" sz="2400" dirty="0" smtClean="0"/>
          </a:p>
          <a:p>
            <a:pPr marL="0" indent="0">
              <a:buNone/>
            </a:pPr>
            <a:r>
              <a:rPr lang="en-IN" sz="2400" dirty="0"/>
              <a:t> </a:t>
            </a:r>
            <a:endParaRPr lang="en-IN" sz="2400" dirty="0" smtClean="0"/>
          </a:p>
          <a:p>
            <a:endParaRPr lang="en-IN" sz="2400" dirty="0" smtClean="0"/>
          </a:p>
          <a:p>
            <a:pPr marL="0" indent="0">
              <a:buNone/>
            </a:pPr>
            <a:endParaRPr lang="en-IN" sz="2400" dirty="0" smtClean="0"/>
          </a:p>
          <a:p>
            <a:endParaRPr lang="en-IN" dirty="0"/>
          </a:p>
        </p:txBody>
      </p:sp>
    </p:spTree>
    <p:extLst>
      <p:ext uri="{BB962C8B-B14F-4D97-AF65-F5344CB8AC3E}">
        <p14:creationId xmlns:p14="http://schemas.microsoft.com/office/powerpoint/2010/main" xmlns="" val="2508026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528034" y="296126"/>
            <a:ext cx="8152104" cy="5880837"/>
          </a:xfrm>
        </p:spPr>
        <p:txBody>
          <a:bodyPr/>
          <a:lstStyle/>
          <a:p>
            <a:r>
              <a:rPr lang="en-IN" sz="2600" b="1" u="sng" dirty="0" smtClean="0">
                <a:solidFill>
                  <a:srgbClr val="C00000"/>
                </a:solidFill>
                <a:latin typeface="Bookman Old Style" pitchFamily="18" charset="0"/>
              </a:rPr>
              <a:t>Internal/ External Debt</a:t>
            </a:r>
            <a:r>
              <a:rPr lang="en-IN" sz="2400" b="1" u="sng" dirty="0">
                <a:latin typeface="+mn-lt"/>
              </a:rPr>
              <a:t/>
            </a:r>
            <a:br>
              <a:rPr lang="en-IN" sz="2400" b="1" u="sng" dirty="0">
                <a:latin typeface="+mn-lt"/>
              </a:rPr>
            </a:br>
            <a:r>
              <a:rPr lang="en-IN" sz="2400" b="1" u="sng" dirty="0" smtClean="0">
                <a:latin typeface="+mn-lt"/>
              </a:rPr>
              <a:t/>
            </a:r>
            <a:br>
              <a:rPr lang="en-IN" sz="2400" b="1" u="sng" dirty="0" smtClean="0">
                <a:latin typeface="+mn-lt"/>
              </a:rPr>
            </a:br>
            <a:r>
              <a:rPr lang="en-IN" sz="2400" b="1" u="sng" dirty="0" smtClean="0">
                <a:latin typeface="+mn-lt"/>
              </a:rPr>
              <a:t/>
            </a:r>
            <a:br>
              <a:rPr lang="en-IN" sz="2400" b="1" u="sng" dirty="0" smtClean="0">
                <a:latin typeface="+mn-lt"/>
              </a:rPr>
            </a:br>
            <a:r>
              <a:rPr lang="en-IN" sz="2400" b="1" u="sng" dirty="0">
                <a:latin typeface="+mn-lt"/>
              </a:rPr>
              <a:t/>
            </a:r>
            <a:br>
              <a:rPr lang="en-IN" sz="2400" b="1" u="sng" dirty="0">
                <a:latin typeface="+mn-lt"/>
              </a:rPr>
            </a:br>
            <a:endParaRPr lang="en-IN" sz="2400" b="1" u="sng" dirty="0">
              <a:latin typeface="+mn-lt"/>
            </a:endParaRPr>
          </a:p>
        </p:txBody>
      </p:sp>
      <p:sp>
        <p:nvSpPr>
          <p:cNvPr id="7" name="Content Placeholder 6"/>
          <p:cNvSpPr>
            <a:spLocks noGrp="1"/>
          </p:cNvSpPr>
          <p:nvPr>
            <p:ph idx="1"/>
          </p:nvPr>
        </p:nvSpPr>
        <p:spPr>
          <a:xfrm>
            <a:off x="628650" y="875763"/>
            <a:ext cx="7886700" cy="5301200"/>
          </a:xfrm>
        </p:spPr>
        <p:txBody>
          <a:bodyPr/>
          <a:lstStyle/>
          <a:p>
            <a:pPr>
              <a:lnSpc>
                <a:spcPct val="100000"/>
              </a:lnSpc>
            </a:pPr>
            <a:r>
              <a:rPr lang="en-IN" sz="2200" b="1" dirty="0">
                <a:latin typeface="Times New Roman" pitchFamily="18" charset="0"/>
                <a:cs typeface="Times New Roman" pitchFamily="18" charset="0"/>
              </a:rPr>
              <a:t>Internal Loans </a:t>
            </a:r>
            <a:r>
              <a:rPr lang="en-IN" sz="2200" dirty="0">
                <a:latin typeface="Times New Roman" pitchFamily="18" charset="0"/>
                <a:cs typeface="Times New Roman" pitchFamily="18" charset="0"/>
              </a:rPr>
              <a:t>are raised  from individuals, NBFIs, Commercial banks and Central bank  within the area controlled by public authority. </a:t>
            </a:r>
          </a:p>
          <a:p>
            <a:pPr marL="0" indent="0" algn="just">
              <a:lnSpc>
                <a:spcPct val="100000"/>
              </a:lnSpc>
              <a:buNone/>
            </a:pPr>
            <a:r>
              <a:rPr lang="en-IN" sz="2200" dirty="0">
                <a:latin typeface="Times New Roman" pitchFamily="18" charset="0"/>
                <a:cs typeface="Times New Roman" pitchFamily="18" charset="0"/>
              </a:rPr>
              <a:t>           Involves only transfer of funds from people to     Government with the country. </a:t>
            </a:r>
          </a:p>
          <a:p>
            <a:pPr marL="0" indent="0">
              <a:lnSpc>
                <a:spcPct val="100000"/>
              </a:lnSpc>
              <a:buNone/>
            </a:pPr>
            <a:r>
              <a:rPr lang="en-IN" sz="2200" dirty="0">
                <a:latin typeface="Times New Roman" pitchFamily="18" charset="0"/>
                <a:cs typeface="Times New Roman" pitchFamily="18" charset="0"/>
              </a:rPr>
              <a:t>           Productive capacity is not </a:t>
            </a:r>
            <a:r>
              <a:rPr lang="en-IN" sz="2200" dirty="0" smtClean="0">
                <a:latin typeface="Times New Roman" pitchFamily="18" charset="0"/>
                <a:cs typeface="Times New Roman" pitchFamily="18" charset="0"/>
              </a:rPr>
              <a:t>affected</a:t>
            </a:r>
          </a:p>
          <a:p>
            <a:pPr>
              <a:lnSpc>
                <a:spcPct val="100000"/>
              </a:lnSpc>
            </a:pPr>
            <a:r>
              <a:rPr lang="en-IN" sz="2200" b="1" dirty="0">
                <a:latin typeface="Times New Roman" pitchFamily="18" charset="0"/>
                <a:cs typeface="Times New Roman" pitchFamily="18" charset="0"/>
              </a:rPr>
              <a:t>External Loans </a:t>
            </a:r>
            <a:r>
              <a:rPr lang="en-IN" sz="2200" dirty="0">
                <a:latin typeface="Times New Roman" pitchFamily="18" charset="0"/>
                <a:cs typeface="Times New Roman" pitchFamily="18" charset="0"/>
              </a:rPr>
              <a:t>are raised from individuals or institutions outside the area controlled by public authority. </a:t>
            </a:r>
          </a:p>
          <a:p>
            <a:pPr marL="0" indent="0">
              <a:lnSpc>
                <a:spcPct val="100000"/>
              </a:lnSpc>
              <a:buNone/>
            </a:pPr>
            <a:r>
              <a:rPr lang="en-IN" sz="2200" dirty="0">
                <a:latin typeface="Times New Roman" pitchFamily="18" charset="0"/>
                <a:cs typeface="Times New Roman" pitchFamily="18" charset="0"/>
              </a:rPr>
              <a:t>        Net payments  go out of the country as interest payments.</a:t>
            </a:r>
          </a:p>
          <a:p>
            <a:pPr marL="0" indent="0">
              <a:lnSpc>
                <a:spcPct val="100000"/>
              </a:lnSpc>
              <a:buNone/>
            </a:pPr>
            <a:r>
              <a:rPr lang="en-IN" sz="2200" dirty="0">
                <a:latin typeface="Times New Roman" pitchFamily="18" charset="0"/>
                <a:cs typeface="Times New Roman" pitchFamily="18" charset="0"/>
              </a:rPr>
              <a:t>        Productive capacity is adversely affected since interest    payments are made</a:t>
            </a:r>
          </a:p>
          <a:p>
            <a:pPr>
              <a:lnSpc>
                <a:spcPct val="100000"/>
              </a:lnSpc>
            </a:pPr>
            <a:endParaRPr lang="en-IN" sz="2400" dirty="0"/>
          </a:p>
          <a:p>
            <a:pPr marL="0" indent="0">
              <a:buNone/>
            </a:pPr>
            <a:endParaRPr lang="en-IN" sz="2400" dirty="0"/>
          </a:p>
          <a:p>
            <a:pPr algn="just"/>
            <a:endParaRPr lang="en-IN" sz="2400" dirty="0"/>
          </a:p>
          <a:p>
            <a:endParaRPr lang="en-IN" sz="2400" dirty="0" smtClean="0"/>
          </a:p>
          <a:p>
            <a:pPr marL="0" indent="0">
              <a:buNone/>
            </a:pPr>
            <a:endParaRPr lang="en-IN" sz="2400" dirty="0" smtClean="0"/>
          </a:p>
          <a:p>
            <a:endParaRPr lang="en-IN" dirty="0"/>
          </a:p>
        </p:txBody>
      </p:sp>
    </p:spTree>
    <p:extLst>
      <p:ext uri="{BB962C8B-B14F-4D97-AF65-F5344CB8AC3E}">
        <p14:creationId xmlns:p14="http://schemas.microsoft.com/office/powerpoint/2010/main" xmlns="" val="446052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528034" y="296126"/>
            <a:ext cx="8152104" cy="5880837"/>
          </a:xfrm>
        </p:spPr>
        <p:txBody>
          <a:bodyPr/>
          <a:lstStyle/>
          <a:p>
            <a:r>
              <a:rPr lang="en-IN" sz="2600" b="1" u="sng" dirty="0" smtClean="0">
                <a:solidFill>
                  <a:srgbClr val="C00000"/>
                </a:solidFill>
                <a:latin typeface="Bookman Old Style" pitchFamily="18" charset="0"/>
              </a:rPr>
              <a:t>Productive/Unproductive Debt</a:t>
            </a:r>
            <a:endParaRPr lang="en-IN" sz="2600" b="1" u="sng" dirty="0">
              <a:solidFill>
                <a:srgbClr val="C00000"/>
              </a:solidFill>
              <a:latin typeface="Bookman Old Style" pitchFamily="18" charset="0"/>
            </a:endParaRPr>
          </a:p>
        </p:txBody>
      </p:sp>
      <p:sp>
        <p:nvSpPr>
          <p:cNvPr id="7" name="Content Placeholder 6"/>
          <p:cNvSpPr>
            <a:spLocks noGrp="1"/>
          </p:cNvSpPr>
          <p:nvPr>
            <p:ph idx="1"/>
          </p:nvPr>
        </p:nvSpPr>
        <p:spPr>
          <a:xfrm>
            <a:off x="628650" y="875763"/>
            <a:ext cx="7886700" cy="5301200"/>
          </a:xfrm>
        </p:spPr>
        <p:txBody>
          <a:bodyPr/>
          <a:lstStyle/>
          <a:p>
            <a:pPr algn="just">
              <a:buFontTx/>
              <a:buChar char="-"/>
            </a:pPr>
            <a:r>
              <a:rPr lang="en-IN" sz="2200" b="1" dirty="0" smtClean="0">
                <a:latin typeface="Times New Roman" pitchFamily="18" charset="0"/>
                <a:cs typeface="Times New Roman" pitchFamily="18" charset="0"/>
              </a:rPr>
              <a:t>Productive Debts </a:t>
            </a:r>
            <a:r>
              <a:rPr lang="en-IN" sz="2200" dirty="0" smtClean="0">
                <a:latin typeface="Times New Roman" pitchFamily="18" charset="0"/>
                <a:cs typeface="Times New Roman" pitchFamily="18" charset="0"/>
              </a:rPr>
              <a:t>are loans used for projects which yield income to government. </a:t>
            </a:r>
            <a:r>
              <a:rPr lang="en-IN" sz="2200" dirty="0" err="1" smtClean="0">
                <a:latin typeface="Times New Roman" pitchFamily="18" charset="0"/>
                <a:cs typeface="Times New Roman" pitchFamily="18" charset="0"/>
              </a:rPr>
              <a:t>Eg</a:t>
            </a:r>
            <a:r>
              <a:rPr lang="en-IN" sz="2200" dirty="0" smtClean="0">
                <a:latin typeface="Times New Roman" pitchFamily="18" charset="0"/>
                <a:cs typeface="Times New Roman" pitchFamily="18" charset="0"/>
              </a:rPr>
              <a:t> construction of steel plants,  power projects. These debts </a:t>
            </a:r>
            <a:r>
              <a:rPr lang="en-IN" sz="2200" dirty="0">
                <a:latin typeface="Times New Roman" pitchFamily="18" charset="0"/>
                <a:cs typeface="Times New Roman" pitchFamily="18" charset="0"/>
              </a:rPr>
              <a:t>are fully covered by </a:t>
            </a:r>
            <a:r>
              <a:rPr lang="en-IN" sz="2200" dirty="0" smtClean="0">
                <a:latin typeface="Times New Roman" pitchFamily="18" charset="0"/>
                <a:cs typeface="Times New Roman" pitchFamily="18" charset="0"/>
              </a:rPr>
              <a:t>assets.</a:t>
            </a:r>
          </a:p>
          <a:p>
            <a:pPr algn="just">
              <a:buFontTx/>
              <a:buChar char="-"/>
            </a:pPr>
            <a:r>
              <a:rPr lang="en-IN" sz="2200" b="1" dirty="0" smtClean="0">
                <a:latin typeface="Times New Roman" pitchFamily="18" charset="0"/>
                <a:cs typeface="Times New Roman" pitchFamily="18" charset="0"/>
              </a:rPr>
              <a:t>Unproductive Debts </a:t>
            </a:r>
            <a:r>
              <a:rPr lang="en-IN" sz="2200" dirty="0" smtClean="0">
                <a:latin typeface="Times New Roman" pitchFamily="18" charset="0"/>
                <a:cs typeface="Times New Roman" pitchFamily="18" charset="0"/>
              </a:rPr>
              <a:t>are </a:t>
            </a:r>
            <a:r>
              <a:rPr lang="en-IN" sz="2200" dirty="0">
                <a:latin typeface="Times New Roman" pitchFamily="18" charset="0"/>
                <a:cs typeface="Times New Roman" pitchFamily="18" charset="0"/>
              </a:rPr>
              <a:t>loans used for projects which do not  yield income to government. </a:t>
            </a:r>
            <a:r>
              <a:rPr lang="en-IN" sz="2200" dirty="0" err="1">
                <a:latin typeface="Times New Roman" pitchFamily="18" charset="0"/>
                <a:cs typeface="Times New Roman" pitchFamily="18" charset="0"/>
              </a:rPr>
              <a:t>Eg</a:t>
            </a:r>
            <a:r>
              <a:rPr lang="en-IN" sz="2200" dirty="0">
                <a:latin typeface="Times New Roman" pitchFamily="18" charset="0"/>
                <a:cs typeface="Times New Roman" pitchFamily="18" charset="0"/>
              </a:rPr>
              <a:t> financing war, flood </a:t>
            </a:r>
            <a:r>
              <a:rPr lang="en-IN" sz="2200" dirty="0" smtClean="0">
                <a:latin typeface="Times New Roman" pitchFamily="18" charset="0"/>
                <a:cs typeface="Times New Roman" pitchFamily="18" charset="0"/>
              </a:rPr>
              <a:t>relief. They are </a:t>
            </a:r>
            <a:r>
              <a:rPr lang="en-IN" sz="2200" dirty="0">
                <a:latin typeface="Times New Roman" pitchFamily="18" charset="0"/>
                <a:cs typeface="Times New Roman" pitchFamily="18" charset="0"/>
              </a:rPr>
              <a:t>called </a:t>
            </a:r>
            <a:r>
              <a:rPr lang="en-IN" sz="2200" b="1" dirty="0">
                <a:latin typeface="Times New Roman" pitchFamily="18" charset="0"/>
                <a:cs typeface="Times New Roman" pitchFamily="18" charset="0"/>
              </a:rPr>
              <a:t>dead weight debts </a:t>
            </a:r>
            <a:r>
              <a:rPr lang="en-IN" sz="2200" dirty="0">
                <a:latin typeface="Times New Roman" pitchFamily="18" charset="0"/>
                <a:cs typeface="Times New Roman" pitchFamily="18" charset="0"/>
              </a:rPr>
              <a:t>as they do not create any </a:t>
            </a:r>
            <a:r>
              <a:rPr lang="en-IN" sz="2200" dirty="0" smtClean="0">
                <a:latin typeface="Times New Roman" pitchFamily="18" charset="0"/>
                <a:cs typeface="Times New Roman" pitchFamily="18" charset="0"/>
              </a:rPr>
              <a:t>assets</a:t>
            </a:r>
          </a:p>
          <a:p>
            <a:pPr algn="just">
              <a:buFontTx/>
              <a:buChar char="-"/>
            </a:pPr>
            <a:endParaRPr lang="en-IN" sz="2400" dirty="0"/>
          </a:p>
          <a:p>
            <a:pPr marL="0" indent="0">
              <a:buNone/>
            </a:pPr>
            <a:r>
              <a:rPr lang="en-IN" sz="2600" b="1" u="sng" dirty="0" smtClean="0">
                <a:solidFill>
                  <a:srgbClr val="C00000"/>
                </a:solidFill>
                <a:latin typeface="Bookman Old Style" pitchFamily="18" charset="0"/>
              </a:rPr>
              <a:t>Voluntary/ Compulsory Debt </a:t>
            </a:r>
          </a:p>
          <a:p>
            <a:pPr algn="just">
              <a:buFontTx/>
              <a:buChar char="-"/>
            </a:pPr>
            <a:r>
              <a:rPr lang="en-IN" sz="2200" dirty="0" smtClean="0">
                <a:latin typeface="Times New Roman" pitchFamily="18" charset="0"/>
                <a:cs typeface="Times New Roman" pitchFamily="18" charset="0"/>
              </a:rPr>
              <a:t>In case of Voluntary Debts people  contribute to </a:t>
            </a:r>
            <a:r>
              <a:rPr lang="en-IN" sz="2200" dirty="0" err="1" smtClean="0">
                <a:latin typeface="Times New Roman" pitchFamily="18" charset="0"/>
                <a:cs typeface="Times New Roman" pitchFamily="18" charset="0"/>
              </a:rPr>
              <a:t>Govenments</a:t>
            </a:r>
            <a:r>
              <a:rPr lang="en-IN" sz="2200" dirty="0" smtClean="0">
                <a:latin typeface="Times New Roman" pitchFamily="18" charset="0"/>
                <a:cs typeface="Times New Roman" pitchFamily="18" charset="0"/>
              </a:rPr>
              <a:t> loan programme without any compulsion.</a:t>
            </a:r>
          </a:p>
          <a:p>
            <a:pPr algn="just">
              <a:buFontTx/>
              <a:buChar char="-"/>
            </a:pPr>
            <a:r>
              <a:rPr lang="en-IN" sz="2200" dirty="0" smtClean="0">
                <a:latin typeface="Times New Roman" pitchFamily="18" charset="0"/>
                <a:cs typeface="Times New Roman" pitchFamily="18" charset="0"/>
              </a:rPr>
              <a:t>Compulsory debt implies government use force or pressure for making people </a:t>
            </a:r>
            <a:r>
              <a:rPr lang="en-IN" sz="2200" dirty="0">
                <a:latin typeface="Times New Roman" pitchFamily="18" charset="0"/>
                <a:cs typeface="Times New Roman" pitchFamily="18" charset="0"/>
              </a:rPr>
              <a:t>s</a:t>
            </a:r>
            <a:r>
              <a:rPr lang="en-IN" sz="2200" dirty="0" smtClean="0">
                <a:latin typeface="Times New Roman" pitchFamily="18" charset="0"/>
                <a:cs typeface="Times New Roman" pitchFamily="18" charset="0"/>
              </a:rPr>
              <a:t>ubscribe government loans</a:t>
            </a:r>
            <a:endParaRPr lang="en-IN" sz="2200" dirty="0">
              <a:latin typeface="Times New Roman" pitchFamily="18" charset="0"/>
              <a:cs typeface="Times New Roman" pitchFamily="18" charset="0"/>
            </a:endParaRPr>
          </a:p>
          <a:p>
            <a:pPr marL="0" indent="0">
              <a:buNone/>
            </a:pPr>
            <a:endParaRPr lang="en-IN" sz="2400" dirty="0" smtClean="0"/>
          </a:p>
          <a:p>
            <a:pPr marL="0" indent="0">
              <a:buNone/>
            </a:pPr>
            <a:r>
              <a:rPr lang="en-IN" b="1" dirty="0" smtClean="0"/>
              <a:t>-</a:t>
            </a:r>
          </a:p>
          <a:p>
            <a:r>
              <a:rPr lang="en-IN" sz="2400" dirty="0" smtClean="0"/>
              <a:t>.</a:t>
            </a:r>
          </a:p>
          <a:p>
            <a:pPr marL="0" indent="0">
              <a:buNone/>
            </a:pPr>
            <a:r>
              <a:rPr lang="en-IN" sz="2400" dirty="0"/>
              <a:t> </a:t>
            </a:r>
            <a:endParaRPr lang="en-IN" sz="2400" dirty="0" smtClean="0"/>
          </a:p>
          <a:p>
            <a:endParaRPr lang="en-IN" sz="2400" dirty="0" smtClean="0"/>
          </a:p>
          <a:p>
            <a:pPr marL="0" indent="0">
              <a:buNone/>
            </a:pPr>
            <a:endParaRPr lang="en-IN" sz="2400" dirty="0" smtClean="0"/>
          </a:p>
          <a:p>
            <a:endParaRPr lang="en-IN" dirty="0"/>
          </a:p>
        </p:txBody>
      </p:sp>
    </p:spTree>
    <p:extLst>
      <p:ext uri="{BB962C8B-B14F-4D97-AF65-F5344CB8AC3E}">
        <p14:creationId xmlns:p14="http://schemas.microsoft.com/office/powerpoint/2010/main" xmlns="" val="1447976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793438" y="296126"/>
            <a:ext cx="7886700" cy="6084417"/>
          </a:xfrm>
        </p:spPr>
        <p:txBody>
          <a:bodyPr/>
          <a:lstStyle/>
          <a:p>
            <a:pPr marL="0" indent="0"/>
            <a:r>
              <a:rPr lang="en-IN" sz="2600" b="1" u="sng" dirty="0">
                <a:solidFill>
                  <a:srgbClr val="C00000"/>
                </a:solidFill>
                <a:latin typeface="Bookman Old Style" pitchFamily="18" charset="0"/>
              </a:rPr>
              <a:t>Redeemable/ Irredeemable </a:t>
            </a:r>
            <a:r>
              <a:rPr lang="en-IN" sz="2600" b="1" u="sng" dirty="0" smtClean="0">
                <a:solidFill>
                  <a:srgbClr val="C00000"/>
                </a:solidFill>
                <a:latin typeface="Bookman Old Style" pitchFamily="18" charset="0"/>
              </a:rPr>
              <a:t>Debt</a:t>
            </a:r>
            <a:r>
              <a:rPr lang="en-IN" sz="2400" b="1" dirty="0" smtClean="0">
                <a:latin typeface="+mn-lt"/>
              </a:rPr>
              <a:t/>
            </a:r>
            <a:br>
              <a:rPr lang="en-IN" sz="2400" b="1" dirty="0" smtClean="0">
                <a:latin typeface="+mn-lt"/>
              </a:rPr>
            </a:br>
            <a:r>
              <a:rPr lang="en-IN" sz="2400" b="1" dirty="0">
                <a:latin typeface="+mn-lt"/>
              </a:rPr>
              <a:t/>
            </a:r>
            <a:br>
              <a:rPr lang="en-IN" sz="2400" b="1" dirty="0">
                <a:latin typeface="+mn-lt"/>
              </a:rPr>
            </a:br>
            <a:r>
              <a:rPr lang="en-IN" sz="2200" b="1" dirty="0">
                <a:latin typeface="Times New Roman" pitchFamily="18" charset="0"/>
                <a:cs typeface="Times New Roman" pitchFamily="18" charset="0"/>
              </a:rPr>
              <a:t>Redeemable debt </a:t>
            </a:r>
            <a:r>
              <a:rPr lang="en-IN" sz="2200" dirty="0">
                <a:latin typeface="Times New Roman" pitchFamily="18" charset="0"/>
                <a:cs typeface="Times New Roman" pitchFamily="18" charset="0"/>
              </a:rPr>
              <a:t>are those for which the government is committed to repay at an appointed date. </a:t>
            </a: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IN" sz="2200" dirty="0">
                <a:latin typeface="Times New Roman" pitchFamily="18" charset="0"/>
                <a:cs typeface="Times New Roman" pitchFamily="18" charset="0"/>
              </a:rPr>
              <a:t/>
            </a:r>
            <a:br>
              <a:rPr lang="en-IN" sz="2200" dirty="0">
                <a:latin typeface="Times New Roman" pitchFamily="18" charset="0"/>
                <a:cs typeface="Times New Roman" pitchFamily="18" charset="0"/>
              </a:rPr>
            </a:br>
            <a:r>
              <a:rPr lang="en-IN" sz="2200" dirty="0">
                <a:latin typeface="Times New Roman" pitchFamily="18" charset="0"/>
                <a:cs typeface="Times New Roman" pitchFamily="18" charset="0"/>
              </a:rPr>
              <a:t>Loans for which no commitment is made are irredeemable debt</a:t>
            </a:r>
            <a:r>
              <a:rPr lang="en-IN" sz="2200" dirty="0" smtClean="0">
                <a:latin typeface="Times New Roman" pitchFamily="18" charset="0"/>
                <a:cs typeface="Times New Roman" pitchFamily="18" charset="0"/>
              </a:rPr>
              <a:t>.</a:t>
            </a:r>
            <a:br>
              <a:rPr lang="en-IN" sz="2200" dirty="0" smtClean="0">
                <a:latin typeface="Times New Roman" pitchFamily="18" charset="0"/>
                <a:cs typeface="Times New Roman" pitchFamily="18" charset="0"/>
              </a:rPr>
            </a:br>
            <a:r>
              <a:rPr lang="en-IN" sz="2400" dirty="0">
                <a:latin typeface="+mn-lt"/>
              </a:rPr>
              <a:t/>
            </a:r>
            <a:br>
              <a:rPr lang="en-IN" sz="2400" dirty="0">
                <a:latin typeface="+mn-lt"/>
              </a:rPr>
            </a:br>
            <a:r>
              <a:rPr lang="en-IN" sz="2600" b="1" u="sng" dirty="0">
                <a:solidFill>
                  <a:srgbClr val="C00000"/>
                </a:solidFill>
                <a:latin typeface="Bookman Old Style" pitchFamily="18" charset="0"/>
              </a:rPr>
              <a:t>Short/Medium/ Long Term </a:t>
            </a:r>
            <a:r>
              <a:rPr lang="en-IN" sz="2600" b="1" u="sng" dirty="0" smtClean="0">
                <a:solidFill>
                  <a:srgbClr val="C00000"/>
                </a:solidFill>
                <a:latin typeface="Bookman Old Style" pitchFamily="18" charset="0"/>
              </a:rPr>
              <a:t>loans</a:t>
            </a:r>
            <a:r>
              <a:rPr lang="en-IN" sz="2400" b="1" dirty="0" smtClean="0">
                <a:latin typeface="+mn-lt"/>
              </a:rPr>
              <a:t/>
            </a:r>
            <a:br>
              <a:rPr lang="en-IN" sz="2400" b="1" dirty="0" smtClean="0">
                <a:latin typeface="+mn-lt"/>
              </a:rPr>
            </a:br>
            <a:r>
              <a:rPr lang="en-IN" sz="2400" b="1" dirty="0">
                <a:latin typeface="+mn-lt"/>
              </a:rPr>
              <a:t/>
            </a:r>
            <a:br>
              <a:rPr lang="en-IN" sz="2400" b="1" dirty="0">
                <a:latin typeface="+mn-lt"/>
              </a:rPr>
            </a:br>
            <a:r>
              <a:rPr lang="en-IN" sz="2200" b="1" dirty="0">
                <a:latin typeface="Times New Roman" pitchFamily="18" charset="0"/>
                <a:cs typeface="Times New Roman" pitchFamily="18" charset="0"/>
              </a:rPr>
              <a:t>Short term </a:t>
            </a:r>
            <a:r>
              <a:rPr lang="en-IN" sz="2200" b="1" dirty="0" smtClean="0">
                <a:latin typeface="Times New Roman" pitchFamily="18" charset="0"/>
                <a:cs typeface="Times New Roman" pitchFamily="18" charset="0"/>
              </a:rPr>
              <a:t>loans </a:t>
            </a:r>
            <a:r>
              <a:rPr lang="en-IN" sz="2200" dirty="0" smtClean="0">
                <a:latin typeface="Times New Roman" pitchFamily="18" charset="0"/>
                <a:cs typeface="Times New Roman" pitchFamily="18" charset="0"/>
              </a:rPr>
              <a:t>is </a:t>
            </a:r>
            <a:r>
              <a:rPr lang="en-IN" sz="2200" dirty="0">
                <a:latin typeface="Times New Roman" pitchFamily="18" charset="0"/>
                <a:cs typeface="Times New Roman" pitchFamily="18" charset="0"/>
              </a:rPr>
              <a:t>usually incurred for period from 3 months to one year. </a:t>
            </a:r>
            <a:r>
              <a:rPr lang="en-IN" sz="2200" dirty="0" smtClean="0">
                <a:latin typeface="Times New Roman" pitchFamily="18" charset="0"/>
                <a:cs typeface="Times New Roman" pitchFamily="18" charset="0"/>
              </a:rPr>
              <a:t>Generally for covering temporary deficits in budgets.</a:t>
            </a:r>
            <a:br>
              <a:rPr lang="en-IN" sz="2200" dirty="0" smtClean="0">
                <a:latin typeface="Times New Roman" pitchFamily="18" charset="0"/>
                <a:cs typeface="Times New Roman" pitchFamily="18" charset="0"/>
              </a:rPr>
            </a:b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IN" sz="2200" b="1" dirty="0" smtClean="0">
                <a:latin typeface="Times New Roman" pitchFamily="18" charset="0"/>
                <a:cs typeface="Times New Roman" pitchFamily="18" charset="0"/>
              </a:rPr>
              <a:t>Medium </a:t>
            </a:r>
            <a:r>
              <a:rPr lang="en-IN" sz="2200" b="1" dirty="0">
                <a:latin typeface="Times New Roman" pitchFamily="18" charset="0"/>
                <a:cs typeface="Times New Roman" pitchFamily="18" charset="0"/>
              </a:rPr>
              <a:t>term </a:t>
            </a:r>
            <a:r>
              <a:rPr lang="en-IN" sz="2200" b="1" dirty="0" smtClean="0">
                <a:latin typeface="Times New Roman" pitchFamily="18" charset="0"/>
                <a:cs typeface="Times New Roman" pitchFamily="18" charset="0"/>
              </a:rPr>
              <a:t>loans  </a:t>
            </a:r>
            <a:r>
              <a:rPr lang="en-IN" sz="2200" dirty="0">
                <a:latin typeface="Times New Roman" pitchFamily="18" charset="0"/>
                <a:cs typeface="Times New Roman" pitchFamily="18" charset="0"/>
              </a:rPr>
              <a:t>are those which are obtained  for more than a year and less than 10 </a:t>
            </a:r>
            <a:r>
              <a:rPr lang="en-IN" sz="2200" dirty="0" smtClean="0">
                <a:latin typeface="Times New Roman" pitchFamily="18" charset="0"/>
                <a:cs typeface="Times New Roman" pitchFamily="18" charset="0"/>
              </a:rPr>
              <a:t>years. </a:t>
            </a:r>
            <a:r>
              <a:rPr lang="en-IN" sz="2200" dirty="0" err="1" smtClean="0">
                <a:latin typeface="Times New Roman" pitchFamily="18" charset="0"/>
                <a:cs typeface="Times New Roman" pitchFamily="18" charset="0"/>
              </a:rPr>
              <a:t>Eg</a:t>
            </a:r>
            <a:r>
              <a:rPr lang="en-IN" sz="2200" dirty="0" smtClean="0">
                <a:latin typeface="Times New Roman" pitchFamily="18" charset="0"/>
                <a:cs typeface="Times New Roman" pitchFamily="18" charset="0"/>
              </a:rPr>
              <a:t>- For war finance, meet expenditure on education </a:t>
            </a:r>
            <a:r>
              <a:rPr lang="en-IN" sz="2200" dirty="0" err="1" smtClean="0">
                <a:latin typeface="Times New Roman" pitchFamily="18" charset="0"/>
                <a:cs typeface="Times New Roman" pitchFamily="18" charset="0"/>
              </a:rPr>
              <a:t>etc</a:t>
            </a:r>
            <a:r>
              <a:rPr lang="en-IN" sz="2400" dirty="0" smtClean="0">
                <a:latin typeface="+mn-lt"/>
              </a:rPr>
              <a:t/>
            </a:r>
            <a:br>
              <a:rPr lang="en-IN" sz="2400" dirty="0" smtClean="0">
                <a:latin typeface="+mn-lt"/>
              </a:rPr>
            </a:br>
            <a:r>
              <a:rPr lang="en-IN" sz="2400" dirty="0" smtClean="0">
                <a:latin typeface="+mn-lt"/>
              </a:rPr>
              <a:t/>
            </a:r>
            <a:br>
              <a:rPr lang="en-IN" sz="2400" dirty="0" smtClean="0">
                <a:latin typeface="+mn-lt"/>
              </a:rPr>
            </a:br>
            <a:r>
              <a:rPr lang="en-IN" dirty="0"/>
              <a:t/>
            </a:r>
            <a:br>
              <a:rPr lang="en-IN" dirty="0"/>
            </a:br>
            <a:endParaRPr lang="en-IN" b="1" dirty="0"/>
          </a:p>
        </p:txBody>
      </p:sp>
      <p:sp>
        <p:nvSpPr>
          <p:cNvPr id="7" name="Content Placeholder 6"/>
          <p:cNvSpPr>
            <a:spLocks noGrp="1"/>
          </p:cNvSpPr>
          <p:nvPr>
            <p:ph idx="1"/>
          </p:nvPr>
        </p:nvSpPr>
        <p:spPr>
          <a:xfrm flipV="1">
            <a:off x="628650" y="6176962"/>
            <a:ext cx="7886700" cy="45719"/>
          </a:xfrm>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Tree>
    <p:extLst>
      <p:ext uri="{BB962C8B-B14F-4D97-AF65-F5344CB8AC3E}">
        <p14:creationId xmlns:p14="http://schemas.microsoft.com/office/powerpoint/2010/main" xmlns="" val="3883686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793438" y="296126"/>
            <a:ext cx="7886700" cy="6084417"/>
          </a:xfrm>
        </p:spPr>
        <p:txBody>
          <a:bodyPr/>
          <a:lstStyle/>
          <a:p>
            <a:pPr marL="0" indent="0"/>
            <a:r>
              <a:rPr lang="en-IN" sz="2200" b="1" dirty="0">
                <a:latin typeface="Times New Roman" pitchFamily="18" charset="0"/>
                <a:cs typeface="Times New Roman" pitchFamily="18" charset="0"/>
              </a:rPr>
              <a:t>Long Term loans </a:t>
            </a:r>
            <a:r>
              <a:rPr lang="en-IN" sz="2200" dirty="0">
                <a:latin typeface="Times New Roman" pitchFamily="18" charset="0"/>
                <a:cs typeface="Times New Roman" pitchFamily="18" charset="0"/>
              </a:rPr>
              <a:t>is repayable after long period, generally for a period of 10 years and above</a:t>
            </a:r>
            <a:r>
              <a:rPr lang="en-IN" sz="2200" dirty="0" smtClean="0">
                <a:latin typeface="Times New Roman" pitchFamily="18" charset="0"/>
                <a:cs typeface="Times New Roman" pitchFamily="18" charset="0"/>
              </a:rPr>
              <a:t>. Generally </a:t>
            </a:r>
            <a:r>
              <a:rPr lang="en-IN" sz="2200" dirty="0">
                <a:latin typeface="Times New Roman" pitchFamily="18" charset="0"/>
                <a:cs typeface="Times New Roman" pitchFamily="18" charset="0"/>
              </a:rPr>
              <a:t>for development </a:t>
            </a:r>
            <a:r>
              <a:rPr lang="en-IN" sz="2200" dirty="0" smtClean="0">
                <a:latin typeface="Times New Roman" pitchFamily="18" charset="0"/>
                <a:cs typeface="Times New Roman" pitchFamily="18" charset="0"/>
              </a:rPr>
              <a:t>finance</a:t>
            </a:r>
            <a:r>
              <a:rPr lang="en-IN" sz="2400" dirty="0">
                <a:latin typeface="+mn-lt"/>
              </a:rPr>
              <a:t/>
            </a:r>
            <a:br>
              <a:rPr lang="en-IN" sz="2400" dirty="0">
                <a:latin typeface="+mn-lt"/>
              </a:rPr>
            </a:br>
            <a:r>
              <a:rPr lang="en-IN" sz="2600" b="1" u="sng" dirty="0" smtClean="0">
                <a:solidFill>
                  <a:srgbClr val="C00000"/>
                </a:solidFill>
                <a:latin typeface="Bookman Old Style" pitchFamily="18" charset="0"/>
              </a:rPr>
              <a:t>Funded/ Unfunded Debts</a:t>
            </a:r>
            <a:r>
              <a:rPr lang="en-IN" sz="2600" dirty="0" smtClean="0">
                <a:solidFill>
                  <a:srgbClr val="C00000"/>
                </a:solidFill>
                <a:latin typeface="+mn-lt"/>
              </a:rPr>
              <a:t/>
            </a:r>
            <a:br>
              <a:rPr lang="en-IN" sz="2600" dirty="0" smtClean="0">
                <a:solidFill>
                  <a:srgbClr val="C00000"/>
                </a:solidFill>
                <a:latin typeface="+mn-lt"/>
              </a:rPr>
            </a:br>
            <a:r>
              <a:rPr lang="en-IN" sz="2400" dirty="0">
                <a:latin typeface="+mn-lt"/>
              </a:rPr>
              <a:t/>
            </a:r>
            <a:br>
              <a:rPr lang="en-IN" sz="2400" dirty="0">
                <a:latin typeface="+mn-lt"/>
              </a:rPr>
            </a:br>
            <a:r>
              <a:rPr lang="en-IN" sz="2200" dirty="0" smtClean="0">
                <a:latin typeface="Times New Roman" pitchFamily="18" charset="0"/>
                <a:cs typeface="Times New Roman" pitchFamily="18" charset="0"/>
              </a:rPr>
              <a:t>Funded  debt  is a long term debt usually  for creation of permanent asset. Provision is made for repayment of loan</a:t>
            </a:r>
            <a:br>
              <a:rPr lang="en-IN" sz="2200" dirty="0" smtClean="0">
                <a:latin typeface="Times New Roman" pitchFamily="18" charset="0"/>
                <a:cs typeface="Times New Roman" pitchFamily="18" charset="0"/>
              </a:rPr>
            </a:br>
            <a:r>
              <a:rPr lang="en-IN" sz="2200" dirty="0">
                <a:latin typeface="Times New Roman" pitchFamily="18" charset="0"/>
                <a:cs typeface="Times New Roman" pitchFamily="18" charset="0"/>
              </a:rPr>
              <a:t/>
            </a:r>
            <a:br>
              <a:rPr lang="en-IN" sz="2200" dirty="0">
                <a:latin typeface="Times New Roman" pitchFamily="18" charset="0"/>
                <a:cs typeface="Times New Roman" pitchFamily="18" charset="0"/>
              </a:rPr>
            </a:br>
            <a:r>
              <a:rPr lang="en-IN" sz="2200" dirty="0">
                <a:latin typeface="Times New Roman" pitchFamily="18" charset="0"/>
                <a:cs typeface="Times New Roman" pitchFamily="18" charset="0"/>
              </a:rPr>
              <a:t>U</a:t>
            </a:r>
            <a:r>
              <a:rPr lang="en-IN" sz="2200" dirty="0" smtClean="0">
                <a:latin typeface="Times New Roman" pitchFamily="18" charset="0"/>
                <a:cs typeface="Times New Roman" pitchFamily="18" charset="0"/>
              </a:rPr>
              <a:t>nfunded debt is a short term debt for meeting the current needs and paid off within a year.</a:t>
            </a:r>
            <a:r>
              <a:rPr lang="en-IN" sz="2400" b="1" dirty="0" smtClean="0"/>
              <a:t/>
            </a:r>
            <a:br>
              <a:rPr lang="en-IN" sz="2400" b="1" dirty="0" smtClean="0"/>
            </a:br>
            <a:r>
              <a:rPr lang="en-IN" sz="2400" b="1" dirty="0" smtClean="0"/>
              <a:t/>
            </a:r>
            <a:br>
              <a:rPr lang="en-IN" sz="2400" b="1" dirty="0" smtClean="0"/>
            </a:br>
            <a:r>
              <a:rPr lang="en-IN" sz="2600" b="1" u="sng" dirty="0" smtClean="0">
                <a:solidFill>
                  <a:srgbClr val="C00000"/>
                </a:solidFill>
                <a:latin typeface="Bookman Old Style" pitchFamily="18" charset="0"/>
              </a:rPr>
              <a:t>Marketable and Non Marketable Debts</a:t>
            </a:r>
            <a:r>
              <a:rPr lang="en-IN" sz="2600" b="1" dirty="0" smtClean="0">
                <a:solidFill>
                  <a:srgbClr val="C00000"/>
                </a:solidFill>
                <a:latin typeface="Bookman Old Style" pitchFamily="18" charset="0"/>
              </a:rPr>
              <a:t/>
            </a:r>
            <a:br>
              <a:rPr lang="en-IN" sz="2600" b="1" dirty="0" smtClean="0">
                <a:solidFill>
                  <a:srgbClr val="C00000"/>
                </a:solidFill>
                <a:latin typeface="Bookman Old Style" pitchFamily="18" charset="0"/>
              </a:rPr>
            </a:br>
            <a:r>
              <a:rPr lang="en-IN" sz="2400" b="1" dirty="0"/>
              <a:t/>
            </a:r>
            <a:br>
              <a:rPr lang="en-IN" sz="2400" b="1" dirty="0"/>
            </a:br>
            <a:r>
              <a:rPr lang="en-IN" sz="2200" dirty="0" smtClean="0">
                <a:latin typeface="Times New Roman" pitchFamily="18" charset="0"/>
                <a:cs typeface="Times New Roman" pitchFamily="18" charset="0"/>
              </a:rPr>
              <a:t>In case of marketable loan, the securities are traded or negotiable in the open market.</a:t>
            </a:r>
            <a:br>
              <a:rPr lang="en-IN" sz="2200" dirty="0" smtClean="0">
                <a:latin typeface="Times New Roman" pitchFamily="18" charset="0"/>
                <a:cs typeface="Times New Roman" pitchFamily="18" charset="0"/>
              </a:rPr>
            </a:br>
            <a:r>
              <a:rPr lang="en-IN" sz="2200" dirty="0" smtClean="0">
                <a:latin typeface="Times New Roman" pitchFamily="18" charset="0"/>
                <a:cs typeface="Times New Roman" pitchFamily="18" charset="0"/>
              </a:rPr>
              <a:t/>
            </a:r>
            <a:br>
              <a:rPr lang="en-IN" sz="2200" dirty="0" smtClean="0">
                <a:latin typeface="Times New Roman" pitchFamily="18" charset="0"/>
                <a:cs typeface="Times New Roman" pitchFamily="18" charset="0"/>
              </a:rPr>
            </a:br>
            <a:r>
              <a:rPr lang="en-IN" sz="2200" dirty="0" smtClean="0">
                <a:latin typeface="Times New Roman" pitchFamily="18" charset="0"/>
                <a:cs typeface="Times New Roman" pitchFamily="18" charset="0"/>
              </a:rPr>
              <a:t>If the bonds are tradable in the stock market, it is non negotiable or non marketable loan.</a:t>
            </a:r>
            <a:r>
              <a:rPr lang="en-IN" sz="2400" b="1" dirty="0"/>
              <a:t/>
            </a:r>
            <a:br>
              <a:rPr lang="en-IN" sz="2400" b="1" dirty="0"/>
            </a:br>
            <a:r>
              <a:rPr lang="en-IN" sz="2400" b="1" dirty="0" smtClean="0"/>
              <a:t/>
            </a:r>
            <a:br>
              <a:rPr lang="en-IN" sz="2400" b="1" dirty="0" smtClean="0"/>
            </a:b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a:xfrm flipV="1">
            <a:off x="628650" y="6176962"/>
            <a:ext cx="7886700" cy="45719"/>
          </a:xfrm>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Tree>
    <p:extLst>
      <p:ext uri="{BB962C8B-B14F-4D97-AF65-F5344CB8AC3E}">
        <p14:creationId xmlns:p14="http://schemas.microsoft.com/office/powerpoint/2010/main" xmlns="" val="3703945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A72F5BB-01CE-4E1F-B528-9003564E9862}"/>
              </a:ext>
            </a:extLst>
          </p:cNvPr>
          <p:cNvSpPr txBox="1"/>
          <p:nvPr/>
        </p:nvSpPr>
        <p:spPr>
          <a:xfrm>
            <a:off x="151074" y="6380543"/>
            <a:ext cx="5592557" cy="338554"/>
          </a:xfrm>
          <a:prstGeom prst="rect">
            <a:avLst/>
          </a:prstGeom>
          <a:noFill/>
        </p:spPr>
        <p:txBody>
          <a:bodyPr wrap="none" rtlCol="0">
            <a:spAutoFit/>
          </a:bodyPr>
          <a:lstStyle/>
          <a:p>
            <a:r>
              <a:rPr lang="en-IN" sz="1600" b="1" i="1" dirty="0" smtClean="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rPr>
              <a:t>Public Debt , Dr Julie P. Lazar, St Mary’s College, Thrissur</a:t>
            </a:r>
            <a:endParaRPr lang="en-IN" sz="1600" b="1" i="1" dirty="0">
              <a:effectLst>
                <a:outerShdw blurRad="38100" dist="38100" dir="2700000" algn="tl">
                  <a:srgbClr val="000000">
                    <a:alpha val="43137"/>
                  </a:srgbClr>
                </a:outerShdw>
              </a:effectLst>
              <a:latin typeface="Constantia" panose="02030602050306030303" pitchFamily="18" charset="0"/>
              <a:cs typeface="Times New Roman" panose="02020603050405020304" pitchFamily="18" charset="0"/>
            </a:endParaRPr>
          </a:p>
        </p:txBody>
      </p:sp>
      <p:pic>
        <p:nvPicPr>
          <p:cNvPr id="5" name="Picture 4" descr="College logo_Updated.png"/>
          <p:cNvPicPr>
            <a:picLocks noChangeAspect="1"/>
          </p:cNvPicPr>
          <p:nvPr/>
        </p:nvPicPr>
        <p:blipFill>
          <a:blip r:embed="rId2" cstate="print"/>
          <a:stretch>
            <a:fillRect/>
          </a:stretch>
        </p:blipFill>
        <p:spPr>
          <a:xfrm>
            <a:off x="8184594" y="0"/>
            <a:ext cx="991088" cy="1115290"/>
          </a:xfrm>
          <a:prstGeom prst="rect">
            <a:avLst/>
          </a:prstGeom>
        </p:spPr>
      </p:pic>
      <p:sp>
        <p:nvSpPr>
          <p:cNvPr id="6" name="Title 1"/>
          <p:cNvSpPr txBox="1">
            <a:spLocks/>
          </p:cNvSpPr>
          <p:nvPr/>
        </p:nvSpPr>
        <p:spPr>
          <a:xfrm>
            <a:off x="-237815" y="583825"/>
            <a:ext cx="7800109" cy="910281"/>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600" b="1" dirty="0">
              <a:solidFill>
                <a:srgbClr val="C00000"/>
              </a:solidFill>
              <a:latin typeface="Bookman Old Style" panose="02050604050505020204" pitchFamily="18" charset="0"/>
            </a:endParaRPr>
          </a:p>
        </p:txBody>
      </p:sp>
      <p:sp>
        <p:nvSpPr>
          <p:cNvPr id="3" name="Title 2"/>
          <p:cNvSpPr>
            <a:spLocks noGrp="1"/>
          </p:cNvSpPr>
          <p:nvPr>
            <p:ph type="title"/>
          </p:nvPr>
        </p:nvSpPr>
        <p:spPr>
          <a:xfrm>
            <a:off x="793438" y="296126"/>
            <a:ext cx="7886700" cy="6084417"/>
          </a:xfrm>
        </p:spPr>
        <p:txBody>
          <a:bodyPr/>
          <a:lstStyle/>
          <a:p>
            <a:pPr marL="0" indent="0"/>
            <a:r>
              <a:rPr lang="en-IN" sz="2400" b="1" u="sng" dirty="0" smtClean="0">
                <a:solidFill>
                  <a:srgbClr val="C00000"/>
                </a:solidFill>
                <a:latin typeface="Bookman Old Style" pitchFamily="18" charset="0"/>
              </a:rPr>
              <a:t>Gross/ Net Debt</a:t>
            </a:r>
            <a:r>
              <a:rPr lang="en-IN" sz="2400" b="1" dirty="0" smtClean="0"/>
              <a:t/>
            </a:r>
            <a:br>
              <a:rPr lang="en-IN" sz="2400" b="1" dirty="0" smtClean="0"/>
            </a:br>
            <a:r>
              <a:rPr lang="en-IN" sz="2400" b="1" dirty="0"/>
              <a:t/>
            </a:r>
            <a:br>
              <a:rPr lang="en-IN" sz="2400" b="1" dirty="0"/>
            </a:br>
            <a:r>
              <a:rPr lang="en-IN" sz="2200" b="1" dirty="0" smtClean="0">
                <a:latin typeface="Times New Roman" pitchFamily="18" charset="0"/>
                <a:cs typeface="Times New Roman" pitchFamily="18" charset="0"/>
              </a:rPr>
              <a:t>Gross Debt refers to total amount of debt outstanding at any time. </a:t>
            </a:r>
            <a:br>
              <a:rPr lang="en-IN" sz="2200" b="1" dirty="0" smtClean="0">
                <a:latin typeface="Times New Roman" pitchFamily="18" charset="0"/>
                <a:cs typeface="Times New Roman" pitchFamily="18" charset="0"/>
              </a:rPr>
            </a:br>
            <a:r>
              <a:rPr lang="en-IN" sz="2200" b="1" dirty="0" smtClean="0">
                <a:latin typeface="Times New Roman" pitchFamily="18" charset="0"/>
                <a:cs typeface="Times New Roman" pitchFamily="18" charset="0"/>
              </a:rPr>
              <a:t>Net debt refers to gross debt minus funds earmarked for repayment.</a:t>
            </a:r>
            <a:br>
              <a:rPr lang="en-IN" sz="2200" b="1" dirty="0" smtClean="0">
                <a:latin typeface="Times New Roman" pitchFamily="18" charset="0"/>
                <a:cs typeface="Times New Roman" pitchFamily="18" charset="0"/>
              </a:rPr>
            </a:br>
            <a:r>
              <a:rPr lang="en-IN" sz="2400" b="1" dirty="0"/>
              <a:t/>
            </a:r>
            <a:br>
              <a:rPr lang="en-IN" sz="2400" b="1" dirty="0"/>
            </a:br>
            <a:r>
              <a:rPr lang="en-IN" sz="2400" b="1" u="sng" dirty="0" smtClean="0">
                <a:solidFill>
                  <a:srgbClr val="C00000"/>
                </a:solidFill>
                <a:latin typeface="Bookman Old Style" pitchFamily="18" charset="0"/>
              </a:rPr>
              <a:t>Mrs Hicks  Classification</a:t>
            </a:r>
            <a:r>
              <a:rPr lang="en-IN" sz="2400" b="1" dirty="0" smtClean="0"/>
              <a:t/>
            </a:r>
            <a:br>
              <a:rPr lang="en-IN" sz="2400" b="1" dirty="0" smtClean="0"/>
            </a:br>
            <a:r>
              <a:rPr lang="en-IN" sz="2400" b="1" dirty="0"/>
              <a:t/>
            </a:r>
            <a:br>
              <a:rPr lang="en-IN" sz="2400" b="1" dirty="0"/>
            </a:br>
            <a:r>
              <a:rPr lang="en-IN" sz="2400" b="1" dirty="0" smtClean="0">
                <a:latin typeface="Times New Roman" pitchFamily="18" charset="0"/>
                <a:cs typeface="Times New Roman" pitchFamily="18" charset="0"/>
              </a:rPr>
              <a:t>Dead weight debts- this do not increase the productive powers of the country</a:t>
            </a:r>
            <a:br>
              <a:rPr lang="en-IN" sz="2400" b="1" dirty="0" smtClean="0">
                <a:latin typeface="Times New Roman" pitchFamily="18" charset="0"/>
                <a:cs typeface="Times New Roman" pitchFamily="18" charset="0"/>
              </a:rPr>
            </a:br>
            <a:r>
              <a:rPr lang="en-IN" sz="2400" b="1" dirty="0">
                <a:latin typeface="Times New Roman" pitchFamily="18" charset="0"/>
                <a:cs typeface="Times New Roman" pitchFamily="18" charset="0"/>
              </a:rPr>
              <a:t/>
            </a:r>
            <a:br>
              <a:rPr lang="en-IN" sz="2400" b="1" dirty="0">
                <a:latin typeface="Times New Roman" pitchFamily="18" charset="0"/>
                <a:cs typeface="Times New Roman" pitchFamily="18" charset="0"/>
              </a:rPr>
            </a:br>
            <a:r>
              <a:rPr lang="en-IN" sz="2400" b="1" dirty="0" smtClean="0">
                <a:latin typeface="Times New Roman" pitchFamily="18" charset="0"/>
                <a:cs typeface="Times New Roman" pitchFamily="18" charset="0"/>
              </a:rPr>
              <a:t>Passive debt – does not yield money income and does not increase productive powers</a:t>
            </a:r>
            <a:br>
              <a:rPr lang="en-IN" sz="2400" b="1" dirty="0" smtClean="0">
                <a:latin typeface="Times New Roman" pitchFamily="18" charset="0"/>
                <a:cs typeface="Times New Roman" pitchFamily="18" charset="0"/>
              </a:rPr>
            </a:br>
            <a:r>
              <a:rPr lang="en-IN" sz="2400" b="1" dirty="0">
                <a:latin typeface="Times New Roman" pitchFamily="18" charset="0"/>
                <a:cs typeface="Times New Roman" pitchFamily="18" charset="0"/>
              </a:rPr>
              <a:t/>
            </a:r>
            <a:br>
              <a:rPr lang="en-IN" sz="2400" b="1" dirty="0">
                <a:latin typeface="Times New Roman" pitchFamily="18" charset="0"/>
                <a:cs typeface="Times New Roman" pitchFamily="18" charset="0"/>
              </a:rPr>
            </a:br>
            <a:r>
              <a:rPr lang="en-IN" sz="2400" b="1" dirty="0" smtClean="0">
                <a:latin typeface="Times New Roman" pitchFamily="18" charset="0"/>
                <a:cs typeface="Times New Roman" pitchFamily="18" charset="0"/>
              </a:rPr>
              <a:t>Active debts- creation of assets which do not increase productive power of the community</a:t>
            </a:r>
            <a:br>
              <a:rPr lang="en-IN" sz="2400" b="1" dirty="0" smtClean="0">
                <a:latin typeface="Times New Roman" pitchFamily="18" charset="0"/>
                <a:cs typeface="Times New Roman" pitchFamily="18" charset="0"/>
              </a:rPr>
            </a:br>
            <a:r>
              <a:rPr lang="en-IN" sz="2400" b="1" dirty="0"/>
              <a:t/>
            </a:r>
            <a:br>
              <a:rPr lang="en-IN" sz="2400" b="1" dirty="0"/>
            </a:br>
            <a:r>
              <a:rPr lang="en-IN" sz="2400" dirty="0">
                <a:latin typeface="+mn-lt"/>
              </a:rPr>
              <a:t/>
            </a:r>
            <a:br>
              <a:rPr lang="en-IN" sz="2400" dirty="0">
                <a:latin typeface="+mn-lt"/>
              </a:rPr>
            </a:br>
            <a:endParaRPr lang="en-IN" sz="2400" dirty="0">
              <a:latin typeface="+mn-lt"/>
            </a:endParaRPr>
          </a:p>
        </p:txBody>
      </p:sp>
      <p:sp>
        <p:nvSpPr>
          <p:cNvPr id="7" name="Content Placeholder 6"/>
          <p:cNvSpPr>
            <a:spLocks noGrp="1"/>
          </p:cNvSpPr>
          <p:nvPr>
            <p:ph idx="1"/>
          </p:nvPr>
        </p:nvSpPr>
        <p:spPr>
          <a:xfrm flipV="1">
            <a:off x="628650" y="6176962"/>
            <a:ext cx="7886700" cy="45719"/>
          </a:xfrm>
        </p:spPr>
        <p:txBody>
          <a:bodyPr/>
          <a:lstStyle/>
          <a:p>
            <a:pPr marL="0" indent="0" algn="just">
              <a:buNone/>
            </a:pPr>
            <a:endParaRPr lang="en-IN" sz="2400" dirty="0" smtClean="0"/>
          </a:p>
          <a:p>
            <a:pPr marL="0" indent="0">
              <a:buNone/>
            </a:pPr>
            <a:r>
              <a:rPr lang="en-IN" sz="2400" dirty="0"/>
              <a:t> </a:t>
            </a:r>
            <a:endParaRPr lang="en-IN" sz="2400" dirty="0" smtClean="0"/>
          </a:p>
          <a:p>
            <a:endParaRPr lang="en-IN" dirty="0"/>
          </a:p>
        </p:txBody>
      </p:sp>
    </p:spTree>
    <p:extLst>
      <p:ext uri="{BB962C8B-B14F-4D97-AF65-F5344CB8AC3E}">
        <p14:creationId xmlns:p14="http://schemas.microsoft.com/office/powerpoint/2010/main" xmlns="" val="5425573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474</TotalTime>
  <Words>1001</Words>
  <Application>Microsoft Office PowerPoint</Application>
  <PresentationFormat>On-screen Show (4:3)</PresentationFormat>
  <Paragraphs>237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DEFINITIONS    </vt:lpstr>
      <vt:lpstr>OBJECTIVES/ CAUSES</vt:lpstr>
      <vt:lpstr>CLASSIFICATION OF PUBLIC DEBT </vt:lpstr>
      <vt:lpstr>Internal/ External Debt    </vt:lpstr>
      <vt:lpstr>Productive/Unproductive Debt</vt:lpstr>
      <vt:lpstr>Redeemable/ Irredeemable Debt  Redeemable debt are those for which the government is committed to repay at an appointed date.   Loans for which no commitment is made are irredeemable debt.  Short/Medium/ Long Term loans  Short term loans is usually incurred for period from 3 months to one year. Generally for covering temporary deficits in budgets.  Medium term loans  are those which are obtained  for more than a year and less than 10 years. Eg- For war finance, meet expenditure on education etc   </vt:lpstr>
      <vt:lpstr>Long Term loans is repayable after long period, generally for a period of 10 years and above. Generally for development finance Funded/ Unfunded Debts  Funded  debt  is a long term debt usually  for creation of permanent asset. Provision is made for repayment of loan  Unfunded debt is a short term debt for meeting the current needs and paid off within a year.  Marketable and Non Marketable Debts  In case of marketable loan, the securities are traded or negotiable in the open market.  If the bonds are tradable in the stock market, it is non negotiable or non marketable loan.    </vt:lpstr>
      <vt:lpstr>Gross/ Net Debt  Gross Debt refers to total amount of debt outstanding at any time.  Net debt refers to gross debt minus funds earmarked for repayment.  Mrs Hicks  Classification  Dead weight debts- this do not increase the productive powers of the country  Passive debt – does not yield money income and does not increase productive powers  Active debts- creation of assets which do not increase productive power of the community   </vt:lpstr>
      <vt:lpstr>REDEMPTION OF PUBLIC DEBT  Govt borrows with a promise to repay the Principal and interest. Growing public debt means increasing burden and greater taxation in future which has demoralising effect. If govt fails to meet the previous obligations they will not be able to raise new loans in the future. Redemption of Public Debt means repayment of debt    </vt:lpstr>
      <vt:lpstr>         </vt:lpstr>
      <vt:lpstr>         </vt:lpstr>
      <vt:lpstr>     Sinking Fund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Avinz</dc:creator>
  <cp:lastModifiedBy>admission</cp:lastModifiedBy>
  <cp:revision>138</cp:revision>
  <dcterms:created xsi:type="dcterms:W3CDTF">2018-12-04T06:33:32Z</dcterms:created>
  <dcterms:modified xsi:type="dcterms:W3CDTF">2019-06-26T23:11:32Z</dcterms:modified>
</cp:coreProperties>
</file>