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71" r:id="rId3"/>
    <p:sldId id="272" r:id="rId4"/>
    <p:sldId id="273" r:id="rId5"/>
    <p:sldId id="274" r:id="rId6"/>
    <p:sldId id="275" r:id="rId7"/>
    <p:sldId id="276" r:id="rId8"/>
    <p:sldId id="277" r:id="rId9"/>
    <p:sldId id="278" r:id="rId10"/>
    <p:sldId id="279" r:id="rId11"/>
    <p:sldId id="280" r:id="rId12"/>
    <p:sldId id="281" r:id="rId13"/>
    <p:sldId id="282"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3" d="100"/>
          <a:sy n="73" d="100"/>
        </p:scale>
        <p:origin x="-1290"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893A24-685C-47EF-A629-502D73F5DEA8}" type="datetimeFigureOut">
              <a:rPr lang="en-US" smtClean="0"/>
              <a:pPr/>
              <a:t>25/Jun/2019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378182-CCB6-4453-B1D7-DD1C1BADD3AC}" type="slidenum">
              <a:rPr lang="en-US" smtClean="0"/>
              <a:pPr/>
              <a:t>‹#›</a:t>
            </a:fld>
            <a:endParaRPr lang="en-US"/>
          </a:p>
        </p:txBody>
      </p:sp>
    </p:spTree>
    <p:extLst>
      <p:ext uri="{BB962C8B-B14F-4D97-AF65-F5344CB8AC3E}">
        <p14:creationId xmlns:p14="http://schemas.microsoft.com/office/powerpoint/2010/main" xmlns="" val="19275050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a:prstGeom prst="rect">
            <a:avLst/>
          </a:prstGeo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25-06-2019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3945950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25-06-2019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2308605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25-06-2019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3799057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25-06-2019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661194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a:prstGeom prst="rect">
            <a:avLst/>
          </a:prstGeo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25-06-2019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3348661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25-06-2019</a:t>
            </a:fld>
            <a:endParaRPr lang="en-IN"/>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IN"/>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3348303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25-06-2019</a:t>
            </a:fld>
            <a:endParaRPr lang="en-IN"/>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IN"/>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1300760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25-06-2019</a:t>
            </a:fld>
            <a:endParaRPr lang="en-IN"/>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IN"/>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2157499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25-06-2019</a:t>
            </a:fld>
            <a:endParaRPr lang="en-IN"/>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IN"/>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125960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25-06-2019</a:t>
            </a:fld>
            <a:endParaRPr lang="en-IN"/>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IN"/>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2658123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25-06-2019</a:t>
            </a:fld>
            <a:endParaRPr lang="en-IN"/>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IN"/>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301682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5504003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r="-2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DAA5872A-EBA1-4765-860B-C6F753BE861D}"/>
              </a:ext>
            </a:extLst>
          </p:cNvPr>
          <p:cNvSpPr txBox="1"/>
          <p:nvPr/>
        </p:nvSpPr>
        <p:spPr>
          <a:xfrm>
            <a:off x="178905" y="692702"/>
            <a:ext cx="8584096" cy="646331"/>
          </a:xfrm>
          <a:prstGeom prst="rect">
            <a:avLst/>
          </a:prstGeom>
          <a:noFill/>
        </p:spPr>
        <p:txBody>
          <a:bodyPr wrap="square" rtlCol="0">
            <a:spAutoFit/>
          </a:bodyPr>
          <a:lstStyle/>
          <a:p>
            <a:pPr algn="ctr"/>
            <a:r>
              <a:rPr lang="en-IN" sz="3600" b="1" dirty="0" smtClean="0">
                <a:solidFill>
                  <a:srgbClr val="C00000"/>
                </a:solidFill>
                <a:latin typeface="Bookman Old Style" pitchFamily="18" charset="0"/>
                <a:cs typeface="Arial" panose="020B0604020202020204" pitchFamily="34" charset="0"/>
              </a:rPr>
              <a:t>COMMUNICATIONS</a:t>
            </a:r>
            <a:endParaRPr lang="en-IN" sz="3600" b="1" dirty="0">
              <a:solidFill>
                <a:srgbClr val="C00000"/>
              </a:solidFill>
              <a:latin typeface="Bookman Old Style" pitchFamily="18" charset="0"/>
              <a:cs typeface="Arial" panose="020B0604020202020204" pitchFamily="34" charset="0"/>
            </a:endParaRPr>
          </a:p>
        </p:txBody>
      </p:sp>
      <p:sp>
        <p:nvSpPr>
          <p:cNvPr id="6" name="TextBox 5">
            <a:extLst>
              <a:ext uri="{FF2B5EF4-FFF2-40B4-BE49-F238E27FC236}">
                <a16:creationId xmlns:a16="http://schemas.microsoft.com/office/drawing/2014/main" xmlns="" id="{2B94F812-2F22-48FB-8E4A-2929987BAACA}"/>
              </a:ext>
            </a:extLst>
          </p:cNvPr>
          <p:cNvSpPr txBox="1"/>
          <p:nvPr/>
        </p:nvSpPr>
        <p:spPr>
          <a:xfrm>
            <a:off x="4145475" y="3314700"/>
            <a:ext cx="4004612" cy="1446550"/>
          </a:xfrm>
          <a:prstGeom prst="rect">
            <a:avLst/>
          </a:prstGeom>
          <a:noFill/>
        </p:spPr>
        <p:txBody>
          <a:bodyPr wrap="square" rtlCol="0">
            <a:spAutoFit/>
          </a:bodyPr>
          <a:lstStyle/>
          <a:p>
            <a:r>
              <a:rPr lang="en-US" sz="2200" dirty="0" err="1" smtClean="0">
                <a:latin typeface="Times New Roman" panose="02020603050405020304" pitchFamily="18" charset="0"/>
                <a:cs typeface="Times New Roman" panose="02020603050405020304" pitchFamily="18" charset="0"/>
              </a:rPr>
              <a:t>Abhini.P.K</a:t>
            </a:r>
            <a:endParaRPr lang="en-US" sz="2200"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Assistant Professor  </a:t>
            </a:r>
          </a:p>
          <a:p>
            <a:r>
              <a:rPr lang="en-US" sz="2200" dirty="0" smtClean="0">
                <a:latin typeface="Times New Roman" panose="02020603050405020304" pitchFamily="18" charset="0"/>
                <a:cs typeface="Times New Roman" panose="02020603050405020304" pitchFamily="18" charset="0"/>
              </a:rPr>
              <a:t>Department of English</a:t>
            </a:r>
          </a:p>
          <a:p>
            <a:r>
              <a:rPr lang="en-US" sz="2200" dirty="0" smtClean="0">
                <a:latin typeface="Times New Roman" panose="02020603050405020304" pitchFamily="18" charset="0"/>
                <a:cs typeface="Times New Roman" panose="02020603050405020304" pitchFamily="18" charset="0"/>
              </a:rPr>
              <a:t>St. Mary’s College, </a:t>
            </a:r>
            <a:r>
              <a:rPr lang="en-US" sz="2200" dirty="0" err="1" smtClean="0">
                <a:latin typeface="Times New Roman" panose="02020603050405020304" pitchFamily="18" charset="0"/>
                <a:cs typeface="Times New Roman" panose="02020603050405020304" pitchFamily="18" charset="0"/>
              </a:rPr>
              <a:t>Thrissur</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3577127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65694" y="940281"/>
            <a:ext cx="6230428" cy="892552"/>
          </a:xfrm>
          <a:prstGeom prst="rect">
            <a:avLst/>
          </a:prstGeom>
          <a:noFill/>
        </p:spPr>
        <p:txBody>
          <a:bodyPr wrap="square" rtlCol="0">
            <a:spAutoFit/>
          </a:bodyPr>
          <a:lstStyle/>
          <a:p>
            <a:pPr algn="ctr"/>
            <a:r>
              <a:rPr lang="en-US" sz="2600" b="1" dirty="0" smtClean="0">
                <a:solidFill>
                  <a:srgbClr val="C00000"/>
                </a:solidFill>
                <a:latin typeface="Bookman Old Style" panose="02050604050505020204" pitchFamily="18" charset="0"/>
              </a:rPr>
              <a:t>PERSUASIVE STRATEGY OF ADVERTISING</a:t>
            </a:r>
            <a:endParaRPr lang="en-IN" sz="2600" b="1" dirty="0">
              <a:solidFill>
                <a:srgbClr val="C00000"/>
              </a:solidFill>
              <a:latin typeface="Bookman Old Style" panose="02050604050505020204" pitchFamily="18" charset="0"/>
            </a:endParaRPr>
          </a:p>
        </p:txBody>
      </p:sp>
      <p:sp>
        <p:nvSpPr>
          <p:cNvPr id="4" name="TextBox 3"/>
          <p:cNvSpPr txBox="1"/>
          <p:nvPr/>
        </p:nvSpPr>
        <p:spPr>
          <a:xfrm>
            <a:off x="1119278" y="1570007"/>
            <a:ext cx="7252658" cy="4493538"/>
          </a:xfrm>
          <a:prstGeom prst="rect">
            <a:avLst/>
          </a:prstGeom>
          <a:noFill/>
        </p:spPr>
        <p:txBody>
          <a:bodyPr wrap="square" rtlCol="0">
            <a:spAutoFit/>
          </a:bodyPr>
          <a:lstStyle/>
          <a:p>
            <a:r>
              <a:rPr lang="en-US" sz="2200" dirty="0" smtClean="0">
                <a:latin typeface="Times New Roman" panose="02020603050405020304" pitchFamily="18" charset="0"/>
                <a:cs typeface="Times New Roman" panose="02020603050405020304" pitchFamily="18" charset="0"/>
              </a:rPr>
              <a:t>The basis of persuasive strategy of adverting is the AIDA approach.</a:t>
            </a:r>
          </a:p>
          <a:p>
            <a:endParaRPr lang="en-US" sz="220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Attention</a:t>
            </a:r>
          </a:p>
          <a:p>
            <a:pPr marL="342900" indent="-342900">
              <a:buFont typeface="Wingdings" panose="05000000000000000000" pitchFamily="2" charset="2"/>
              <a:buChar char="v"/>
            </a:pPr>
            <a:endParaRPr lang="en-US" sz="220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Interest</a:t>
            </a:r>
          </a:p>
          <a:p>
            <a:pPr marL="342900" indent="-342900">
              <a:buFont typeface="Wingdings" panose="05000000000000000000" pitchFamily="2" charset="2"/>
              <a:buChar char="v"/>
            </a:pPr>
            <a:endParaRPr lang="en-US" sz="220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Desire</a:t>
            </a:r>
          </a:p>
          <a:p>
            <a:pPr marL="342900" indent="-342900">
              <a:buFont typeface="Wingdings" panose="05000000000000000000" pitchFamily="2" charset="2"/>
              <a:buChar char="v"/>
            </a:pPr>
            <a:endParaRPr lang="en-US" sz="220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Action</a:t>
            </a:r>
          </a:p>
          <a:p>
            <a:endParaRPr lang="en-US" sz="2200" dirty="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To persuade consumers, advertising must attract attention, create interest, stimulate desire and promote action.</a:t>
            </a:r>
            <a:endParaRPr lang="en-IN" sz="2200" dirty="0">
              <a:latin typeface="Times New Roman" panose="02020603050405020304"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305832" y="60386"/>
            <a:ext cx="743316" cy="1115290"/>
          </a:xfrm>
          <a:prstGeom prst="rect">
            <a:avLst/>
          </a:prstGeom>
        </p:spPr>
      </p:pic>
      <p:sp>
        <p:nvSpPr>
          <p:cNvPr id="7" name="Rectangle 6"/>
          <p:cNvSpPr/>
          <p:nvPr/>
        </p:nvSpPr>
        <p:spPr>
          <a:xfrm>
            <a:off x="189780" y="6280721"/>
            <a:ext cx="6836434" cy="338554"/>
          </a:xfrm>
          <a:prstGeom prst="rect">
            <a:avLst/>
          </a:prstGeom>
        </p:spPr>
        <p:txBody>
          <a:bodyPr wrap="square">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rPr>
              <a:t>Communication, </a:t>
            </a:r>
            <a:r>
              <a:rPr lang="en-US" sz="1600" b="1" i="1" dirty="0" err="1" smtClean="0">
                <a:effectLst>
                  <a:outerShdw blurRad="38100" dist="38100" dir="2700000" algn="tl">
                    <a:srgbClr val="000000">
                      <a:alpha val="43137"/>
                    </a:srgbClr>
                  </a:outerShdw>
                </a:effectLst>
                <a:latin typeface="Constantia" panose="02030602050306030303" pitchFamily="18" charset="0"/>
              </a:rPr>
              <a:t>Abhini</a:t>
            </a:r>
            <a:r>
              <a:rPr lang="en-US" sz="1600" b="1" i="1" dirty="0" smtClean="0">
                <a:effectLst>
                  <a:outerShdw blurRad="38100" dist="38100" dir="2700000" algn="tl">
                    <a:srgbClr val="000000">
                      <a:alpha val="43137"/>
                    </a:srgbClr>
                  </a:outerShdw>
                </a:effectLst>
                <a:latin typeface="Constantia" panose="02030602050306030303" pitchFamily="18" charset="0"/>
              </a:rPr>
              <a:t> P K, </a:t>
            </a:r>
            <a:r>
              <a:rPr lang="en-US" sz="1600" b="1" i="1" dirty="0" err="1" smtClean="0">
                <a:effectLst>
                  <a:outerShdw blurRad="38100" dist="38100" dir="2700000" algn="tl">
                    <a:srgbClr val="000000">
                      <a:alpha val="43137"/>
                    </a:srgbClr>
                  </a:outerShdw>
                </a:effectLst>
                <a:latin typeface="Constantia" panose="02030602050306030303" pitchFamily="18" charset="0"/>
              </a:rPr>
              <a:t>St.Mary</a:t>
            </a:r>
            <a:r>
              <a:rPr lang="en-US" sz="1600" b="1" i="1" dirty="0" smtClean="0">
                <a:effectLst>
                  <a:outerShdw blurRad="38100" dist="38100" dir="2700000" algn="tl">
                    <a:srgbClr val="000000">
                      <a:alpha val="43137"/>
                    </a:srgbClr>
                  </a:outerShdw>
                </a:effectLst>
                <a:latin typeface="Constantia" panose="02030602050306030303" pitchFamily="18" charset="0"/>
              </a:rPr>
              <a:t>’ s College</a:t>
            </a:r>
            <a:endParaRPr lang="en-US" sz="1600" b="1" i="1" dirty="0">
              <a:effectLst>
                <a:outerShdw blurRad="38100" dist="38100" dir="2700000" algn="tl">
                  <a:srgbClr val="000000">
                    <a:alpha val="43137"/>
                  </a:srgbClr>
                </a:outerShdw>
              </a:effectLst>
              <a:latin typeface="Constantia" panose="02030602050306030303" pitchFamily="18" charset="0"/>
            </a:endParaRPr>
          </a:p>
        </p:txBody>
      </p:sp>
    </p:spTree>
    <p:extLst>
      <p:ext uri="{BB962C8B-B14F-4D97-AF65-F5344CB8AC3E}">
        <p14:creationId xmlns="" xmlns:p14="http://schemas.microsoft.com/office/powerpoint/2010/main" val="10041309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19276" y="603850"/>
            <a:ext cx="7000336" cy="492443"/>
          </a:xfrm>
          <a:prstGeom prst="rect">
            <a:avLst/>
          </a:prstGeom>
          <a:noFill/>
        </p:spPr>
        <p:txBody>
          <a:bodyPr wrap="square" rtlCol="0">
            <a:spAutoFit/>
          </a:bodyPr>
          <a:lstStyle/>
          <a:p>
            <a:pPr algn="ctr"/>
            <a:r>
              <a:rPr lang="en-US" sz="2600" b="1" dirty="0" smtClean="0">
                <a:solidFill>
                  <a:srgbClr val="C00000"/>
                </a:solidFill>
                <a:latin typeface="Bookman Old Style" panose="02050604050505020204" pitchFamily="18" charset="0"/>
              </a:rPr>
              <a:t>TYPES OF ADVERTISING</a:t>
            </a:r>
            <a:endParaRPr lang="en-IN" sz="2600" b="1" dirty="0">
              <a:solidFill>
                <a:srgbClr val="C00000"/>
              </a:solidFill>
              <a:latin typeface="Bookman Old Style" panose="02050604050505020204" pitchFamily="18" charset="0"/>
            </a:endParaRPr>
          </a:p>
        </p:txBody>
      </p:sp>
      <p:sp>
        <p:nvSpPr>
          <p:cNvPr id="5" name="TextBox 4"/>
          <p:cNvSpPr txBox="1"/>
          <p:nvPr/>
        </p:nvSpPr>
        <p:spPr>
          <a:xfrm>
            <a:off x="620238" y="1214108"/>
            <a:ext cx="8158002" cy="5170646"/>
          </a:xfrm>
          <a:prstGeom prst="rect">
            <a:avLst/>
          </a:prstGeom>
          <a:noFill/>
        </p:spPr>
        <p:txBody>
          <a:bodyPr wrap="square" rtlCol="0">
            <a:spAutoFit/>
          </a:bodyPr>
          <a:lstStyle/>
          <a:p>
            <a:pPr marL="342900" indent="-342900" algn="just">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Institutional or corporate advertising: Companies do more than just sell products; companies also promote their names and reputations.</a:t>
            </a:r>
          </a:p>
          <a:p>
            <a:pPr marL="342900" indent="-342900" algn="just">
              <a:buFont typeface="Wingdings" panose="05000000000000000000" pitchFamily="2" charset="2"/>
              <a:buChar char="v"/>
            </a:pPr>
            <a:endParaRPr lang="en-US" sz="2200"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Trade or professional advertising: Messages aimed at retailer do not necessarily push the product or brand but rather promote product, issues of importance to the retailer- volume, marketing support, profit potential, distribution plans and promotional opportunities.</a:t>
            </a:r>
          </a:p>
          <a:p>
            <a:pPr marL="342900" indent="-342900" algn="just">
              <a:buFont typeface="Wingdings" panose="05000000000000000000" pitchFamily="2" charset="2"/>
              <a:buChar char="v"/>
            </a:pPr>
            <a:endParaRPr lang="en-US" sz="2200"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Retail advertising: </a:t>
            </a:r>
            <a:r>
              <a:rPr lang="en-US" sz="2200" dirty="0">
                <a:latin typeface="Times New Roman" panose="02020603050405020304" pitchFamily="18" charset="0"/>
                <a:cs typeface="Times New Roman" panose="02020603050405020304" pitchFamily="18" charset="0"/>
              </a:rPr>
              <a:t>T</a:t>
            </a:r>
            <a:r>
              <a:rPr lang="en-US" sz="2200" dirty="0" smtClean="0">
                <a:latin typeface="Times New Roman" panose="02020603050405020304" pitchFamily="18" charset="0"/>
                <a:cs typeface="Times New Roman" panose="02020603050405020304" pitchFamily="18" charset="0"/>
              </a:rPr>
              <a:t>ypically local, reaching consumers where they live and shop.</a:t>
            </a:r>
          </a:p>
          <a:p>
            <a:pPr marL="342900" indent="-342900" algn="just">
              <a:buFont typeface="Wingdings" panose="05000000000000000000" pitchFamily="2" charset="2"/>
              <a:buChar char="v"/>
            </a:pPr>
            <a:endParaRPr lang="en-US" sz="2200"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Promotional retail advertising: Typically placed by retailers, promotional advertising does not focus on a product but rather on a promotion, a special event held by a retailer.</a:t>
            </a:r>
          </a:p>
          <a:p>
            <a:pPr marL="342900" indent="-342900">
              <a:buFont typeface="Wingdings" panose="05000000000000000000" pitchFamily="2" charset="2"/>
              <a:buChar char="v"/>
            </a:pPr>
            <a:endParaRPr lang="en-IN" sz="2200" dirty="0">
              <a:latin typeface="Times New Roman" panose="02020603050405020304" pitchFamily="18" charset="0"/>
              <a:cs typeface="Times New Roman" panose="02020603050405020304" pitchFamily="18" charset="0"/>
            </a:endParaRPr>
          </a:p>
        </p:txBody>
      </p:sp>
      <p:pic>
        <p:nvPicPr>
          <p:cNvPr id="6" name="Picture 5" descr="College logo_Updated.png"/>
          <p:cNvPicPr>
            <a:picLocks noChangeAspect="1"/>
          </p:cNvPicPr>
          <p:nvPr/>
        </p:nvPicPr>
        <p:blipFill>
          <a:blip r:embed="rId2" cstate="print"/>
          <a:stretch>
            <a:fillRect/>
          </a:stretch>
        </p:blipFill>
        <p:spPr>
          <a:xfrm>
            <a:off x="8305832" y="60386"/>
            <a:ext cx="743316" cy="1115290"/>
          </a:xfrm>
          <a:prstGeom prst="rect">
            <a:avLst/>
          </a:prstGeom>
        </p:spPr>
      </p:pic>
      <p:sp>
        <p:nvSpPr>
          <p:cNvPr id="8" name="Rectangle 7"/>
          <p:cNvSpPr/>
          <p:nvPr/>
        </p:nvSpPr>
        <p:spPr>
          <a:xfrm>
            <a:off x="189780" y="6280721"/>
            <a:ext cx="6836434" cy="338554"/>
          </a:xfrm>
          <a:prstGeom prst="rect">
            <a:avLst/>
          </a:prstGeom>
        </p:spPr>
        <p:txBody>
          <a:bodyPr wrap="square">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rPr>
              <a:t>Communication, </a:t>
            </a:r>
            <a:r>
              <a:rPr lang="en-US" sz="1600" b="1" i="1" dirty="0" err="1" smtClean="0">
                <a:effectLst>
                  <a:outerShdw blurRad="38100" dist="38100" dir="2700000" algn="tl">
                    <a:srgbClr val="000000">
                      <a:alpha val="43137"/>
                    </a:srgbClr>
                  </a:outerShdw>
                </a:effectLst>
                <a:latin typeface="Constantia" panose="02030602050306030303" pitchFamily="18" charset="0"/>
              </a:rPr>
              <a:t>Abhini</a:t>
            </a:r>
            <a:r>
              <a:rPr lang="en-US" sz="1600" b="1" i="1" dirty="0" smtClean="0">
                <a:effectLst>
                  <a:outerShdw blurRad="38100" dist="38100" dir="2700000" algn="tl">
                    <a:srgbClr val="000000">
                      <a:alpha val="43137"/>
                    </a:srgbClr>
                  </a:outerShdw>
                </a:effectLst>
                <a:latin typeface="Constantia" panose="02030602050306030303" pitchFamily="18" charset="0"/>
              </a:rPr>
              <a:t> P K, </a:t>
            </a:r>
            <a:r>
              <a:rPr lang="en-US" sz="1600" b="1" i="1" dirty="0" err="1" smtClean="0">
                <a:effectLst>
                  <a:outerShdw blurRad="38100" dist="38100" dir="2700000" algn="tl">
                    <a:srgbClr val="000000">
                      <a:alpha val="43137"/>
                    </a:srgbClr>
                  </a:outerShdw>
                </a:effectLst>
                <a:latin typeface="Constantia" panose="02030602050306030303" pitchFamily="18" charset="0"/>
              </a:rPr>
              <a:t>St.Mary</a:t>
            </a:r>
            <a:r>
              <a:rPr lang="en-US" sz="1600" b="1" i="1" dirty="0" smtClean="0">
                <a:effectLst>
                  <a:outerShdw blurRad="38100" dist="38100" dir="2700000" algn="tl">
                    <a:srgbClr val="000000">
                      <a:alpha val="43137"/>
                    </a:srgbClr>
                  </a:outerShdw>
                </a:effectLst>
                <a:latin typeface="Constantia" panose="02030602050306030303" pitchFamily="18" charset="0"/>
              </a:rPr>
              <a:t>’ s College</a:t>
            </a:r>
            <a:endParaRPr lang="en-US" sz="1600" b="1" i="1" dirty="0">
              <a:effectLst>
                <a:outerShdw blurRad="38100" dist="38100" dir="2700000" algn="tl">
                  <a:srgbClr val="000000">
                    <a:alpha val="43137"/>
                  </a:srgbClr>
                </a:outerShdw>
              </a:effectLst>
              <a:latin typeface="Constantia" panose="02030602050306030303" pitchFamily="18" charset="0"/>
            </a:endParaRPr>
          </a:p>
        </p:txBody>
      </p:sp>
    </p:spTree>
    <p:extLst>
      <p:ext uri="{BB962C8B-B14F-4D97-AF65-F5344CB8AC3E}">
        <p14:creationId xmlns="" xmlns:p14="http://schemas.microsoft.com/office/powerpoint/2010/main" val="18349401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5760" y="1168275"/>
            <a:ext cx="8778240" cy="5509200"/>
          </a:xfrm>
          <a:prstGeom prst="rect">
            <a:avLst/>
          </a:prstGeom>
        </p:spPr>
        <p:txBody>
          <a:bodyPr wrap="square">
            <a:spAutoFit/>
          </a:bodyPr>
          <a:lstStyle/>
          <a:p>
            <a:pPr marL="342900" indent="-342900">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Industrial advertising.: Advertising products and service directed toward a particular industry is usually found in industry and trade publications.</a:t>
            </a:r>
          </a:p>
          <a:p>
            <a:pPr marL="342900" indent="-342900">
              <a:buFont typeface="Wingdings" panose="05000000000000000000" pitchFamily="2" charset="2"/>
              <a:buChar char="v"/>
            </a:pPr>
            <a:endParaRPr lang="en-US" sz="220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National consumer advertising: It is usually product advertising, commissioned by the manufacturers.</a:t>
            </a:r>
          </a:p>
          <a:p>
            <a:pPr marL="342900" indent="-342900">
              <a:buFont typeface="Wingdings" panose="05000000000000000000" pitchFamily="2" charset="2"/>
              <a:buChar char="v"/>
            </a:pPr>
            <a:endParaRPr lang="en-US" sz="220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Direct market advertising: Product or service advertising aimed at likely buyers rather than at all consumers is called direct market advertising.</a:t>
            </a:r>
          </a:p>
          <a:p>
            <a:pPr marL="342900" indent="-342900">
              <a:buFont typeface="Wingdings" panose="05000000000000000000" pitchFamily="2" charset="2"/>
              <a:buChar char="v"/>
            </a:pPr>
            <a:endParaRPr lang="en-US" sz="220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Public service advertising: It promotes organizations and themes of importance to the public is public service advertising.</a:t>
            </a:r>
          </a:p>
          <a:p>
            <a:pPr marL="342900" indent="-342900">
              <a:buFont typeface="Wingdings" panose="05000000000000000000" pitchFamily="2" charset="2"/>
              <a:buChar char="v"/>
            </a:pPr>
            <a:endParaRPr lang="en-US" sz="220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Classifieds: Information such as job vacant, job wanted, about births, deaths, engagements, matrimonial, etc. are examples of classified advertisements.</a:t>
            </a:r>
          </a:p>
          <a:p>
            <a:endParaRPr lang="en-US" sz="2200" dirty="0" smtClean="0">
              <a:latin typeface="Times New Roman" panose="02020603050405020304" pitchFamily="18" charset="0"/>
              <a:cs typeface="Times New Roman" panose="02020603050405020304" pitchFamily="18" charset="0"/>
            </a:endParaRPr>
          </a:p>
        </p:txBody>
      </p:sp>
      <p:sp>
        <p:nvSpPr>
          <p:cNvPr id="3" name="TextBox 2"/>
          <p:cNvSpPr txBox="1"/>
          <p:nvPr/>
        </p:nvSpPr>
        <p:spPr>
          <a:xfrm>
            <a:off x="1119276" y="603850"/>
            <a:ext cx="7000336" cy="492443"/>
          </a:xfrm>
          <a:prstGeom prst="rect">
            <a:avLst/>
          </a:prstGeom>
          <a:noFill/>
        </p:spPr>
        <p:txBody>
          <a:bodyPr wrap="square" rtlCol="0">
            <a:spAutoFit/>
          </a:bodyPr>
          <a:lstStyle/>
          <a:p>
            <a:pPr algn="ctr"/>
            <a:r>
              <a:rPr lang="en-US" sz="2600" b="1" dirty="0" smtClean="0">
                <a:solidFill>
                  <a:srgbClr val="C00000"/>
                </a:solidFill>
                <a:latin typeface="Bookman Old Style" panose="02050604050505020204" pitchFamily="18" charset="0"/>
              </a:rPr>
              <a:t>TYPES OF ADVERTISING continues</a:t>
            </a:r>
            <a:endParaRPr lang="en-IN" sz="2600" b="1" dirty="0">
              <a:solidFill>
                <a:srgbClr val="C00000"/>
              </a:solidFill>
              <a:latin typeface="Bookman Old Style" panose="02050604050505020204" pitchFamily="18" charset="0"/>
            </a:endParaRPr>
          </a:p>
        </p:txBody>
      </p:sp>
      <p:pic>
        <p:nvPicPr>
          <p:cNvPr id="4" name="Picture 3" descr="College logo_Updated.png"/>
          <p:cNvPicPr>
            <a:picLocks noChangeAspect="1"/>
          </p:cNvPicPr>
          <p:nvPr/>
        </p:nvPicPr>
        <p:blipFill>
          <a:blip r:embed="rId2" cstate="print"/>
          <a:stretch>
            <a:fillRect/>
          </a:stretch>
        </p:blipFill>
        <p:spPr>
          <a:xfrm>
            <a:off x="8305832" y="60386"/>
            <a:ext cx="743316" cy="1115290"/>
          </a:xfrm>
          <a:prstGeom prst="rect">
            <a:avLst/>
          </a:prstGeom>
        </p:spPr>
      </p:pic>
      <p:sp>
        <p:nvSpPr>
          <p:cNvPr id="6" name="Rectangle 5"/>
          <p:cNvSpPr/>
          <p:nvPr/>
        </p:nvSpPr>
        <p:spPr>
          <a:xfrm>
            <a:off x="189780" y="6280721"/>
            <a:ext cx="6836434" cy="338554"/>
          </a:xfrm>
          <a:prstGeom prst="rect">
            <a:avLst/>
          </a:prstGeom>
        </p:spPr>
        <p:txBody>
          <a:bodyPr wrap="square">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rPr>
              <a:t>Communication, </a:t>
            </a:r>
            <a:r>
              <a:rPr lang="en-US" sz="1600" b="1" i="1" dirty="0" err="1" smtClean="0">
                <a:effectLst>
                  <a:outerShdw blurRad="38100" dist="38100" dir="2700000" algn="tl">
                    <a:srgbClr val="000000">
                      <a:alpha val="43137"/>
                    </a:srgbClr>
                  </a:outerShdw>
                </a:effectLst>
                <a:latin typeface="Constantia" panose="02030602050306030303" pitchFamily="18" charset="0"/>
              </a:rPr>
              <a:t>Abhini</a:t>
            </a:r>
            <a:r>
              <a:rPr lang="en-US" sz="1600" b="1" i="1" dirty="0" smtClean="0">
                <a:effectLst>
                  <a:outerShdw blurRad="38100" dist="38100" dir="2700000" algn="tl">
                    <a:srgbClr val="000000">
                      <a:alpha val="43137"/>
                    </a:srgbClr>
                  </a:outerShdw>
                </a:effectLst>
                <a:latin typeface="Constantia" panose="02030602050306030303" pitchFamily="18" charset="0"/>
              </a:rPr>
              <a:t> P K, </a:t>
            </a:r>
            <a:r>
              <a:rPr lang="en-US" sz="1600" b="1" i="1" dirty="0" err="1" smtClean="0">
                <a:effectLst>
                  <a:outerShdw blurRad="38100" dist="38100" dir="2700000" algn="tl">
                    <a:srgbClr val="000000">
                      <a:alpha val="43137"/>
                    </a:srgbClr>
                  </a:outerShdw>
                </a:effectLst>
                <a:latin typeface="Constantia" panose="02030602050306030303" pitchFamily="18" charset="0"/>
              </a:rPr>
              <a:t>St.Mary</a:t>
            </a:r>
            <a:r>
              <a:rPr lang="en-US" sz="1600" b="1" i="1" dirty="0" smtClean="0">
                <a:effectLst>
                  <a:outerShdw blurRad="38100" dist="38100" dir="2700000" algn="tl">
                    <a:srgbClr val="000000">
                      <a:alpha val="43137"/>
                    </a:srgbClr>
                  </a:outerShdw>
                </a:effectLst>
                <a:latin typeface="Constantia" panose="02030602050306030303" pitchFamily="18" charset="0"/>
              </a:rPr>
              <a:t>’ s College</a:t>
            </a:r>
            <a:endParaRPr lang="en-US" sz="1600" b="1" i="1" dirty="0">
              <a:effectLst>
                <a:outerShdw blurRad="38100" dist="38100" dir="2700000" algn="tl">
                  <a:srgbClr val="000000">
                    <a:alpha val="43137"/>
                  </a:srgbClr>
                </a:outerShdw>
              </a:effectLst>
              <a:latin typeface="Constantia" panose="02030602050306030303" pitchFamily="18" charset="0"/>
            </a:endParaRPr>
          </a:p>
        </p:txBody>
      </p:sp>
    </p:spTree>
    <p:extLst>
      <p:ext uri="{BB962C8B-B14F-4D97-AF65-F5344CB8AC3E}">
        <p14:creationId xmlns="" xmlns:p14="http://schemas.microsoft.com/office/powerpoint/2010/main" val="18658579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95222" y="1078303"/>
            <a:ext cx="4988225" cy="492443"/>
          </a:xfrm>
          <a:prstGeom prst="rect">
            <a:avLst/>
          </a:prstGeom>
          <a:noFill/>
        </p:spPr>
        <p:txBody>
          <a:bodyPr wrap="square" rtlCol="0">
            <a:spAutoFit/>
          </a:bodyPr>
          <a:lstStyle/>
          <a:p>
            <a:r>
              <a:rPr lang="en-US" sz="2600" b="1" dirty="0" smtClean="0">
                <a:solidFill>
                  <a:srgbClr val="C00000"/>
                </a:solidFill>
                <a:latin typeface="Bookman Old Style" panose="02050604050505020204" pitchFamily="18" charset="0"/>
              </a:rPr>
              <a:t>REFERENCE</a:t>
            </a:r>
            <a:endParaRPr lang="en-IN" sz="2600" b="1" dirty="0">
              <a:solidFill>
                <a:srgbClr val="C00000"/>
              </a:solidFill>
              <a:latin typeface="Bookman Old Style" panose="02050604050505020204" pitchFamily="18" charset="0"/>
            </a:endParaRPr>
          </a:p>
        </p:txBody>
      </p:sp>
      <p:sp>
        <p:nvSpPr>
          <p:cNvPr id="3" name="TextBox 2"/>
          <p:cNvSpPr txBox="1"/>
          <p:nvPr/>
        </p:nvSpPr>
        <p:spPr>
          <a:xfrm>
            <a:off x="1015761" y="2329133"/>
            <a:ext cx="7123262" cy="1446550"/>
          </a:xfrm>
          <a:prstGeom prst="rect">
            <a:avLst/>
          </a:prstGeom>
          <a:noFill/>
        </p:spPr>
        <p:txBody>
          <a:bodyPr wrap="square" rtlCol="0">
            <a:spAutoFit/>
          </a:bodyPr>
          <a:lstStyle/>
          <a:p>
            <a:pPr marL="342900" indent="-342900">
              <a:buFont typeface="Wingdings" panose="05000000000000000000" pitchFamily="2" charset="2"/>
              <a:buChar char="v"/>
            </a:pPr>
            <a:r>
              <a:rPr lang="en-US" sz="2200" dirty="0" err="1" smtClean="0">
                <a:latin typeface="Times New Roman" panose="02020603050405020304" pitchFamily="18" charset="0"/>
                <a:cs typeface="Times New Roman" panose="02020603050405020304" pitchFamily="18" charset="0"/>
              </a:rPr>
              <a:t>Upkar</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Prakashan</a:t>
            </a:r>
            <a:r>
              <a:rPr lang="en-US" sz="2200" dirty="0" smtClean="0">
                <a:latin typeface="Times New Roman" panose="02020603050405020304" pitchFamily="18" charset="0"/>
                <a:cs typeface="Times New Roman" panose="02020603050405020304" pitchFamily="18" charset="0"/>
              </a:rPr>
              <a:t>, 2012 Agra</a:t>
            </a:r>
          </a:p>
          <a:p>
            <a:pPr marL="342900" indent="-342900"/>
            <a:endParaRPr lang="en-US" sz="220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J V </a:t>
            </a:r>
            <a:r>
              <a:rPr lang="en-US" sz="2200" dirty="0" err="1" smtClean="0">
                <a:latin typeface="Times New Roman" panose="02020603050405020304" pitchFamily="18" charset="0"/>
                <a:cs typeface="Times New Roman" panose="02020603050405020304" pitchFamily="18" charset="0"/>
              </a:rPr>
              <a:t>Vilanilam</a:t>
            </a:r>
            <a:r>
              <a:rPr lang="en-US" sz="2200" dirty="0" smtClean="0">
                <a:latin typeface="Times New Roman" panose="02020603050405020304" pitchFamily="18" charset="0"/>
                <a:cs typeface="Times New Roman" panose="02020603050405020304" pitchFamily="18" charset="0"/>
              </a:rPr>
              <a:t>, Varghese A K, Advertising Basics, 2010. </a:t>
            </a:r>
            <a:r>
              <a:rPr lang="en-IN" sz="2200" dirty="0" smtClean="0">
                <a:latin typeface="Times New Roman" panose="02020603050405020304" pitchFamily="18" charset="0"/>
                <a:cs typeface="Times New Roman" panose="02020603050405020304" pitchFamily="18" charset="0"/>
              </a:rPr>
              <a:t>Publisher: Diamond Publications Pune</a:t>
            </a:r>
            <a:endParaRPr lang="en-IN" sz="2200" dirty="0">
              <a:latin typeface="Times New Roman" panose="02020603050405020304" pitchFamily="18" charset="0"/>
              <a:cs typeface="Times New Roman" panose="02020603050405020304" pitchFamily="18" charset="0"/>
            </a:endParaRPr>
          </a:p>
        </p:txBody>
      </p:sp>
      <p:sp>
        <p:nvSpPr>
          <p:cNvPr id="5" name="Rectangle 4"/>
          <p:cNvSpPr/>
          <p:nvPr/>
        </p:nvSpPr>
        <p:spPr>
          <a:xfrm>
            <a:off x="189780" y="6280721"/>
            <a:ext cx="6836434" cy="338554"/>
          </a:xfrm>
          <a:prstGeom prst="rect">
            <a:avLst/>
          </a:prstGeom>
        </p:spPr>
        <p:txBody>
          <a:bodyPr wrap="square">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rPr>
              <a:t>Communication, </a:t>
            </a:r>
            <a:r>
              <a:rPr lang="en-US" sz="1600" b="1" i="1" dirty="0" err="1" smtClean="0">
                <a:effectLst>
                  <a:outerShdw blurRad="38100" dist="38100" dir="2700000" algn="tl">
                    <a:srgbClr val="000000">
                      <a:alpha val="43137"/>
                    </a:srgbClr>
                  </a:outerShdw>
                </a:effectLst>
                <a:latin typeface="Constantia" panose="02030602050306030303" pitchFamily="18" charset="0"/>
              </a:rPr>
              <a:t>Abhini</a:t>
            </a:r>
            <a:r>
              <a:rPr lang="en-US" sz="1600" b="1" i="1" dirty="0" smtClean="0">
                <a:effectLst>
                  <a:outerShdw blurRad="38100" dist="38100" dir="2700000" algn="tl">
                    <a:srgbClr val="000000">
                      <a:alpha val="43137"/>
                    </a:srgbClr>
                  </a:outerShdw>
                </a:effectLst>
                <a:latin typeface="Constantia" panose="02030602050306030303" pitchFamily="18" charset="0"/>
              </a:rPr>
              <a:t> P K, </a:t>
            </a:r>
            <a:r>
              <a:rPr lang="en-US" sz="1600" b="1" i="1" dirty="0" err="1" smtClean="0">
                <a:effectLst>
                  <a:outerShdw blurRad="38100" dist="38100" dir="2700000" algn="tl">
                    <a:srgbClr val="000000">
                      <a:alpha val="43137"/>
                    </a:srgbClr>
                  </a:outerShdw>
                </a:effectLst>
                <a:latin typeface="Constantia" panose="02030602050306030303" pitchFamily="18" charset="0"/>
              </a:rPr>
              <a:t>St.Mary</a:t>
            </a:r>
            <a:r>
              <a:rPr lang="en-US" sz="1600" b="1" i="1" dirty="0" smtClean="0">
                <a:effectLst>
                  <a:outerShdw blurRad="38100" dist="38100" dir="2700000" algn="tl">
                    <a:srgbClr val="000000">
                      <a:alpha val="43137"/>
                    </a:srgbClr>
                  </a:outerShdw>
                </a:effectLst>
                <a:latin typeface="Constantia" panose="02030602050306030303" pitchFamily="18" charset="0"/>
              </a:rPr>
              <a:t>’ s College</a:t>
            </a:r>
            <a:endParaRPr lang="en-US" sz="1600" b="1" i="1" dirty="0">
              <a:effectLst>
                <a:outerShdw blurRad="38100" dist="38100" dir="2700000" algn="tl">
                  <a:srgbClr val="000000">
                    <a:alpha val="43137"/>
                  </a:srgbClr>
                </a:outerShdw>
              </a:effectLst>
              <a:latin typeface="Constantia" panose="02030602050306030303" pitchFamily="18" charset="0"/>
            </a:endParaRPr>
          </a:p>
        </p:txBody>
      </p:sp>
    </p:spTree>
    <p:extLst>
      <p:ext uri="{BB962C8B-B14F-4D97-AF65-F5344CB8AC3E}">
        <p14:creationId xmlns="" xmlns:p14="http://schemas.microsoft.com/office/powerpoint/2010/main" val="35644635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12807" y="836763"/>
            <a:ext cx="6605678" cy="492443"/>
          </a:xfrm>
          <a:prstGeom prst="rect">
            <a:avLst/>
          </a:prstGeom>
          <a:noFill/>
        </p:spPr>
        <p:txBody>
          <a:bodyPr wrap="square" rtlCol="0">
            <a:spAutoFit/>
          </a:bodyPr>
          <a:lstStyle/>
          <a:p>
            <a:pPr algn="ctr"/>
            <a:r>
              <a:rPr lang="en-US" sz="2600" b="1" dirty="0" smtClean="0">
                <a:solidFill>
                  <a:srgbClr val="C00000"/>
                </a:solidFill>
                <a:latin typeface="Bookman Old Style" panose="02050604050505020204" pitchFamily="18" charset="0"/>
              </a:rPr>
              <a:t>ADVERTISING</a:t>
            </a:r>
            <a:endParaRPr lang="en-IN" sz="2600" b="1" dirty="0">
              <a:solidFill>
                <a:srgbClr val="C00000"/>
              </a:solidFill>
              <a:latin typeface="Bookman Old Style" panose="02050604050505020204" pitchFamily="18" charset="0"/>
            </a:endParaRPr>
          </a:p>
        </p:txBody>
      </p:sp>
      <p:sp>
        <p:nvSpPr>
          <p:cNvPr id="5" name="TextBox 4"/>
          <p:cNvSpPr txBox="1"/>
          <p:nvPr/>
        </p:nvSpPr>
        <p:spPr>
          <a:xfrm>
            <a:off x="472296" y="1889185"/>
            <a:ext cx="8149190" cy="3816429"/>
          </a:xfrm>
          <a:prstGeom prst="rect">
            <a:avLst/>
          </a:prstGeom>
          <a:noFill/>
        </p:spPr>
        <p:txBody>
          <a:bodyPr wrap="square" rtlCol="0">
            <a:spAutoFit/>
          </a:bodyPr>
          <a:lstStyle/>
          <a:p>
            <a:pPr marL="342900" indent="-342900" algn="just">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For the common men advertising means television commercials, radio jingles and print advertisements.</a:t>
            </a:r>
          </a:p>
          <a:p>
            <a:pPr marL="342900" indent="-342900" algn="just">
              <a:buFont typeface="Wingdings" panose="05000000000000000000" pitchFamily="2" charset="2"/>
              <a:buChar char="v"/>
            </a:pPr>
            <a:endParaRPr lang="en-US" sz="2200"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Advertisement can be defined as a paid dissemination of information through a variety of mass communication media to motivate a desired action.</a:t>
            </a:r>
          </a:p>
          <a:p>
            <a:pPr marL="342900" indent="-342900" algn="just">
              <a:buFont typeface="Wingdings" panose="05000000000000000000" pitchFamily="2" charset="2"/>
              <a:buChar char="v"/>
            </a:pPr>
            <a:endParaRPr lang="en-US" sz="2200"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DEFINITION:</a:t>
            </a:r>
          </a:p>
          <a:p>
            <a:pPr algn="just"/>
            <a:r>
              <a:rPr lang="en-US" sz="2200" dirty="0" smtClean="0">
                <a:latin typeface="Times New Roman" panose="02020603050405020304" pitchFamily="18" charset="0"/>
                <a:cs typeface="Times New Roman" panose="02020603050405020304" pitchFamily="18" charset="0"/>
              </a:rPr>
              <a:t>According to American Marketing Association (AMA) Advertising is any form of non personal presentation of goods, services or ideas for action, openly paid for </a:t>
            </a:r>
            <a:r>
              <a:rPr lang="en-US" sz="2200" dirty="0" err="1" smtClean="0">
                <a:latin typeface="Times New Roman" panose="02020603050405020304" pitchFamily="18" charset="0"/>
                <a:cs typeface="Times New Roman" panose="02020603050405020304" pitchFamily="18" charset="0"/>
              </a:rPr>
              <a:t>bya</a:t>
            </a:r>
            <a:r>
              <a:rPr lang="en-US" sz="2200" dirty="0" smtClean="0">
                <a:latin typeface="Times New Roman" panose="02020603050405020304" pitchFamily="18" charset="0"/>
                <a:cs typeface="Times New Roman" panose="02020603050405020304" pitchFamily="18" charset="0"/>
              </a:rPr>
              <a:t> an identified sponsor.</a:t>
            </a:r>
          </a:p>
        </p:txBody>
      </p:sp>
      <p:pic>
        <p:nvPicPr>
          <p:cNvPr id="6" name="Picture 5" descr="College logo_Updated.png"/>
          <p:cNvPicPr>
            <a:picLocks noChangeAspect="1"/>
          </p:cNvPicPr>
          <p:nvPr/>
        </p:nvPicPr>
        <p:blipFill>
          <a:blip r:embed="rId2" cstate="print"/>
          <a:stretch>
            <a:fillRect/>
          </a:stretch>
        </p:blipFill>
        <p:spPr>
          <a:xfrm>
            <a:off x="8305832" y="60386"/>
            <a:ext cx="743316" cy="1115290"/>
          </a:xfrm>
          <a:prstGeom prst="rect">
            <a:avLst/>
          </a:prstGeom>
        </p:spPr>
      </p:pic>
      <p:sp>
        <p:nvSpPr>
          <p:cNvPr id="7" name="Rectangle 6"/>
          <p:cNvSpPr/>
          <p:nvPr/>
        </p:nvSpPr>
        <p:spPr>
          <a:xfrm>
            <a:off x="189780" y="6280721"/>
            <a:ext cx="6836434" cy="338554"/>
          </a:xfrm>
          <a:prstGeom prst="rect">
            <a:avLst/>
          </a:prstGeom>
        </p:spPr>
        <p:txBody>
          <a:bodyPr wrap="square">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rPr>
              <a:t>Communication, </a:t>
            </a:r>
            <a:r>
              <a:rPr lang="en-US" sz="1600" b="1" i="1" dirty="0" err="1" smtClean="0">
                <a:effectLst>
                  <a:outerShdw blurRad="38100" dist="38100" dir="2700000" algn="tl">
                    <a:srgbClr val="000000">
                      <a:alpha val="43137"/>
                    </a:srgbClr>
                  </a:outerShdw>
                </a:effectLst>
                <a:latin typeface="Constantia" panose="02030602050306030303" pitchFamily="18" charset="0"/>
              </a:rPr>
              <a:t>Abhini</a:t>
            </a:r>
            <a:r>
              <a:rPr lang="en-US" sz="1600" b="1" i="1" dirty="0" smtClean="0">
                <a:effectLst>
                  <a:outerShdw blurRad="38100" dist="38100" dir="2700000" algn="tl">
                    <a:srgbClr val="000000">
                      <a:alpha val="43137"/>
                    </a:srgbClr>
                  </a:outerShdw>
                </a:effectLst>
                <a:latin typeface="Constantia" panose="02030602050306030303" pitchFamily="18" charset="0"/>
              </a:rPr>
              <a:t> P K, </a:t>
            </a:r>
            <a:r>
              <a:rPr lang="en-US" sz="1600" b="1" i="1" dirty="0" err="1" smtClean="0">
                <a:effectLst>
                  <a:outerShdw blurRad="38100" dist="38100" dir="2700000" algn="tl">
                    <a:srgbClr val="000000">
                      <a:alpha val="43137"/>
                    </a:srgbClr>
                  </a:outerShdw>
                </a:effectLst>
                <a:latin typeface="Constantia" panose="02030602050306030303" pitchFamily="18" charset="0"/>
              </a:rPr>
              <a:t>St.Mary</a:t>
            </a:r>
            <a:r>
              <a:rPr lang="en-US" sz="1600" b="1" i="1" dirty="0" smtClean="0">
                <a:effectLst>
                  <a:outerShdw blurRad="38100" dist="38100" dir="2700000" algn="tl">
                    <a:srgbClr val="000000">
                      <a:alpha val="43137"/>
                    </a:srgbClr>
                  </a:outerShdw>
                </a:effectLst>
                <a:latin typeface="Constantia" panose="02030602050306030303" pitchFamily="18" charset="0"/>
              </a:rPr>
              <a:t>’ s College</a:t>
            </a:r>
            <a:endParaRPr lang="en-US" sz="1600" b="1" i="1" dirty="0">
              <a:effectLst>
                <a:outerShdw blurRad="38100" dist="38100" dir="2700000" algn="tl">
                  <a:srgbClr val="000000">
                    <a:alpha val="43137"/>
                  </a:srgbClr>
                </a:outerShdw>
              </a:effectLst>
              <a:latin typeface="Constantia" panose="02030602050306030303" pitchFamily="18" charset="0"/>
            </a:endParaRPr>
          </a:p>
        </p:txBody>
      </p:sp>
    </p:spTree>
    <p:extLst>
      <p:ext uri="{BB962C8B-B14F-4D97-AF65-F5344CB8AC3E}">
        <p14:creationId xmlns="" xmlns:p14="http://schemas.microsoft.com/office/powerpoint/2010/main" val="30802527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80458" y="793631"/>
            <a:ext cx="6670376" cy="892552"/>
          </a:xfrm>
          <a:prstGeom prst="rect">
            <a:avLst/>
          </a:prstGeom>
          <a:noFill/>
        </p:spPr>
        <p:txBody>
          <a:bodyPr wrap="square" rtlCol="0">
            <a:spAutoFit/>
          </a:bodyPr>
          <a:lstStyle/>
          <a:p>
            <a:r>
              <a:rPr lang="en-US" sz="2600" b="1" dirty="0" smtClean="0">
                <a:solidFill>
                  <a:srgbClr val="C00000"/>
                </a:solidFill>
                <a:latin typeface="Bookman Old Style" panose="02050604050505020204" pitchFamily="18" charset="0"/>
              </a:rPr>
              <a:t>THE KEY ELEMENTS IN THE GIVEN DEFINITION</a:t>
            </a:r>
            <a:endParaRPr lang="en-IN" sz="2600" b="1" dirty="0">
              <a:solidFill>
                <a:srgbClr val="C00000"/>
              </a:solidFill>
              <a:latin typeface="Bookman Old Style" panose="02050604050505020204" pitchFamily="18" charset="0"/>
            </a:endParaRPr>
          </a:p>
        </p:txBody>
      </p:sp>
      <p:sp>
        <p:nvSpPr>
          <p:cNvPr id="4" name="TextBox 3"/>
          <p:cNvSpPr txBox="1"/>
          <p:nvPr/>
        </p:nvSpPr>
        <p:spPr>
          <a:xfrm>
            <a:off x="472297" y="1889185"/>
            <a:ext cx="7811732" cy="3816429"/>
          </a:xfrm>
          <a:prstGeom prst="rect">
            <a:avLst/>
          </a:prstGeom>
          <a:noFill/>
        </p:spPr>
        <p:txBody>
          <a:bodyPr wrap="square" rtlCol="0">
            <a:spAutoFit/>
          </a:bodyPr>
          <a:lstStyle/>
          <a:p>
            <a:pPr marL="342900" indent="-342900" algn="just">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Any form: Advertising can take any of the following forms of presentation. It could be a sign, symbol, illustration, verbal message, etc.</a:t>
            </a:r>
          </a:p>
          <a:p>
            <a:pPr algn="just"/>
            <a:endParaRPr lang="en-US" sz="2200"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Non-personal: This phrase distinguishes advertising from personal selling: as advertising is an indirect form of conveying messages.</a:t>
            </a:r>
          </a:p>
          <a:p>
            <a:pPr algn="just"/>
            <a:endParaRPr lang="en-US" sz="2200"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Goods, services or ideas: Advertising promotes goods, services and ideas. It also promotes persons and parties, places and events as well as institutions.</a:t>
            </a:r>
          </a:p>
        </p:txBody>
      </p:sp>
      <p:pic>
        <p:nvPicPr>
          <p:cNvPr id="5" name="Picture 4" descr="College logo_Updated.png"/>
          <p:cNvPicPr>
            <a:picLocks noChangeAspect="1"/>
          </p:cNvPicPr>
          <p:nvPr/>
        </p:nvPicPr>
        <p:blipFill>
          <a:blip r:embed="rId2" cstate="print"/>
          <a:stretch>
            <a:fillRect/>
          </a:stretch>
        </p:blipFill>
        <p:spPr>
          <a:xfrm>
            <a:off x="8305832" y="60386"/>
            <a:ext cx="743316" cy="1115290"/>
          </a:xfrm>
          <a:prstGeom prst="rect">
            <a:avLst/>
          </a:prstGeom>
        </p:spPr>
      </p:pic>
      <p:sp>
        <p:nvSpPr>
          <p:cNvPr id="8" name="Rectangle 7"/>
          <p:cNvSpPr/>
          <p:nvPr/>
        </p:nvSpPr>
        <p:spPr>
          <a:xfrm>
            <a:off x="189780" y="6280721"/>
            <a:ext cx="6836434" cy="338554"/>
          </a:xfrm>
          <a:prstGeom prst="rect">
            <a:avLst/>
          </a:prstGeom>
        </p:spPr>
        <p:txBody>
          <a:bodyPr wrap="square">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rPr>
              <a:t>Communication, </a:t>
            </a:r>
            <a:r>
              <a:rPr lang="en-US" sz="1600" b="1" i="1" dirty="0" err="1" smtClean="0">
                <a:effectLst>
                  <a:outerShdw blurRad="38100" dist="38100" dir="2700000" algn="tl">
                    <a:srgbClr val="000000">
                      <a:alpha val="43137"/>
                    </a:srgbClr>
                  </a:outerShdw>
                </a:effectLst>
                <a:latin typeface="Constantia" panose="02030602050306030303" pitchFamily="18" charset="0"/>
              </a:rPr>
              <a:t>Abhini</a:t>
            </a:r>
            <a:r>
              <a:rPr lang="en-US" sz="1600" b="1" i="1" dirty="0" smtClean="0">
                <a:effectLst>
                  <a:outerShdw blurRad="38100" dist="38100" dir="2700000" algn="tl">
                    <a:srgbClr val="000000">
                      <a:alpha val="43137"/>
                    </a:srgbClr>
                  </a:outerShdw>
                </a:effectLst>
                <a:latin typeface="Constantia" panose="02030602050306030303" pitchFamily="18" charset="0"/>
              </a:rPr>
              <a:t> P K, </a:t>
            </a:r>
            <a:r>
              <a:rPr lang="en-US" sz="1600" b="1" i="1" dirty="0" err="1" smtClean="0">
                <a:effectLst>
                  <a:outerShdw blurRad="38100" dist="38100" dir="2700000" algn="tl">
                    <a:srgbClr val="000000">
                      <a:alpha val="43137"/>
                    </a:srgbClr>
                  </a:outerShdw>
                </a:effectLst>
                <a:latin typeface="Constantia" panose="02030602050306030303" pitchFamily="18" charset="0"/>
              </a:rPr>
              <a:t>St.Mary</a:t>
            </a:r>
            <a:r>
              <a:rPr lang="en-US" sz="1600" b="1" i="1" dirty="0" smtClean="0">
                <a:effectLst>
                  <a:outerShdw blurRad="38100" dist="38100" dir="2700000" algn="tl">
                    <a:srgbClr val="000000">
                      <a:alpha val="43137"/>
                    </a:srgbClr>
                  </a:outerShdw>
                </a:effectLst>
                <a:latin typeface="Constantia" panose="02030602050306030303" pitchFamily="18" charset="0"/>
              </a:rPr>
              <a:t>’ s College</a:t>
            </a:r>
            <a:endParaRPr lang="en-US" sz="1600" b="1" i="1" dirty="0">
              <a:effectLst>
                <a:outerShdw blurRad="38100" dist="38100" dir="2700000" algn="tl">
                  <a:srgbClr val="000000">
                    <a:alpha val="43137"/>
                  </a:srgbClr>
                </a:outerShdw>
              </a:effectLst>
              <a:latin typeface="Constantia" panose="02030602050306030303" pitchFamily="18" charset="0"/>
            </a:endParaRPr>
          </a:p>
        </p:txBody>
      </p:sp>
    </p:spTree>
    <p:extLst>
      <p:ext uri="{BB962C8B-B14F-4D97-AF65-F5344CB8AC3E}">
        <p14:creationId xmlns="" xmlns:p14="http://schemas.microsoft.com/office/powerpoint/2010/main" val="7676365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8753" y="1997840"/>
            <a:ext cx="7815532" cy="4154984"/>
          </a:xfrm>
          <a:prstGeom prst="rect">
            <a:avLst/>
          </a:prstGeom>
        </p:spPr>
        <p:txBody>
          <a:bodyPr wrap="square">
            <a:spAutoFit/>
          </a:bodyPr>
          <a:lstStyle/>
          <a:p>
            <a:pPr marL="342900" indent="-342900" algn="just">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For action: This phrase denotes the action oriented nature of advertising.</a:t>
            </a:r>
          </a:p>
          <a:p>
            <a:pPr algn="just"/>
            <a:endParaRPr lang="en-US" sz="2200"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Paid for: Advertising is always paid for. It is not free. So it is distinguished from free publicity.</a:t>
            </a:r>
          </a:p>
          <a:p>
            <a:pPr algn="just"/>
            <a:endParaRPr lang="en-US" sz="2200"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By an identified sponsor: People or groups who do no identify themselves do a lot of publicity and propaganda. In such cases  kind of manipulative and malicious intent is associated. However, incase of advertising no such intent is present as the sponsor is always identified. We always know who the advertiser is.</a:t>
            </a:r>
          </a:p>
        </p:txBody>
      </p:sp>
      <p:sp>
        <p:nvSpPr>
          <p:cNvPr id="3" name="Rectangle 2"/>
          <p:cNvSpPr/>
          <p:nvPr/>
        </p:nvSpPr>
        <p:spPr>
          <a:xfrm>
            <a:off x="779405" y="448637"/>
            <a:ext cx="6569427" cy="892552"/>
          </a:xfrm>
          <a:prstGeom prst="rect">
            <a:avLst/>
          </a:prstGeom>
        </p:spPr>
        <p:txBody>
          <a:bodyPr wrap="none">
            <a:spAutoFit/>
          </a:bodyPr>
          <a:lstStyle/>
          <a:p>
            <a:pPr algn="ctr"/>
            <a:r>
              <a:rPr lang="en-US" sz="2600" b="1" dirty="0" smtClean="0">
                <a:solidFill>
                  <a:srgbClr val="C00000"/>
                </a:solidFill>
                <a:latin typeface="Bookman Old Style" panose="02050604050505020204" pitchFamily="18" charset="0"/>
              </a:rPr>
              <a:t>THE KEY ELEMENTS IN </a:t>
            </a:r>
          </a:p>
          <a:p>
            <a:pPr algn="ctr"/>
            <a:r>
              <a:rPr lang="en-US" sz="2600" b="1" dirty="0" smtClean="0">
                <a:solidFill>
                  <a:srgbClr val="C00000"/>
                </a:solidFill>
                <a:latin typeface="Bookman Old Style" panose="02050604050505020204" pitchFamily="18" charset="0"/>
              </a:rPr>
              <a:t>THE GIVEN DEFINITION continues…</a:t>
            </a:r>
            <a:endParaRPr lang="en-IN" sz="2600" b="1" dirty="0">
              <a:solidFill>
                <a:srgbClr val="C00000"/>
              </a:solidFill>
              <a:latin typeface="Bookman Old Style" panose="02050604050505020204" pitchFamily="18" charset="0"/>
            </a:endParaRPr>
          </a:p>
        </p:txBody>
      </p:sp>
      <p:pic>
        <p:nvPicPr>
          <p:cNvPr id="4" name="Picture 3" descr="College logo_Updated.png"/>
          <p:cNvPicPr>
            <a:picLocks noChangeAspect="1"/>
          </p:cNvPicPr>
          <p:nvPr/>
        </p:nvPicPr>
        <p:blipFill>
          <a:blip r:embed="rId2" cstate="print"/>
          <a:stretch>
            <a:fillRect/>
          </a:stretch>
        </p:blipFill>
        <p:spPr>
          <a:xfrm>
            <a:off x="8305832" y="60386"/>
            <a:ext cx="743316" cy="1115290"/>
          </a:xfrm>
          <a:prstGeom prst="rect">
            <a:avLst/>
          </a:prstGeom>
        </p:spPr>
      </p:pic>
      <p:sp>
        <p:nvSpPr>
          <p:cNvPr id="6" name="Rectangle 5"/>
          <p:cNvSpPr/>
          <p:nvPr/>
        </p:nvSpPr>
        <p:spPr>
          <a:xfrm>
            <a:off x="189780" y="6280721"/>
            <a:ext cx="6836434" cy="338554"/>
          </a:xfrm>
          <a:prstGeom prst="rect">
            <a:avLst/>
          </a:prstGeom>
        </p:spPr>
        <p:txBody>
          <a:bodyPr wrap="square">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rPr>
              <a:t>Communication, </a:t>
            </a:r>
            <a:r>
              <a:rPr lang="en-US" sz="1600" b="1" i="1" dirty="0" err="1" smtClean="0">
                <a:effectLst>
                  <a:outerShdw blurRad="38100" dist="38100" dir="2700000" algn="tl">
                    <a:srgbClr val="000000">
                      <a:alpha val="43137"/>
                    </a:srgbClr>
                  </a:outerShdw>
                </a:effectLst>
                <a:latin typeface="Constantia" panose="02030602050306030303" pitchFamily="18" charset="0"/>
              </a:rPr>
              <a:t>Abhini</a:t>
            </a:r>
            <a:r>
              <a:rPr lang="en-US" sz="1600" b="1" i="1" dirty="0" smtClean="0">
                <a:effectLst>
                  <a:outerShdw blurRad="38100" dist="38100" dir="2700000" algn="tl">
                    <a:srgbClr val="000000">
                      <a:alpha val="43137"/>
                    </a:srgbClr>
                  </a:outerShdw>
                </a:effectLst>
                <a:latin typeface="Constantia" panose="02030602050306030303" pitchFamily="18" charset="0"/>
              </a:rPr>
              <a:t> P K, </a:t>
            </a:r>
            <a:r>
              <a:rPr lang="en-US" sz="1600" b="1" i="1" dirty="0" err="1" smtClean="0">
                <a:effectLst>
                  <a:outerShdw blurRad="38100" dist="38100" dir="2700000" algn="tl">
                    <a:srgbClr val="000000">
                      <a:alpha val="43137"/>
                    </a:srgbClr>
                  </a:outerShdw>
                </a:effectLst>
                <a:latin typeface="Constantia" panose="02030602050306030303" pitchFamily="18" charset="0"/>
              </a:rPr>
              <a:t>St.Mary</a:t>
            </a:r>
            <a:r>
              <a:rPr lang="en-US" sz="1600" b="1" i="1" dirty="0" smtClean="0">
                <a:effectLst>
                  <a:outerShdw blurRad="38100" dist="38100" dir="2700000" algn="tl">
                    <a:srgbClr val="000000">
                      <a:alpha val="43137"/>
                    </a:srgbClr>
                  </a:outerShdw>
                </a:effectLst>
                <a:latin typeface="Constantia" panose="02030602050306030303" pitchFamily="18" charset="0"/>
              </a:rPr>
              <a:t>’ s College</a:t>
            </a:r>
            <a:endParaRPr lang="en-US" sz="1600" b="1" i="1" dirty="0">
              <a:effectLst>
                <a:outerShdw blurRad="38100" dist="38100" dir="2700000" algn="tl">
                  <a:srgbClr val="000000">
                    <a:alpha val="43137"/>
                  </a:srgbClr>
                </a:outerShdw>
              </a:effectLst>
              <a:latin typeface="Constantia" panose="02030602050306030303" pitchFamily="18" charset="0"/>
            </a:endParaRPr>
          </a:p>
        </p:txBody>
      </p:sp>
    </p:spTree>
    <p:extLst>
      <p:ext uri="{BB962C8B-B14F-4D97-AF65-F5344CB8AC3E}">
        <p14:creationId xmlns="" xmlns:p14="http://schemas.microsoft.com/office/powerpoint/2010/main" val="11465091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41640" y="543465"/>
            <a:ext cx="6825651" cy="492443"/>
          </a:xfrm>
          <a:prstGeom prst="rect">
            <a:avLst/>
          </a:prstGeom>
          <a:noFill/>
        </p:spPr>
        <p:txBody>
          <a:bodyPr wrap="square" rtlCol="0">
            <a:spAutoFit/>
          </a:bodyPr>
          <a:lstStyle/>
          <a:p>
            <a:pPr algn="ctr"/>
            <a:r>
              <a:rPr lang="en-US" sz="2600" b="1" dirty="0" smtClean="0">
                <a:solidFill>
                  <a:srgbClr val="C00000"/>
                </a:solidFill>
                <a:latin typeface="Bookman Old Style" panose="02050604050505020204" pitchFamily="18" charset="0"/>
              </a:rPr>
              <a:t>ATTRIBUTES OF ADVERTISING</a:t>
            </a:r>
            <a:endParaRPr lang="en-IN" sz="2600" b="1" dirty="0">
              <a:solidFill>
                <a:srgbClr val="C00000"/>
              </a:solidFill>
              <a:latin typeface="Bookman Old Style" panose="02050604050505020204" pitchFamily="18" charset="0"/>
            </a:endParaRPr>
          </a:p>
        </p:txBody>
      </p:sp>
      <p:sp>
        <p:nvSpPr>
          <p:cNvPr id="3" name="TextBox 2"/>
          <p:cNvSpPr txBox="1"/>
          <p:nvPr/>
        </p:nvSpPr>
        <p:spPr>
          <a:xfrm>
            <a:off x="689035" y="1035907"/>
            <a:ext cx="7789653" cy="4154984"/>
          </a:xfrm>
          <a:prstGeom prst="rect">
            <a:avLst/>
          </a:prstGeom>
          <a:noFill/>
        </p:spPr>
        <p:txBody>
          <a:bodyPr wrap="square" rtlCol="0">
            <a:spAutoFit/>
          </a:bodyPr>
          <a:lstStyle/>
          <a:p>
            <a:pPr marL="342900" indent="-342900">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Advertising is rated on the following 10 attributes:</a:t>
            </a:r>
          </a:p>
          <a:p>
            <a:endParaRPr lang="en-US" sz="2200"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US" sz="2200" dirty="0" smtClean="0">
                <a:latin typeface="Times New Roman" panose="02020603050405020304" pitchFamily="18" charset="0"/>
                <a:cs typeface="Times New Roman" panose="02020603050405020304" pitchFamily="18" charset="0"/>
              </a:rPr>
              <a:t>Being likeable</a:t>
            </a:r>
          </a:p>
          <a:p>
            <a:pPr marL="457200" indent="-457200">
              <a:buFont typeface="+mj-lt"/>
              <a:buAutoNum type="arabicPeriod"/>
            </a:pPr>
            <a:endParaRPr lang="en-US" sz="2200"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US" sz="2200" dirty="0" smtClean="0">
                <a:latin typeface="Times New Roman" panose="02020603050405020304" pitchFamily="18" charset="0"/>
                <a:cs typeface="Times New Roman" panose="02020603050405020304" pitchFamily="18" charset="0"/>
              </a:rPr>
              <a:t>Being believable</a:t>
            </a:r>
          </a:p>
          <a:p>
            <a:pPr marL="457200" indent="-457200">
              <a:buFont typeface="+mj-lt"/>
              <a:buAutoNum type="arabicPeriod"/>
            </a:pPr>
            <a:endParaRPr lang="en-US" sz="2200"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US" sz="2200" dirty="0" smtClean="0">
                <a:latin typeface="Times New Roman" panose="02020603050405020304" pitchFamily="18" charset="0"/>
                <a:cs typeface="Times New Roman" panose="02020603050405020304" pitchFamily="18" charset="0"/>
              </a:rPr>
              <a:t>Being easy to understand</a:t>
            </a:r>
          </a:p>
          <a:p>
            <a:pPr marL="457200" indent="-457200">
              <a:buFont typeface="+mj-lt"/>
              <a:buAutoNum type="arabicPeriod"/>
            </a:pPr>
            <a:endParaRPr lang="en-US" sz="2200"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US" sz="2200" dirty="0" smtClean="0">
                <a:latin typeface="Times New Roman" panose="02020603050405020304" pitchFamily="18" charset="0"/>
                <a:cs typeface="Times New Roman" panose="02020603050405020304" pitchFamily="18" charset="0"/>
              </a:rPr>
              <a:t>Being unique &amp; distinctive</a:t>
            </a:r>
          </a:p>
          <a:p>
            <a:pPr marL="457200" indent="-457200">
              <a:buFont typeface="+mj-lt"/>
              <a:buAutoNum type="arabicPeriod"/>
            </a:pPr>
            <a:endParaRPr lang="en-US" sz="2200"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US" sz="2200" dirty="0" smtClean="0">
                <a:latin typeface="Times New Roman" panose="02020603050405020304" pitchFamily="18" charset="0"/>
                <a:cs typeface="Times New Roman" panose="02020603050405020304" pitchFamily="18" charset="0"/>
              </a:rPr>
              <a:t>Providing new information</a:t>
            </a:r>
          </a:p>
          <a:p>
            <a:endParaRPr lang="en-IN" sz="2200" dirty="0">
              <a:latin typeface="Times New Roman" panose="02020603050405020304" pitchFamily="18" charset="0"/>
              <a:cs typeface="Times New Roman" panose="02020603050405020304" pitchFamily="18" charset="0"/>
            </a:endParaRPr>
          </a:p>
        </p:txBody>
      </p:sp>
      <p:pic>
        <p:nvPicPr>
          <p:cNvPr id="4" name="Picture 3" descr="College logo_Updated.png"/>
          <p:cNvPicPr>
            <a:picLocks noChangeAspect="1"/>
          </p:cNvPicPr>
          <p:nvPr/>
        </p:nvPicPr>
        <p:blipFill>
          <a:blip r:embed="rId2" cstate="print"/>
          <a:stretch>
            <a:fillRect/>
          </a:stretch>
        </p:blipFill>
        <p:spPr>
          <a:xfrm>
            <a:off x="8305832" y="60386"/>
            <a:ext cx="743316" cy="1115290"/>
          </a:xfrm>
          <a:prstGeom prst="rect">
            <a:avLst/>
          </a:prstGeom>
        </p:spPr>
      </p:pic>
      <p:sp>
        <p:nvSpPr>
          <p:cNvPr id="6" name="Rectangle 5"/>
          <p:cNvSpPr/>
          <p:nvPr/>
        </p:nvSpPr>
        <p:spPr>
          <a:xfrm>
            <a:off x="189780" y="6280721"/>
            <a:ext cx="6836434" cy="338554"/>
          </a:xfrm>
          <a:prstGeom prst="rect">
            <a:avLst/>
          </a:prstGeom>
        </p:spPr>
        <p:txBody>
          <a:bodyPr wrap="square">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rPr>
              <a:t>Communication, </a:t>
            </a:r>
            <a:r>
              <a:rPr lang="en-US" sz="1600" b="1" i="1" dirty="0" err="1" smtClean="0">
                <a:effectLst>
                  <a:outerShdw blurRad="38100" dist="38100" dir="2700000" algn="tl">
                    <a:srgbClr val="000000">
                      <a:alpha val="43137"/>
                    </a:srgbClr>
                  </a:outerShdw>
                </a:effectLst>
                <a:latin typeface="Constantia" panose="02030602050306030303" pitchFamily="18" charset="0"/>
              </a:rPr>
              <a:t>Abhini</a:t>
            </a:r>
            <a:r>
              <a:rPr lang="en-US" sz="1600" b="1" i="1" dirty="0" smtClean="0">
                <a:effectLst>
                  <a:outerShdw blurRad="38100" dist="38100" dir="2700000" algn="tl">
                    <a:srgbClr val="000000">
                      <a:alpha val="43137"/>
                    </a:srgbClr>
                  </a:outerShdw>
                </a:effectLst>
                <a:latin typeface="Constantia" panose="02030602050306030303" pitchFamily="18" charset="0"/>
              </a:rPr>
              <a:t> P K, </a:t>
            </a:r>
            <a:r>
              <a:rPr lang="en-US" sz="1600" b="1" i="1" dirty="0" err="1" smtClean="0">
                <a:effectLst>
                  <a:outerShdw blurRad="38100" dist="38100" dir="2700000" algn="tl">
                    <a:srgbClr val="000000">
                      <a:alpha val="43137"/>
                    </a:srgbClr>
                  </a:outerShdw>
                </a:effectLst>
                <a:latin typeface="Constantia" panose="02030602050306030303" pitchFamily="18" charset="0"/>
              </a:rPr>
              <a:t>St.Mary</a:t>
            </a:r>
            <a:r>
              <a:rPr lang="en-US" sz="1600" b="1" i="1" dirty="0" smtClean="0">
                <a:effectLst>
                  <a:outerShdw blurRad="38100" dist="38100" dir="2700000" algn="tl">
                    <a:srgbClr val="000000">
                      <a:alpha val="43137"/>
                    </a:srgbClr>
                  </a:outerShdw>
                </a:effectLst>
                <a:latin typeface="Constantia" panose="02030602050306030303" pitchFamily="18" charset="0"/>
              </a:rPr>
              <a:t>’ s College</a:t>
            </a:r>
            <a:endParaRPr lang="en-US" sz="1600" b="1" i="1" dirty="0">
              <a:effectLst>
                <a:outerShdw blurRad="38100" dist="38100" dir="2700000" algn="tl">
                  <a:srgbClr val="000000">
                    <a:alpha val="43137"/>
                  </a:srgbClr>
                </a:outerShdw>
              </a:effectLst>
              <a:latin typeface="Constantia" panose="02030602050306030303" pitchFamily="18" charset="0"/>
            </a:endParaRPr>
          </a:p>
        </p:txBody>
      </p:sp>
    </p:spTree>
    <p:extLst>
      <p:ext uri="{BB962C8B-B14F-4D97-AF65-F5344CB8AC3E}">
        <p14:creationId xmlns="" xmlns:p14="http://schemas.microsoft.com/office/powerpoint/2010/main" val="41537330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13539" y="932456"/>
            <a:ext cx="7481535" cy="492443"/>
          </a:xfrm>
          <a:prstGeom prst="rect">
            <a:avLst/>
          </a:prstGeom>
        </p:spPr>
        <p:txBody>
          <a:bodyPr wrap="none">
            <a:spAutoFit/>
          </a:bodyPr>
          <a:lstStyle/>
          <a:p>
            <a:pPr algn="ctr"/>
            <a:r>
              <a:rPr lang="en-US" sz="2600" b="1" dirty="0" smtClean="0">
                <a:solidFill>
                  <a:srgbClr val="C00000"/>
                </a:solidFill>
                <a:latin typeface="Bookman Old Style" panose="02050604050505020204" pitchFamily="18" charset="0"/>
              </a:rPr>
              <a:t>ATTRIBUTES OF ADVERTISING continues</a:t>
            </a:r>
            <a:endParaRPr lang="en-IN" sz="2600" b="1" dirty="0">
              <a:solidFill>
                <a:srgbClr val="C00000"/>
              </a:solidFill>
              <a:latin typeface="Bookman Old Style" panose="02050604050505020204" pitchFamily="18" charset="0"/>
            </a:endParaRPr>
          </a:p>
        </p:txBody>
      </p:sp>
      <p:sp>
        <p:nvSpPr>
          <p:cNvPr id="4" name="TextBox 3"/>
          <p:cNvSpPr txBox="1"/>
          <p:nvPr/>
        </p:nvSpPr>
        <p:spPr>
          <a:xfrm>
            <a:off x="1125747" y="1699405"/>
            <a:ext cx="6799772" cy="3139321"/>
          </a:xfrm>
          <a:prstGeom prst="rect">
            <a:avLst/>
          </a:prstGeom>
          <a:noFill/>
        </p:spPr>
        <p:txBody>
          <a:bodyPr wrap="square" rtlCol="0">
            <a:spAutoFit/>
          </a:bodyPr>
          <a:lstStyle/>
          <a:p>
            <a:pPr marL="457200" indent="-457200">
              <a:buAutoNum type="arabicPeriod" startAt="6"/>
            </a:pPr>
            <a:r>
              <a:rPr lang="en-US" sz="2200" dirty="0" smtClean="0">
                <a:latin typeface="Times New Roman" panose="02020603050405020304" pitchFamily="18" charset="0"/>
                <a:cs typeface="Times New Roman" panose="02020603050405020304" pitchFamily="18" charset="0"/>
              </a:rPr>
              <a:t>Having appetite appeal</a:t>
            </a:r>
          </a:p>
          <a:p>
            <a:endParaRPr lang="en-US" sz="2200" dirty="0" smtClean="0">
              <a:latin typeface="Times New Roman" panose="02020603050405020304" pitchFamily="18" charset="0"/>
              <a:cs typeface="Times New Roman" panose="02020603050405020304" pitchFamily="18" charset="0"/>
            </a:endParaRPr>
          </a:p>
          <a:p>
            <a:pPr marL="457200" indent="-457200">
              <a:buAutoNum type="arabicPeriod" startAt="7"/>
            </a:pPr>
            <a:r>
              <a:rPr lang="en-US" sz="2200" dirty="0" smtClean="0">
                <a:latin typeface="Times New Roman" panose="02020603050405020304" pitchFamily="18" charset="0"/>
                <a:cs typeface="Times New Roman" panose="02020603050405020304" pitchFamily="18" charset="0"/>
              </a:rPr>
              <a:t>Offering good deals</a:t>
            </a:r>
          </a:p>
          <a:p>
            <a:endParaRPr lang="en-US" sz="2200" dirty="0" smtClean="0">
              <a:latin typeface="Times New Roman" panose="02020603050405020304" pitchFamily="18" charset="0"/>
              <a:cs typeface="Times New Roman" panose="02020603050405020304" pitchFamily="18" charset="0"/>
            </a:endParaRPr>
          </a:p>
          <a:p>
            <a:pPr marL="457200" indent="-457200">
              <a:buAutoNum type="arabicPeriod" startAt="8"/>
            </a:pPr>
            <a:r>
              <a:rPr lang="en-US" sz="2200" dirty="0" smtClean="0">
                <a:latin typeface="Times New Roman" panose="02020603050405020304" pitchFamily="18" charset="0"/>
                <a:cs typeface="Times New Roman" panose="02020603050405020304" pitchFamily="18" charset="0"/>
              </a:rPr>
              <a:t>Motivating purchase interest</a:t>
            </a:r>
          </a:p>
          <a:p>
            <a:endParaRPr lang="en-US" sz="2200" dirty="0" smtClean="0">
              <a:latin typeface="Times New Roman" panose="02020603050405020304" pitchFamily="18" charset="0"/>
              <a:cs typeface="Times New Roman" panose="02020603050405020304" pitchFamily="18" charset="0"/>
            </a:endParaRPr>
          </a:p>
          <a:p>
            <a:pPr marL="457200" indent="-457200">
              <a:buAutoNum type="arabicPeriod" startAt="9"/>
            </a:pPr>
            <a:r>
              <a:rPr lang="en-US" sz="2200" dirty="0" smtClean="0">
                <a:latin typeface="Times New Roman" panose="02020603050405020304" pitchFamily="18" charset="0"/>
                <a:cs typeface="Times New Roman" panose="02020603050405020304" pitchFamily="18" charset="0"/>
              </a:rPr>
              <a:t>Improving the chain’s image</a:t>
            </a:r>
          </a:p>
          <a:p>
            <a:endParaRPr lang="en-US" sz="2200"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10.   Overall basis</a:t>
            </a:r>
          </a:p>
        </p:txBody>
      </p:sp>
      <p:pic>
        <p:nvPicPr>
          <p:cNvPr id="5" name="Picture 4" descr="College logo_Updated.png"/>
          <p:cNvPicPr>
            <a:picLocks noChangeAspect="1"/>
          </p:cNvPicPr>
          <p:nvPr/>
        </p:nvPicPr>
        <p:blipFill>
          <a:blip r:embed="rId2" cstate="print"/>
          <a:stretch>
            <a:fillRect/>
          </a:stretch>
        </p:blipFill>
        <p:spPr>
          <a:xfrm>
            <a:off x="8305832" y="60386"/>
            <a:ext cx="743316" cy="1115290"/>
          </a:xfrm>
          <a:prstGeom prst="rect">
            <a:avLst/>
          </a:prstGeom>
        </p:spPr>
      </p:pic>
      <p:sp>
        <p:nvSpPr>
          <p:cNvPr id="7" name="Rectangle 6"/>
          <p:cNvSpPr/>
          <p:nvPr/>
        </p:nvSpPr>
        <p:spPr>
          <a:xfrm>
            <a:off x="189780" y="6280721"/>
            <a:ext cx="6836434" cy="338554"/>
          </a:xfrm>
          <a:prstGeom prst="rect">
            <a:avLst/>
          </a:prstGeom>
        </p:spPr>
        <p:txBody>
          <a:bodyPr wrap="square">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rPr>
              <a:t>Communication, </a:t>
            </a:r>
            <a:r>
              <a:rPr lang="en-US" sz="1600" b="1" i="1" dirty="0" err="1" smtClean="0">
                <a:effectLst>
                  <a:outerShdw blurRad="38100" dist="38100" dir="2700000" algn="tl">
                    <a:srgbClr val="000000">
                      <a:alpha val="43137"/>
                    </a:srgbClr>
                  </a:outerShdw>
                </a:effectLst>
                <a:latin typeface="Constantia" panose="02030602050306030303" pitchFamily="18" charset="0"/>
              </a:rPr>
              <a:t>Abhini</a:t>
            </a:r>
            <a:r>
              <a:rPr lang="en-US" sz="1600" b="1" i="1" dirty="0" smtClean="0">
                <a:effectLst>
                  <a:outerShdw blurRad="38100" dist="38100" dir="2700000" algn="tl">
                    <a:srgbClr val="000000">
                      <a:alpha val="43137"/>
                    </a:srgbClr>
                  </a:outerShdw>
                </a:effectLst>
                <a:latin typeface="Constantia" panose="02030602050306030303" pitchFamily="18" charset="0"/>
              </a:rPr>
              <a:t> P K, </a:t>
            </a:r>
            <a:r>
              <a:rPr lang="en-US" sz="1600" b="1" i="1" dirty="0" err="1" smtClean="0">
                <a:effectLst>
                  <a:outerShdw blurRad="38100" dist="38100" dir="2700000" algn="tl">
                    <a:srgbClr val="000000">
                      <a:alpha val="43137"/>
                    </a:srgbClr>
                  </a:outerShdw>
                </a:effectLst>
                <a:latin typeface="Constantia" panose="02030602050306030303" pitchFamily="18" charset="0"/>
              </a:rPr>
              <a:t>St.Mary</a:t>
            </a:r>
            <a:r>
              <a:rPr lang="en-US" sz="1600" b="1" i="1" dirty="0" smtClean="0">
                <a:effectLst>
                  <a:outerShdw blurRad="38100" dist="38100" dir="2700000" algn="tl">
                    <a:srgbClr val="000000">
                      <a:alpha val="43137"/>
                    </a:srgbClr>
                  </a:outerShdw>
                </a:effectLst>
                <a:latin typeface="Constantia" panose="02030602050306030303" pitchFamily="18" charset="0"/>
              </a:rPr>
              <a:t>’ s College</a:t>
            </a:r>
            <a:endParaRPr lang="en-US" sz="1600" b="1" i="1" dirty="0">
              <a:effectLst>
                <a:outerShdw blurRad="38100" dist="38100" dir="2700000" algn="tl">
                  <a:srgbClr val="000000">
                    <a:alpha val="43137"/>
                  </a:srgbClr>
                </a:outerShdw>
              </a:effectLst>
              <a:latin typeface="Constantia" panose="02030602050306030303" pitchFamily="18" charset="0"/>
            </a:endParaRPr>
          </a:p>
        </p:txBody>
      </p:sp>
    </p:spTree>
    <p:extLst>
      <p:ext uri="{BB962C8B-B14F-4D97-AF65-F5344CB8AC3E}">
        <p14:creationId xmlns="" xmlns:p14="http://schemas.microsoft.com/office/powerpoint/2010/main" val="31295811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06338" y="595224"/>
            <a:ext cx="6929168" cy="492443"/>
          </a:xfrm>
          <a:prstGeom prst="rect">
            <a:avLst/>
          </a:prstGeom>
          <a:noFill/>
        </p:spPr>
        <p:txBody>
          <a:bodyPr wrap="square" rtlCol="0">
            <a:spAutoFit/>
          </a:bodyPr>
          <a:lstStyle/>
          <a:p>
            <a:pPr algn="ctr"/>
            <a:r>
              <a:rPr lang="en-US" sz="2600" b="1" dirty="0" smtClean="0">
                <a:solidFill>
                  <a:srgbClr val="C00000"/>
                </a:solidFill>
                <a:latin typeface="Bookman Old Style" panose="02050604050505020204" pitchFamily="18" charset="0"/>
              </a:rPr>
              <a:t>HISTORY OF ADVERTISEMENT</a:t>
            </a:r>
            <a:endParaRPr lang="en-IN" sz="2600" b="1" dirty="0">
              <a:solidFill>
                <a:srgbClr val="C00000"/>
              </a:solidFill>
              <a:latin typeface="Bookman Old Style" panose="02050604050505020204" pitchFamily="18" charset="0"/>
            </a:endParaRPr>
          </a:p>
        </p:txBody>
      </p:sp>
      <p:sp>
        <p:nvSpPr>
          <p:cNvPr id="3" name="TextBox 2"/>
          <p:cNvSpPr txBox="1"/>
          <p:nvPr/>
        </p:nvSpPr>
        <p:spPr>
          <a:xfrm>
            <a:off x="737559" y="2035835"/>
            <a:ext cx="7382055" cy="3477875"/>
          </a:xfrm>
          <a:prstGeom prst="rect">
            <a:avLst/>
          </a:prstGeom>
          <a:noFill/>
        </p:spPr>
        <p:txBody>
          <a:bodyPr wrap="square" rtlCol="0">
            <a:spAutoFit/>
          </a:bodyPr>
          <a:lstStyle/>
          <a:p>
            <a:pPr marL="342900" indent="-342900">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The word advertising comes from the Latin word ‘advert’ and ‘</a:t>
            </a:r>
            <a:r>
              <a:rPr lang="en-US" sz="2200" dirty="0" err="1" smtClean="0">
                <a:latin typeface="Times New Roman" panose="02020603050405020304" pitchFamily="18" charset="0"/>
                <a:cs typeface="Times New Roman" panose="02020603050405020304" pitchFamily="18" charset="0"/>
              </a:rPr>
              <a:t>advertere</a:t>
            </a:r>
            <a:r>
              <a:rPr lang="en-US" sz="2200" dirty="0" smtClean="0">
                <a:latin typeface="Times New Roman" panose="02020603050405020304" pitchFamily="18" charset="0"/>
                <a:cs typeface="Times New Roman" panose="02020603050405020304" pitchFamily="18" charset="0"/>
              </a:rPr>
              <a:t>’.</a:t>
            </a:r>
          </a:p>
          <a:p>
            <a:pPr marL="342900" indent="-342900">
              <a:buFont typeface="Wingdings" panose="05000000000000000000" pitchFamily="2" charset="2"/>
              <a:buChar char="v"/>
            </a:pPr>
            <a:endParaRPr lang="en-US" sz="220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‘Ad’ means ‘to’ and ‘</a:t>
            </a:r>
            <a:r>
              <a:rPr lang="en-US" sz="2200" dirty="0" err="1" smtClean="0">
                <a:latin typeface="Times New Roman" panose="02020603050405020304" pitchFamily="18" charset="0"/>
                <a:cs typeface="Times New Roman" panose="02020603050405020304" pitchFamily="18" charset="0"/>
              </a:rPr>
              <a:t>vertere</a:t>
            </a:r>
            <a:r>
              <a:rPr lang="en-US" sz="2200" dirty="0" smtClean="0">
                <a:latin typeface="Times New Roman" panose="02020603050405020304" pitchFamily="18" charset="0"/>
                <a:cs typeface="Times New Roman" panose="02020603050405020304" pitchFamily="18" charset="0"/>
              </a:rPr>
              <a:t>’ means ‘to turn’. </a:t>
            </a:r>
          </a:p>
          <a:p>
            <a:pPr marL="342900" indent="-342900">
              <a:buFont typeface="Wingdings" panose="05000000000000000000" pitchFamily="2" charset="2"/>
              <a:buChar char="v"/>
            </a:pPr>
            <a:endParaRPr lang="en-US" sz="220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Thus advertising is generally referred to ‘turning to something’.</a:t>
            </a:r>
          </a:p>
          <a:p>
            <a:pPr marL="342900" indent="-342900">
              <a:buFont typeface="Wingdings" panose="05000000000000000000" pitchFamily="2" charset="2"/>
              <a:buChar char="v"/>
            </a:pPr>
            <a:endParaRPr lang="en-US" sz="220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Shakespeare uses the term ‘advertisement’ in </a:t>
            </a:r>
            <a:r>
              <a:rPr lang="en-US" sz="2200" i="1" dirty="0" smtClean="0">
                <a:latin typeface="Times New Roman" panose="02020603050405020304" pitchFamily="18" charset="0"/>
                <a:cs typeface="Times New Roman" panose="02020603050405020304" pitchFamily="18" charset="0"/>
              </a:rPr>
              <a:t>Henry IV</a:t>
            </a:r>
            <a:r>
              <a:rPr lang="en-US" sz="2200" dirty="0" smtClean="0">
                <a:latin typeface="Times New Roman" panose="02020603050405020304" pitchFamily="18" charset="0"/>
                <a:cs typeface="Times New Roman" panose="02020603050405020304" pitchFamily="18" charset="0"/>
              </a:rPr>
              <a:t>, written around 1590. </a:t>
            </a:r>
            <a:endParaRPr lang="en-IN" sz="2200" dirty="0">
              <a:latin typeface="Times New Roman" panose="02020603050405020304" pitchFamily="18" charset="0"/>
              <a:cs typeface="Times New Roman" panose="02020603050405020304" pitchFamily="18" charset="0"/>
            </a:endParaRPr>
          </a:p>
        </p:txBody>
      </p:sp>
      <p:pic>
        <p:nvPicPr>
          <p:cNvPr id="4" name="Picture 3" descr="College logo_Updated.png"/>
          <p:cNvPicPr>
            <a:picLocks noChangeAspect="1"/>
          </p:cNvPicPr>
          <p:nvPr/>
        </p:nvPicPr>
        <p:blipFill>
          <a:blip r:embed="rId2" cstate="print"/>
          <a:stretch>
            <a:fillRect/>
          </a:stretch>
        </p:blipFill>
        <p:spPr>
          <a:xfrm>
            <a:off x="8305832" y="60386"/>
            <a:ext cx="743316" cy="1115290"/>
          </a:xfrm>
          <a:prstGeom prst="rect">
            <a:avLst/>
          </a:prstGeom>
        </p:spPr>
      </p:pic>
      <p:sp>
        <p:nvSpPr>
          <p:cNvPr id="6" name="Rectangle 5"/>
          <p:cNvSpPr/>
          <p:nvPr/>
        </p:nvSpPr>
        <p:spPr>
          <a:xfrm>
            <a:off x="189780" y="6280721"/>
            <a:ext cx="6836434" cy="338554"/>
          </a:xfrm>
          <a:prstGeom prst="rect">
            <a:avLst/>
          </a:prstGeom>
        </p:spPr>
        <p:txBody>
          <a:bodyPr wrap="square">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rPr>
              <a:t>Communication, </a:t>
            </a:r>
            <a:r>
              <a:rPr lang="en-US" sz="1600" b="1" i="1" dirty="0" err="1" smtClean="0">
                <a:effectLst>
                  <a:outerShdw blurRad="38100" dist="38100" dir="2700000" algn="tl">
                    <a:srgbClr val="000000">
                      <a:alpha val="43137"/>
                    </a:srgbClr>
                  </a:outerShdw>
                </a:effectLst>
                <a:latin typeface="Constantia" panose="02030602050306030303" pitchFamily="18" charset="0"/>
              </a:rPr>
              <a:t>Abhini</a:t>
            </a:r>
            <a:r>
              <a:rPr lang="en-US" sz="1600" b="1" i="1" dirty="0" smtClean="0">
                <a:effectLst>
                  <a:outerShdw blurRad="38100" dist="38100" dir="2700000" algn="tl">
                    <a:srgbClr val="000000">
                      <a:alpha val="43137"/>
                    </a:srgbClr>
                  </a:outerShdw>
                </a:effectLst>
                <a:latin typeface="Constantia" panose="02030602050306030303" pitchFamily="18" charset="0"/>
              </a:rPr>
              <a:t> P K, </a:t>
            </a:r>
            <a:r>
              <a:rPr lang="en-US" sz="1600" b="1" i="1" dirty="0" err="1" smtClean="0">
                <a:effectLst>
                  <a:outerShdw blurRad="38100" dist="38100" dir="2700000" algn="tl">
                    <a:srgbClr val="000000">
                      <a:alpha val="43137"/>
                    </a:srgbClr>
                  </a:outerShdw>
                </a:effectLst>
                <a:latin typeface="Constantia" panose="02030602050306030303" pitchFamily="18" charset="0"/>
              </a:rPr>
              <a:t>St.Mary</a:t>
            </a:r>
            <a:r>
              <a:rPr lang="en-US" sz="1600" b="1" i="1" dirty="0" smtClean="0">
                <a:effectLst>
                  <a:outerShdw blurRad="38100" dist="38100" dir="2700000" algn="tl">
                    <a:srgbClr val="000000">
                      <a:alpha val="43137"/>
                    </a:srgbClr>
                  </a:outerShdw>
                </a:effectLst>
                <a:latin typeface="Constantia" panose="02030602050306030303" pitchFamily="18" charset="0"/>
              </a:rPr>
              <a:t>’ s College</a:t>
            </a:r>
            <a:endParaRPr lang="en-US" sz="1600" b="1" i="1" dirty="0">
              <a:effectLst>
                <a:outerShdw blurRad="38100" dist="38100" dir="2700000" algn="tl">
                  <a:srgbClr val="000000">
                    <a:alpha val="43137"/>
                  </a:srgbClr>
                </a:outerShdw>
              </a:effectLst>
              <a:latin typeface="Constantia" panose="02030602050306030303" pitchFamily="18" charset="0"/>
            </a:endParaRPr>
          </a:p>
        </p:txBody>
      </p:sp>
    </p:spTree>
    <p:extLst>
      <p:ext uri="{BB962C8B-B14F-4D97-AF65-F5344CB8AC3E}">
        <p14:creationId xmlns="" xmlns:p14="http://schemas.microsoft.com/office/powerpoint/2010/main" val="1433017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52756" y="560718"/>
            <a:ext cx="6353354" cy="892552"/>
          </a:xfrm>
          <a:prstGeom prst="rect">
            <a:avLst/>
          </a:prstGeom>
          <a:noFill/>
        </p:spPr>
        <p:txBody>
          <a:bodyPr wrap="square" rtlCol="0">
            <a:spAutoFit/>
          </a:bodyPr>
          <a:lstStyle/>
          <a:p>
            <a:pPr algn="ctr"/>
            <a:r>
              <a:rPr lang="en-US" sz="2600" b="1" dirty="0" smtClean="0">
                <a:solidFill>
                  <a:srgbClr val="C00000"/>
                </a:solidFill>
                <a:latin typeface="Bookman Old Style" panose="02050604050505020204" pitchFamily="18" charset="0"/>
              </a:rPr>
              <a:t>ANCIENT FORMS OF ADVERITISEMENT</a:t>
            </a:r>
            <a:endParaRPr lang="en-IN" sz="2600" b="1" dirty="0">
              <a:solidFill>
                <a:srgbClr val="C00000"/>
              </a:solidFill>
              <a:latin typeface="Bookman Old Style" panose="02050604050505020204" pitchFamily="18" charset="0"/>
            </a:endParaRPr>
          </a:p>
        </p:txBody>
      </p:sp>
      <p:sp>
        <p:nvSpPr>
          <p:cNvPr id="3" name="TextBox 2"/>
          <p:cNvSpPr txBox="1"/>
          <p:nvPr/>
        </p:nvSpPr>
        <p:spPr>
          <a:xfrm>
            <a:off x="841075" y="1777043"/>
            <a:ext cx="7517921" cy="3816429"/>
          </a:xfrm>
          <a:prstGeom prst="rect">
            <a:avLst/>
          </a:prstGeom>
          <a:noFill/>
        </p:spPr>
        <p:txBody>
          <a:bodyPr wrap="square" rtlCol="0">
            <a:spAutoFit/>
          </a:bodyPr>
          <a:lstStyle/>
          <a:p>
            <a:pPr marL="342900" indent="-342900">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Trademarks: Skilled craftsmen placed their individual marks on goods like vessels, pottery, leather goods etc.</a:t>
            </a:r>
          </a:p>
          <a:p>
            <a:pPr marL="342900" indent="-342900">
              <a:buFont typeface="Wingdings" panose="05000000000000000000" pitchFamily="2" charset="2"/>
              <a:buChar char="v"/>
            </a:pPr>
            <a:endParaRPr lang="en-US" sz="220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Signs: Few people could read in the ancient days and merchants used symbols and signs carved in  stone , clay or wood displayed them prominently to inform customers of the availability of goods.</a:t>
            </a:r>
          </a:p>
          <a:p>
            <a:pPr marL="342900" indent="-342900">
              <a:buFont typeface="Wingdings" panose="05000000000000000000" pitchFamily="2" charset="2"/>
              <a:buChar char="v"/>
            </a:pPr>
            <a:endParaRPr lang="en-US" sz="220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Town criers: </a:t>
            </a:r>
            <a:r>
              <a:rPr lang="en-US" sz="2200" dirty="0">
                <a:latin typeface="Times New Roman" panose="02020603050405020304" pitchFamily="18" charset="0"/>
                <a:cs typeface="Times New Roman" panose="02020603050405020304" pitchFamily="18" charset="0"/>
              </a:rPr>
              <a:t>I</a:t>
            </a:r>
            <a:r>
              <a:rPr lang="en-US" sz="2200" dirty="0" smtClean="0">
                <a:latin typeface="Times New Roman" panose="02020603050405020304" pitchFamily="18" charset="0"/>
                <a:cs typeface="Times New Roman" panose="02020603050405020304" pitchFamily="18" charset="0"/>
              </a:rPr>
              <a:t>n ancient Egypt and Greece merchants hired town criers, a group of professional criers, to walk through the streets and announce the arrival of ships and cargo. </a:t>
            </a:r>
            <a:endParaRPr lang="en-IN" sz="2200" dirty="0">
              <a:latin typeface="Times New Roman" panose="02020603050405020304" pitchFamily="18" charset="0"/>
              <a:cs typeface="Times New Roman" panose="02020603050405020304" pitchFamily="18" charset="0"/>
            </a:endParaRPr>
          </a:p>
        </p:txBody>
      </p:sp>
      <p:pic>
        <p:nvPicPr>
          <p:cNvPr id="4" name="Picture 3" descr="College logo_Updated.png"/>
          <p:cNvPicPr>
            <a:picLocks noChangeAspect="1"/>
          </p:cNvPicPr>
          <p:nvPr/>
        </p:nvPicPr>
        <p:blipFill>
          <a:blip r:embed="rId2" cstate="print"/>
          <a:stretch>
            <a:fillRect/>
          </a:stretch>
        </p:blipFill>
        <p:spPr>
          <a:xfrm>
            <a:off x="8305832" y="60386"/>
            <a:ext cx="743316" cy="1115290"/>
          </a:xfrm>
          <a:prstGeom prst="rect">
            <a:avLst/>
          </a:prstGeom>
        </p:spPr>
      </p:pic>
      <p:sp>
        <p:nvSpPr>
          <p:cNvPr id="6" name="Rectangle 5"/>
          <p:cNvSpPr/>
          <p:nvPr/>
        </p:nvSpPr>
        <p:spPr>
          <a:xfrm>
            <a:off x="189780" y="6280721"/>
            <a:ext cx="6836434" cy="338554"/>
          </a:xfrm>
          <a:prstGeom prst="rect">
            <a:avLst/>
          </a:prstGeom>
        </p:spPr>
        <p:txBody>
          <a:bodyPr wrap="square">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rPr>
              <a:t>Communication, </a:t>
            </a:r>
            <a:r>
              <a:rPr lang="en-US" sz="1600" b="1" i="1" dirty="0" err="1" smtClean="0">
                <a:effectLst>
                  <a:outerShdw blurRad="38100" dist="38100" dir="2700000" algn="tl">
                    <a:srgbClr val="000000">
                      <a:alpha val="43137"/>
                    </a:srgbClr>
                  </a:outerShdw>
                </a:effectLst>
                <a:latin typeface="Constantia" panose="02030602050306030303" pitchFamily="18" charset="0"/>
              </a:rPr>
              <a:t>Abhini</a:t>
            </a:r>
            <a:r>
              <a:rPr lang="en-US" sz="1600" b="1" i="1" dirty="0" smtClean="0">
                <a:effectLst>
                  <a:outerShdw blurRad="38100" dist="38100" dir="2700000" algn="tl">
                    <a:srgbClr val="000000">
                      <a:alpha val="43137"/>
                    </a:srgbClr>
                  </a:outerShdw>
                </a:effectLst>
                <a:latin typeface="Constantia" panose="02030602050306030303" pitchFamily="18" charset="0"/>
              </a:rPr>
              <a:t> P K, </a:t>
            </a:r>
            <a:r>
              <a:rPr lang="en-US" sz="1600" b="1" i="1" dirty="0" err="1" smtClean="0">
                <a:effectLst>
                  <a:outerShdw blurRad="38100" dist="38100" dir="2700000" algn="tl">
                    <a:srgbClr val="000000">
                      <a:alpha val="43137"/>
                    </a:srgbClr>
                  </a:outerShdw>
                </a:effectLst>
                <a:latin typeface="Constantia" panose="02030602050306030303" pitchFamily="18" charset="0"/>
              </a:rPr>
              <a:t>St.Mary</a:t>
            </a:r>
            <a:r>
              <a:rPr lang="en-US" sz="1600" b="1" i="1" dirty="0" smtClean="0">
                <a:effectLst>
                  <a:outerShdw blurRad="38100" dist="38100" dir="2700000" algn="tl">
                    <a:srgbClr val="000000">
                      <a:alpha val="43137"/>
                    </a:srgbClr>
                  </a:outerShdw>
                </a:effectLst>
                <a:latin typeface="Constantia" panose="02030602050306030303" pitchFamily="18" charset="0"/>
              </a:rPr>
              <a:t>’ s College</a:t>
            </a:r>
            <a:endParaRPr lang="en-US" sz="1600" b="1" i="1" dirty="0">
              <a:effectLst>
                <a:outerShdw blurRad="38100" dist="38100" dir="2700000" algn="tl">
                  <a:srgbClr val="000000">
                    <a:alpha val="43137"/>
                  </a:srgbClr>
                </a:outerShdw>
              </a:effectLst>
              <a:latin typeface="Constantia" panose="02030602050306030303" pitchFamily="18" charset="0"/>
            </a:endParaRPr>
          </a:p>
        </p:txBody>
      </p:sp>
    </p:spTree>
    <p:extLst>
      <p:ext uri="{BB962C8B-B14F-4D97-AF65-F5344CB8AC3E}">
        <p14:creationId xmlns="" xmlns:p14="http://schemas.microsoft.com/office/powerpoint/2010/main" val="33469561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71036" y="776378"/>
            <a:ext cx="6346885" cy="492443"/>
          </a:xfrm>
          <a:prstGeom prst="rect">
            <a:avLst/>
          </a:prstGeom>
          <a:noFill/>
        </p:spPr>
        <p:txBody>
          <a:bodyPr wrap="square" rtlCol="0">
            <a:spAutoFit/>
          </a:bodyPr>
          <a:lstStyle/>
          <a:p>
            <a:pPr algn="ctr"/>
            <a:r>
              <a:rPr lang="en-US" sz="2600" b="1" dirty="0" smtClean="0">
                <a:solidFill>
                  <a:srgbClr val="C00000"/>
                </a:solidFill>
                <a:latin typeface="Bookman Old Style" panose="02050604050505020204" pitchFamily="18" charset="0"/>
              </a:rPr>
              <a:t>FUNCTIONS OF ADVERTISING</a:t>
            </a:r>
            <a:endParaRPr lang="en-IN" sz="2600" b="1" dirty="0">
              <a:solidFill>
                <a:srgbClr val="C00000"/>
              </a:solidFill>
              <a:latin typeface="Bookman Old Style" panose="02050604050505020204" pitchFamily="18" charset="0"/>
            </a:endParaRPr>
          </a:p>
        </p:txBody>
      </p:sp>
      <p:sp>
        <p:nvSpPr>
          <p:cNvPr id="3" name="TextBox 2"/>
          <p:cNvSpPr txBox="1"/>
          <p:nvPr/>
        </p:nvSpPr>
        <p:spPr>
          <a:xfrm>
            <a:off x="582283" y="1984076"/>
            <a:ext cx="7925519" cy="3477875"/>
          </a:xfrm>
          <a:prstGeom prst="rect">
            <a:avLst/>
          </a:prstGeom>
          <a:noFill/>
        </p:spPr>
        <p:txBody>
          <a:bodyPr wrap="square" numCol="2" rtlCol="0">
            <a:spAutoFit/>
          </a:bodyPr>
          <a:lstStyle/>
          <a:p>
            <a:pPr marL="342900" indent="-342900">
              <a:lnSpc>
                <a:spcPct val="200000"/>
              </a:lnSpc>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Source of information</a:t>
            </a:r>
          </a:p>
          <a:p>
            <a:pPr marL="342900" indent="-342900">
              <a:lnSpc>
                <a:spcPct val="200000"/>
              </a:lnSpc>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Encourages competition</a:t>
            </a:r>
          </a:p>
          <a:p>
            <a:pPr marL="342900" indent="-342900">
              <a:lnSpc>
                <a:spcPct val="200000"/>
              </a:lnSpc>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Maintains independence</a:t>
            </a:r>
          </a:p>
          <a:p>
            <a:pPr marL="342900" indent="-342900">
              <a:lnSpc>
                <a:spcPct val="200000"/>
              </a:lnSpc>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Promotes economic growth</a:t>
            </a:r>
          </a:p>
          <a:p>
            <a:pPr marL="342900" indent="-342900">
              <a:lnSpc>
                <a:spcPct val="200000"/>
              </a:lnSpc>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Encourages invention</a:t>
            </a:r>
          </a:p>
          <a:p>
            <a:pPr marL="342900" indent="-342900">
              <a:lnSpc>
                <a:spcPct val="200000"/>
              </a:lnSpc>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Creates awareness</a:t>
            </a:r>
          </a:p>
          <a:p>
            <a:pPr marL="342900" indent="-342900">
              <a:lnSpc>
                <a:spcPct val="200000"/>
              </a:lnSpc>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Provides employment</a:t>
            </a:r>
          </a:p>
          <a:p>
            <a:pPr marL="342900" indent="-342900">
              <a:lnSpc>
                <a:spcPct val="200000"/>
              </a:lnSpc>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Sponsorship</a:t>
            </a:r>
          </a:p>
          <a:p>
            <a:pPr marL="342900" indent="-342900">
              <a:lnSpc>
                <a:spcPct val="200000"/>
              </a:lnSpc>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Increases nation productivity</a:t>
            </a:r>
            <a:endParaRPr lang="en-IN" sz="2200" dirty="0">
              <a:latin typeface="Times New Roman" panose="02020603050405020304" pitchFamily="18" charset="0"/>
              <a:cs typeface="Times New Roman" panose="02020603050405020304" pitchFamily="18" charset="0"/>
            </a:endParaRPr>
          </a:p>
        </p:txBody>
      </p:sp>
      <p:pic>
        <p:nvPicPr>
          <p:cNvPr id="4" name="Picture 3" descr="College logo_Updated.png"/>
          <p:cNvPicPr>
            <a:picLocks noChangeAspect="1"/>
          </p:cNvPicPr>
          <p:nvPr/>
        </p:nvPicPr>
        <p:blipFill>
          <a:blip r:embed="rId2" cstate="print"/>
          <a:stretch>
            <a:fillRect/>
          </a:stretch>
        </p:blipFill>
        <p:spPr>
          <a:xfrm>
            <a:off x="8305832" y="60386"/>
            <a:ext cx="743316" cy="1115290"/>
          </a:xfrm>
          <a:prstGeom prst="rect">
            <a:avLst/>
          </a:prstGeom>
        </p:spPr>
      </p:pic>
      <p:sp>
        <p:nvSpPr>
          <p:cNvPr id="6" name="Rectangle 5"/>
          <p:cNvSpPr/>
          <p:nvPr/>
        </p:nvSpPr>
        <p:spPr>
          <a:xfrm>
            <a:off x="189780" y="6280721"/>
            <a:ext cx="6836434" cy="338554"/>
          </a:xfrm>
          <a:prstGeom prst="rect">
            <a:avLst/>
          </a:prstGeom>
        </p:spPr>
        <p:txBody>
          <a:bodyPr wrap="square">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rPr>
              <a:t>Communication, </a:t>
            </a:r>
            <a:r>
              <a:rPr lang="en-US" sz="1600" b="1" i="1" dirty="0" err="1" smtClean="0">
                <a:effectLst>
                  <a:outerShdw blurRad="38100" dist="38100" dir="2700000" algn="tl">
                    <a:srgbClr val="000000">
                      <a:alpha val="43137"/>
                    </a:srgbClr>
                  </a:outerShdw>
                </a:effectLst>
                <a:latin typeface="Constantia" panose="02030602050306030303" pitchFamily="18" charset="0"/>
              </a:rPr>
              <a:t>Abhini</a:t>
            </a:r>
            <a:r>
              <a:rPr lang="en-US" sz="1600" b="1" i="1" dirty="0" smtClean="0">
                <a:effectLst>
                  <a:outerShdw blurRad="38100" dist="38100" dir="2700000" algn="tl">
                    <a:srgbClr val="000000">
                      <a:alpha val="43137"/>
                    </a:srgbClr>
                  </a:outerShdw>
                </a:effectLst>
                <a:latin typeface="Constantia" panose="02030602050306030303" pitchFamily="18" charset="0"/>
              </a:rPr>
              <a:t> P K, </a:t>
            </a:r>
            <a:r>
              <a:rPr lang="en-US" sz="1600" b="1" i="1" dirty="0" err="1" smtClean="0">
                <a:effectLst>
                  <a:outerShdw blurRad="38100" dist="38100" dir="2700000" algn="tl">
                    <a:srgbClr val="000000">
                      <a:alpha val="43137"/>
                    </a:srgbClr>
                  </a:outerShdw>
                </a:effectLst>
                <a:latin typeface="Constantia" panose="02030602050306030303" pitchFamily="18" charset="0"/>
              </a:rPr>
              <a:t>St.Mary</a:t>
            </a:r>
            <a:r>
              <a:rPr lang="en-US" sz="1600" b="1" i="1" dirty="0" smtClean="0">
                <a:effectLst>
                  <a:outerShdw blurRad="38100" dist="38100" dir="2700000" algn="tl">
                    <a:srgbClr val="000000">
                      <a:alpha val="43137"/>
                    </a:srgbClr>
                  </a:outerShdw>
                </a:effectLst>
                <a:latin typeface="Constantia" panose="02030602050306030303" pitchFamily="18" charset="0"/>
              </a:rPr>
              <a:t>’ s College</a:t>
            </a:r>
            <a:endParaRPr lang="en-US" sz="1600" b="1" i="1" dirty="0">
              <a:effectLst>
                <a:outerShdw blurRad="38100" dist="38100" dir="2700000" algn="tl">
                  <a:srgbClr val="000000">
                    <a:alpha val="43137"/>
                  </a:srgbClr>
                </a:outerShdw>
              </a:effectLst>
              <a:latin typeface="Constantia" panose="02030602050306030303" pitchFamily="18" charset="0"/>
            </a:endParaRPr>
          </a:p>
        </p:txBody>
      </p:sp>
    </p:spTree>
    <p:extLst>
      <p:ext uri="{BB962C8B-B14F-4D97-AF65-F5344CB8AC3E}">
        <p14:creationId xmlns="" xmlns:p14="http://schemas.microsoft.com/office/powerpoint/2010/main" val="8219179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153</TotalTime>
  <Words>899</Words>
  <Application>Microsoft Office PowerPoint</Application>
  <PresentationFormat>On-screen Show (4:3)</PresentationFormat>
  <Paragraphs>117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Avinz</dc:creator>
  <cp:lastModifiedBy>admission</cp:lastModifiedBy>
  <cp:revision>113</cp:revision>
  <dcterms:created xsi:type="dcterms:W3CDTF">2018-12-04T06:33:32Z</dcterms:created>
  <dcterms:modified xsi:type="dcterms:W3CDTF">2019-06-25T01:01:14Z</dcterms:modified>
</cp:coreProperties>
</file>