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8" r:id="rId3"/>
    <p:sldId id="259" r:id="rId4"/>
    <p:sldId id="270" r:id="rId5"/>
    <p:sldId id="260" r:id="rId6"/>
    <p:sldId id="261" r:id="rId7"/>
    <p:sldId id="262" r:id="rId8"/>
    <p:sldId id="266" r:id="rId9"/>
    <p:sldId id="267" r:id="rId10"/>
    <p:sldId id="268" r:id="rId11"/>
    <p:sldId id="269" r:id="rId12"/>
    <p:sldId id="263" r:id="rId13"/>
    <p:sldId id="265" r:id="rId14"/>
    <p:sldId id="264"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34278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327074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1609731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236704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376898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230647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212089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3457156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1816587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232619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DF18C2-A2C0-49BC-9ADF-7CED06945C68}" type="datetimeFigureOut">
              <a:rPr lang="en-US" smtClean="0"/>
              <a:pPr/>
              <a:t>21/Jun/2019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170681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F18C2-A2C0-49BC-9ADF-7CED06945C68}" type="datetimeFigureOut">
              <a:rPr lang="en-US" smtClean="0"/>
              <a:pPr/>
              <a:t>21/Jun/2019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D8AB11-3D6C-4786-8066-68C44642CE07}" type="slidenum">
              <a:rPr lang="en-US" smtClean="0"/>
              <a:pPr/>
              <a:t>‹#›</a:t>
            </a:fld>
            <a:endParaRPr lang="en-US"/>
          </a:p>
        </p:txBody>
      </p:sp>
    </p:spTree>
    <p:extLst>
      <p:ext uri="{BB962C8B-B14F-4D97-AF65-F5344CB8AC3E}">
        <p14:creationId xmlns:p14="http://schemas.microsoft.com/office/powerpoint/2010/main" xmlns="" val="1520186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Indian Financial System, K V Bavisree, St. Mary’s College, Thrissur </a:t>
            </a:r>
            <a:endParaRPr lang="en-US"/>
          </a:p>
        </p:txBody>
      </p:sp>
      <p:pic>
        <p:nvPicPr>
          <p:cNvPr id="5" name="Pictur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2569698" y="629921"/>
            <a:ext cx="9173811" cy="4708981"/>
          </a:xfrm>
          <a:prstGeom prst="rect">
            <a:avLst/>
          </a:prstGeom>
        </p:spPr>
        <p:txBody>
          <a:bodyPr wrap="square">
            <a:spAutoFit/>
          </a:bodyPr>
          <a:lstStyle/>
          <a:p>
            <a:pPr algn="ctr"/>
            <a:r>
              <a:rPr lang="en-US" sz="3600" b="1" dirty="0" smtClean="0">
                <a:solidFill>
                  <a:srgbClr val="C00000"/>
                </a:solidFill>
                <a:latin typeface="Bookman Old Style" pitchFamily="18" charset="0"/>
                <a:cs typeface="Times New Roman" panose="02020603050405020304" pitchFamily="18" charset="0"/>
              </a:rPr>
              <a:t>ORGANIZATIONAL</a:t>
            </a:r>
            <a:r>
              <a:rPr lang="en-US" sz="3600" b="1" dirty="0" smtClean="0">
                <a:solidFill>
                  <a:srgbClr val="C00000"/>
                </a:solidFill>
                <a:latin typeface="Bookman Old Style" pitchFamily="18" charset="0"/>
              </a:rPr>
              <a:t> </a:t>
            </a:r>
            <a:r>
              <a:rPr lang="en-US" sz="3600" b="1" dirty="0" smtClean="0">
                <a:solidFill>
                  <a:srgbClr val="C00000"/>
                </a:solidFill>
                <a:latin typeface="Bookman Old Style" pitchFamily="18" charset="0"/>
                <a:cs typeface="Times New Roman" panose="02020603050405020304" pitchFamily="18" charset="0"/>
              </a:rPr>
              <a:t>BEHAVIOUR</a:t>
            </a:r>
            <a:r>
              <a:rPr lang="en-US" sz="3600" b="1" dirty="0" smtClean="0">
                <a:solidFill>
                  <a:srgbClr val="C00000"/>
                </a:solidFill>
                <a:latin typeface="Bookman Old Style" pitchFamily="18" charset="0"/>
              </a:rPr>
              <a:t> </a:t>
            </a:r>
            <a:endParaRPr lang="en-US" sz="3600" dirty="0" smtClean="0">
              <a:solidFill>
                <a:srgbClr val="C00000"/>
              </a:solidFill>
              <a:latin typeface="Bookman Old Style" pitchFamily="18" charset="0"/>
              <a:cs typeface="Times New Roman" panose="02020603050405020304" pitchFamily="18" charset="0"/>
            </a:endParaRPr>
          </a:p>
          <a:p>
            <a:pPr algn="ctr"/>
            <a:endParaRPr lang="en-US" sz="2200" dirty="0">
              <a:latin typeface="Times New Roman" panose="02020603050405020304" pitchFamily="18" charset="0"/>
              <a:cs typeface="Times New Roman" panose="02020603050405020304" pitchFamily="18" charset="0"/>
            </a:endParaRPr>
          </a:p>
          <a:p>
            <a:pPr lvl="8"/>
            <a:endParaRPr lang="en-US" sz="2200" dirty="0" smtClean="0">
              <a:latin typeface="Times New Roman" panose="02020603050405020304" pitchFamily="18" charset="0"/>
              <a:cs typeface="Times New Roman" panose="02020603050405020304" pitchFamily="18" charset="0"/>
            </a:endParaRPr>
          </a:p>
          <a:p>
            <a:pPr lvl="8"/>
            <a:endParaRPr lang="en-US" sz="2200" dirty="0" smtClean="0">
              <a:latin typeface="Times New Roman" panose="02020603050405020304" pitchFamily="18" charset="0"/>
              <a:cs typeface="Times New Roman" panose="02020603050405020304" pitchFamily="18" charset="0"/>
            </a:endParaRPr>
          </a:p>
          <a:p>
            <a:pPr lvl="8"/>
            <a:endParaRPr lang="en-US" sz="2200" dirty="0" smtClean="0">
              <a:latin typeface="Times New Roman" panose="02020603050405020304" pitchFamily="18" charset="0"/>
              <a:cs typeface="Times New Roman" panose="02020603050405020304" pitchFamily="18" charset="0"/>
            </a:endParaRPr>
          </a:p>
          <a:p>
            <a:pPr lvl="8"/>
            <a:endParaRPr lang="en-US" sz="2200" dirty="0" smtClean="0">
              <a:latin typeface="Times New Roman" panose="02020603050405020304" pitchFamily="18" charset="0"/>
              <a:cs typeface="Times New Roman" panose="02020603050405020304" pitchFamily="18" charset="0"/>
            </a:endParaRPr>
          </a:p>
          <a:p>
            <a:pPr lvl="8"/>
            <a:endParaRPr lang="en-US" sz="2200" dirty="0" smtClean="0">
              <a:latin typeface="Times New Roman" panose="02020603050405020304" pitchFamily="18" charset="0"/>
              <a:cs typeface="Times New Roman" panose="02020603050405020304" pitchFamily="18" charset="0"/>
            </a:endParaRPr>
          </a:p>
          <a:p>
            <a:pPr lvl="8"/>
            <a:endParaRPr lang="en-US" sz="2200" dirty="0" smtClean="0">
              <a:latin typeface="Times New Roman" panose="02020603050405020304" pitchFamily="18" charset="0"/>
              <a:cs typeface="Times New Roman" panose="02020603050405020304" pitchFamily="18" charset="0"/>
            </a:endParaRPr>
          </a:p>
          <a:p>
            <a:pPr lvl="8"/>
            <a:r>
              <a:rPr lang="en-US" sz="2200" dirty="0" smtClean="0">
                <a:latin typeface="Times New Roman" panose="02020603050405020304" pitchFamily="18" charset="0"/>
                <a:cs typeface="Times New Roman" panose="02020603050405020304" pitchFamily="18" charset="0"/>
              </a:rPr>
              <a:t>K V </a:t>
            </a:r>
            <a:r>
              <a:rPr lang="en-US" sz="2200" dirty="0" err="1">
                <a:latin typeface="Times New Roman" panose="02020603050405020304" pitchFamily="18" charset="0"/>
                <a:cs typeface="Times New Roman" panose="02020603050405020304" pitchFamily="18" charset="0"/>
              </a:rPr>
              <a:t>Bavisree</a:t>
            </a:r>
            <a:endParaRPr lang="en-US" sz="2200" dirty="0">
              <a:latin typeface="Times New Roman" panose="02020603050405020304" pitchFamily="18" charset="0"/>
              <a:cs typeface="Times New Roman" panose="02020603050405020304" pitchFamily="18" charset="0"/>
            </a:endParaRPr>
          </a:p>
          <a:p>
            <a:pPr lvl="8"/>
            <a:r>
              <a:rPr lang="en-US" sz="2200" dirty="0">
                <a:latin typeface="Times New Roman" panose="02020603050405020304" pitchFamily="18" charset="0"/>
                <a:cs typeface="Times New Roman" panose="02020603050405020304" pitchFamily="18" charset="0"/>
              </a:rPr>
              <a:t>Assistant Professor</a:t>
            </a:r>
          </a:p>
          <a:p>
            <a:pPr lvl="8"/>
            <a:r>
              <a:rPr lang="en-US" sz="2200" dirty="0">
                <a:latin typeface="Times New Roman" panose="02020603050405020304" pitchFamily="18" charset="0"/>
                <a:cs typeface="Times New Roman" panose="02020603050405020304" pitchFamily="18" charset="0"/>
              </a:rPr>
              <a:t>Department of Management Studies</a:t>
            </a:r>
          </a:p>
          <a:p>
            <a:pPr lvl="8"/>
            <a:r>
              <a:rPr lang="en-US" sz="2200" dirty="0">
                <a:latin typeface="Times New Roman" panose="02020603050405020304" pitchFamily="18" charset="0"/>
                <a:cs typeface="Times New Roman" panose="02020603050405020304" pitchFamily="18" charset="0"/>
              </a:rPr>
              <a:t>St </a:t>
            </a:r>
            <a:r>
              <a:rPr lang="en-US" sz="2200" dirty="0" err="1">
                <a:latin typeface="Times New Roman" panose="02020603050405020304" pitchFamily="18" charset="0"/>
                <a:cs typeface="Times New Roman" panose="02020603050405020304" pitchFamily="18" charset="0"/>
              </a:rPr>
              <a:t>Mary,s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College,Thrissur</a:t>
            </a:r>
            <a:endParaRPr lang="en-US" sz="2200" dirty="0">
              <a:latin typeface="Times New Roman" panose="02020603050405020304" pitchFamily="18" charset="0"/>
              <a:cs typeface="Times New Roman" panose="02020603050405020304" pitchFamily="18" charset="0"/>
            </a:endParaRPr>
          </a:p>
          <a:p>
            <a:pPr algn="ctr"/>
            <a:r>
              <a:rPr lang="en-US" sz="2200" b="1" dirty="0" smtClean="0">
                <a:solidFill>
                  <a:srgbClr val="FF0000"/>
                </a:solidFill>
                <a:latin typeface="Bookman Old Style" panose="02050604050505020204" pitchFamily="18" charset="0"/>
              </a:rPr>
              <a:t> </a:t>
            </a:r>
            <a:endParaRPr lang="en-US" sz="2200" b="1" dirty="0">
              <a:latin typeface="Bookman Old Style" panose="02050604050505020204" pitchFamily="18" charset="0"/>
            </a:endParaRPr>
          </a:p>
        </p:txBody>
      </p:sp>
    </p:spTree>
    <p:extLst>
      <p:ext uri="{BB962C8B-B14F-4D97-AF65-F5344CB8AC3E}">
        <p14:creationId xmlns="" xmlns:p14="http://schemas.microsoft.com/office/powerpoint/2010/main" val="1614310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9086" y="1227909"/>
            <a:ext cx="10802983" cy="2405787"/>
          </a:xfrm>
          <a:prstGeom prst="rect">
            <a:avLst/>
          </a:prstGeom>
          <a:noFill/>
        </p:spPr>
        <p:txBody>
          <a:bodyPr wrap="square" rtlCol="0">
            <a:spAutoFit/>
          </a:bodyPr>
          <a:lstStyle/>
          <a:p>
            <a:pPr marL="457200" indent="-457200">
              <a:lnSpc>
                <a:spcPct val="90000"/>
              </a:lnSpc>
              <a:spcBef>
                <a:spcPts val="1000"/>
              </a:spcBef>
              <a:buFont typeface="Wingdings" panose="05000000000000000000" pitchFamily="2" charset="2"/>
              <a:buChar char="v"/>
            </a:pPr>
            <a:r>
              <a:rPr lang="en-US" sz="2200" dirty="0">
                <a:solidFill>
                  <a:prstClr val="black"/>
                </a:solidFill>
                <a:latin typeface="Times New Roman" panose="02020603050405020304" pitchFamily="18" charset="0"/>
                <a:cs typeface="Times New Roman" panose="02020603050405020304" pitchFamily="18" charset="0"/>
              </a:rPr>
              <a:t>Peter Drucker (1909 – 2005)</a:t>
            </a:r>
          </a:p>
          <a:p>
            <a:pPr marL="971550" lvl="1" indent="-514350">
              <a:lnSpc>
                <a:spcPct val="90000"/>
              </a:lnSpc>
              <a:spcBef>
                <a:spcPts val="1000"/>
              </a:spcBef>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Father of modern management</a:t>
            </a:r>
          </a:p>
          <a:p>
            <a:pPr marL="971550" lvl="1" indent="-514350">
              <a:lnSpc>
                <a:spcPct val="90000"/>
              </a:lnSpc>
              <a:spcBef>
                <a:spcPts val="1000"/>
              </a:spcBef>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Importance of change </a:t>
            </a:r>
          </a:p>
          <a:p>
            <a:pPr marL="971550" lvl="1" indent="-514350">
              <a:lnSpc>
                <a:spcPct val="90000"/>
              </a:lnSpc>
              <a:spcBef>
                <a:spcPts val="1000"/>
              </a:spcBef>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Innovation </a:t>
            </a:r>
            <a:endParaRPr lang="en-US" sz="2200" dirty="0" smtClean="0">
              <a:solidFill>
                <a:prstClr val="black"/>
              </a:solidFill>
              <a:latin typeface="Times New Roman" panose="02020603050405020304" pitchFamily="18" charset="0"/>
              <a:cs typeface="Times New Roman" panose="02020603050405020304" pitchFamily="18" charset="0"/>
            </a:endParaRPr>
          </a:p>
          <a:p>
            <a:pPr marL="971550" lvl="1" indent="-514350">
              <a:lnSpc>
                <a:spcPct val="90000"/>
              </a:lnSpc>
              <a:spcBef>
                <a:spcPts val="1000"/>
              </a:spcBef>
              <a:buFont typeface="+mj-lt"/>
              <a:buAutoNum type="arabicPeriod"/>
            </a:pPr>
            <a:r>
              <a:rPr lang="en-US" sz="2200" dirty="0" smtClean="0">
                <a:solidFill>
                  <a:prstClr val="black"/>
                </a:solidFill>
                <a:latin typeface="Times New Roman" panose="02020603050405020304" pitchFamily="18" charset="0"/>
                <a:cs typeface="Times New Roman" panose="02020603050405020304" pitchFamily="18" charset="0"/>
              </a:rPr>
              <a:t>Entrepreneurship </a:t>
            </a:r>
            <a:endParaRPr lang="en-US" sz="2200" dirty="0">
              <a:solidFill>
                <a:prstClr val="black"/>
              </a:solidFill>
              <a:latin typeface="Times New Roman" panose="02020603050405020304" pitchFamily="18" charset="0"/>
              <a:cs typeface="Times New Roman" panose="02020603050405020304" pitchFamily="18" charset="0"/>
            </a:endParaRPr>
          </a:p>
          <a:p>
            <a:endParaRPr lang="en-US" dirty="0"/>
          </a:p>
        </p:txBody>
      </p:sp>
      <p:sp>
        <p:nvSpPr>
          <p:cNvPr id="4" name="Rectangle 3"/>
          <p:cNvSpPr/>
          <p:nvPr/>
        </p:nvSpPr>
        <p:spPr>
          <a:xfrm>
            <a:off x="0" y="6519446"/>
            <a:ext cx="6988629" cy="338554"/>
          </a:xfrm>
          <a:prstGeom prst="rect">
            <a:avLst/>
          </a:prstGeom>
        </p:spPr>
        <p:txBody>
          <a:bodyPr wrap="square">
            <a:spAutoFit/>
          </a:bodyPr>
          <a:lstStyle/>
          <a:p>
            <a:pPr lvl="0" algn="ctr"/>
            <a:r>
              <a:rPr lang="en-US" sz="1600" b="1" i="1" dirty="0">
                <a:solidFill>
                  <a:schemeClr val="tx1">
                    <a:lumMod val="95000"/>
                    <a:lumOff val="5000"/>
                  </a:schemeClr>
                </a:solidFill>
                <a:latin typeface="Constantia" pitchFamily="18" charset="0"/>
                <a:cs typeface="Times New Roman" panose="02020603050405020304" pitchFamily="18" charset="0"/>
              </a:rPr>
              <a:t>Organizational </a:t>
            </a:r>
            <a:r>
              <a:rPr lang="en-US" sz="1600" b="1" i="1" dirty="0" smtClean="0">
                <a:solidFill>
                  <a:schemeClr val="tx1">
                    <a:lumMod val="95000"/>
                    <a:lumOff val="5000"/>
                  </a:schemeClr>
                </a:solidFill>
                <a:latin typeface="Constantia" pitchFamily="18" charset="0"/>
                <a:cs typeface="Times New Roman" panose="02020603050405020304" pitchFamily="18" charset="0"/>
              </a:rPr>
              <a:t>Behaviour </a:t>
            </a:r>
            <a:r>
              <a:rPr lang="en-US" sz="1600" b="1" i="1" dirty="0">
                <a:solidFill>
                  <a:schemeClr val="tx1">
                    <a:lumMod val="95000"/>
                    <a:lumOff val="5000"/>
                  </a:schemeClr>
                </a:solidFill>
                <a:latin typeface="Constantia" pitchFamily="18" charset="0"/>
                <a:cs typeface="Times New Roman" panose="02020603050405020304" pitchFamily="18" charset="0"/>
              </a:rPr>
              <a:t>,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5" name="Picture 4" descr="College logo_Updated.png"/>
          <p:cNvPicPr>
            <a:picLocks noChangeAspect="1"/>
          </p:cNvPicPr>
          <p:nvPr/>
        </p:nvPicPr>
        <p:blipFill>
          <a:blip r:embed="rId2"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484819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solidFill>
                  <a:srgbClr val="C00000"/>
                </a:solidFill>
                <a:latin typeface="Bookman Old Style" pitchFamily="18" charset="0"/>
                <a:cs typeface="Times New Roman" panose="02020603050405020304" pitchFamily="18" charset="0"/>
              </a:rPr>
              <a:t>Importance of OB</a:t>
            </a:r>
            <a:endParaRPr lang="en-US" sz="2600" b="1" dirty="0">
              <a:solidFill>
                <a:srgbClr val="C00000"/>
              </a:solidFill>
              <a:latin typeface="Bookman Old Style"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It uses scientific research to understand and make organization life, as it helps to predict what people will do under various condition.</a:t>
            </a:r>
          </a:p>
          <a:p>
            <a:pPr>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It helps to influence organizational events – to understand and predict event.</a:t>
            </a:r>
          </a:p>
          <a:p>
            <a:pPr>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It helps manager to manage human resources effectively.</a:t>
            </a:r>
          </a:p>
          <a:p>
            <a:pPr>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It helps organizations for maintaining cordial  industry relations.</a:t>
            </a:r>
          </a:p>
          <a:p>
            <a:pPr>
              <a:buFont typeface="Wingdings" panose="05000000000000000000" pitchFamily="2" charset="2"/>
              <a:buChar char="v"/>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0" y="6519446"/>
            <a:ext cx="6988629" cy="338554"/>
          </a:xfrm>
          <a:prstGeom prst="rect">
            <a:avLst/>
          </a:prstGeom>
        </p:spPr>
        <p:txBody>
          <a:bodyPr wrap="square">
            <a:spAutoFit/>
          </a:bodyPr>
          <a:lstStyle/>
          <a:p>
            <a:pPr algn="ctr"/>
            <a:r>
              <a:rPr lang="en-US" sz="1600" b="1" i="1" dirty="0">
                <a:solidFill>
                  <a:schemeClr val="tx1">
                    <a:lumMod val="95000"/>
                    <a:lumOff val="5000"/>
                  </a:schemeClr>
                </a:solidFill>
                <a:latin typeface="Constantia" pitchFamily="18" charset="0"/>
                <a:cs typeface="Times New Roman" panose="02020603050405020304" pitchFamily="18" charset="0"/>
              </a:rPr>
              <a:t>Organizational </a:t>
            </a:r>
            <a:r>
              <a:rPr lang="en-US" sz="1600" b="1" i="1" dirty="0" smtClean="0">
                <a:solidFill>
                  <a:schemeClr val="tx1">
                    <a:lumMod val="95000"/>
                    <a:lumOff val="5000"/>
                  </a:schemeClr>
                </a:solidFill>
                <a:latin typeface="Constantia" pitchFamily="18" charset="0"/>
                <a:cs typeface="Times New Roman" panose="02020603050405020304" pitchFamily="18" charset="0"/>
              </a:rPr>
              <a:t>Behaviour </a:t>
            </a:r>
            <a:r>
              <a:rPr lang="en-US" sz="1600" b="1" i="1" dirty="0">
                <a:solidFill>
                  <a:schemeClr val="tx1">
                    <a:lumMod val="95000"/>
                    <a:lumOff val="5000"/>
                  </a:schemeClr>
                </a:solidFill>
                <a:latin typeface="Constantia" pitchFamily="18" charset="0"/>
                <a:cs typeface="Times New Roman" panose="02020603050405020304" pitchFamily="18" charset="0"/>
              </a:rPr>
              <a:t>,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6" name="Picture 5" descr="College logo_Updated.png"/>
          <p:cNvPicPr>
            <a:picLocks noChangeAspect="1"/>
          </p:cNvPicPr>
          <p:nvPr/>
        </p:nvPicPr>
        <p:blipFill>
          <a:blip r:embed="rId2" cstate="print"/>
          <a:stretch>
            <a:fillRect/>
          </a:stretch>
        </p:blipFill>
        <p:spPr>
          <a:xfrm>
            <a:off x="11200912" y="0"/>
            <a:ext cx="991088" cy="1115290"/>
          </a:xfrm>
          <a:prstGeom prst="rect">
            <a:avLst/>
          </a:prstGeom>
        </p:spPr>
      </p:pic>
      <p:pic>
        <p:nvPicPr>
          <p:cNvPr id="7" name="Picture 6" descr="College logo_Updated.png"/>
          <p:cNvPicPr>
            <a:picLocks noChangeAspect="1"/>
          </p:cNvPicPr>
          <p:nvPr/>
        </p:nvPicPr>
        <p:blipFill>
          <a:blip r:embed="rId2" cstate="print"/>
          <a:stretch>
            <a:fillRect/>
          </a:stretch>
        </p:blipFill>
        <p:spPr>
          <a:xfrm>
            <a:off x="11353312" y="152400"/>
            <a:ext cx="991088" cy="1115290"/>
          </a:xfrm>
          <a:prstGeom prst="rect">
            <a:avLst/>
          </a:prstGeom>
        </p:spPr>
      </p:pic>
    </p:spTree>
    <p:extLst>
      <p:ext uri="{BB962C8B-B14F-4D97-AF65-F5344CB8AC3E}">
        <p14:creationId xmlns:p14="http://schemas.microsoft.com/office/powerpoint/2010/main" xmlns="" val="1319354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solidFill>
                  <a:srgbClr val="C00000"/>
                </a:solidFill>
                <a:latin typeface="Bookman Old Style" pitchFamily="18" charset="0"/>
                <a:cs typeface="Times New Roman" panose="02020603050405020304" pitchFamily="18" charset="0"/>
              </a:rPr>
              <a:t>OB and Other Disciplines</a:t>
            </a:r>
            <a:endParaRPr lang="en-US" sz="2600" b="1" dirty="0">
              <a:solidFill>
                <a:srgbClr val="C00000"/>
              </a:solidFill>
              <a:latin typeface="Bookman Old Style"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4736238"/>
          </a:xfrm>
        </p:spPr>
        <p:txBody>
          <a:bodyPr>
            <a:normAutofit/>
          </a:bodyPr>
          <a:lstStyle/>
          <a:p>
            <a:pPr algn="just">
              <a:lnSpc>
                <a:spcPct val="150000"/>
              </a:lnSpc>
              <a:buFont typeface="Wingdings" panose="05000000000000000000" pitchFamily="2" charset="2"/>
              <a:buChar char="v"/>
            </a:pPr>
            <a:r>
              <a:rPr lang="en-US" sz="2200" u="sng" dirty="0" smtClean="0">
                <a:latin typeface="Times New Roman" panose="02020603050405020304" pitchFamily="18" charset="0"/>
                <a:cs typeface="Times New Roman" panose="02020603050405020304" pitchFamily="18" charset="0"/>
              </a:rPr>
              <a:t>Psychology</a:t>
            </a:r>
            <a:r>
              <a:rPr lang="en-US" sz="2200" dirty="0" smtClean="0">
                <a:latin typeface="Times New Roman" panose="02020603050405020304" pitchFamily="18" charset="0"/>
                <a:cs typeface="Times New Roman" panose="02020603050405020304" pitchFamily="18" charset="0"/>
              </a:rPr>
              <a:t> – how individuals behave in response to the stimulus</a:t>
            </a:r>
          </a:p>
          <a:p>
            <a:pPr algn="just">
              <a:lnSpc>
                <a:spcPct val="150000"/>
              </a:lnSpc>
              <a:buFont typeface="Wingdings" panose="05000000000000000000" pitchFamily="2" charset="2"/>
              <a:buChar char="v"/>
            </a:pPr>
            <a:r>
              <a:rPr lang="en-US" sz="2200" u="sng" dirty="0" smtClean="0">
                <a:latin typeface="Times New Roman" panose="02020603050405020304" pitchFamily="18" charset="0"/>
                <a:cs typeface="Times New Roman" panose="02020603050405020304" pitchFamily="18" charset="0"/>
              </a:rPr>
              <a:t>Sociology </a:t>
            </a:r>
            <a:r>
              <a:rPr lang="en-US" sz="2200" dirty="0" smtClean="0">
                <a:latin typeface="Times New Roman" panose="02020603050405020304" pitchFamily="18" charset="0"/>
                <a:cs typeface="Times New Roman" panose="02020603050405020304" pitchFamily="18" charset="0"/>
              </a:rPr>
              <a:t>– how individuals relates to groups and to each other</a:t>
            </a:r>
          </a:p>
          <a:p>
            <a:pPr algn="just">
              <a:lnSpc>
                <a:spcPct val="150000"/>
              </a:lnSpc>
              <a:buFont typeface="Wingdings" panose="05000000000000000000" pitchFamily="2" charset="2"/>
              <a:buChar char="v"/>
            </a:pPr>
            <a:r>
              <a:rPr lang="en-US" sz="2200" u="sng" dirty="0" smtClean="0">
                <a:latin typeface="Times New Roman" panose="02020603050405020304" pitchFamily="18" charset="0"/>
                <a:cs typeface="Times New Roman" panose="02020603050405020304" pitchFamily="18" charset="0"/>
              </a:rPr>
              <a:t>Social Psychology </a:t>
            </a:r>
            <a:r>
              <a:rPr lang="en-US" sz="2200" dirty="0" smtClean="0">
                <a:latin typeface="Times New Roman" panose="02020603050405020304" pitchFamily="18" charset="0"/>
                <a:cs typeface="Times New Roman" panose="02020603050405020304" pitchFamily="18" charset="0"/>
              </a:rPr>
              <a:t>– how individuals and organizations perceive conflicts, threats and undergoes threats. </a:t>
            </a:r>
          </a:p>
          <a:p>
            <a:pPr algn="just">
              <a:lnSpc>
                <a:spcPct val="150000"/>
              </a:lnSpc>
              <a:buFont typeface="Wingdings" panose="05000000000000000000" pitchFamily="2" charset="2"/>
              <a:buChar char="v"/>
            </a:pPr>
            <a:r>
              <a:rPr lang="en-US" sz="2200" u="sng" dirty="0" smtClean="0">
                <a:latin typeface="Times New Roman" panose="02020603050405020304" pitchFamily="18" charset="0"/>
                <a:cs typeface="Times New Roman" panose="02020603050405020304" pitchFamily="18" charset="0"/>
              </a:rPr>
              <a:t>Anthropology </a:t>
            </a:r>
            <a:r>
              <a:rPr lang="en-US" sz="2200" dirty="0" smtClean="0">
                <a:latin typeface="Times New Roman" panose="02020603050405020304" pitchFamily="18" charset="0"/>
                <a:cs typeface="Times New Roman" panose="02020603050405020304" pitchFamily="18" charset="0"/>
              </a:rPr>
              <a:t>– understanding customs, traditions and social norms of the people since the organization is a microcosm of the larger society.</a:t>
            </a:r>
          </a:p>
          <a:p>
            <a:pPr>
              <a:buFont typeface="Wingdings" panose="05000000000000000000" pitchFamily="2" charset="2"/>
              <a:buChar char="v"/>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0" y="6519446"/>
            <a:ext cx="7023463" cy="338554"/>
          </a:xfrm>
          <a:prstGeom prst="rect">
            <a:avLst/>
          </a:prstGeom>
        </p:spPr>
        <p:txBody>
          <a:bodyPr wrap="square">
            <a:spAutoFit/>
          </a:bodyPr>
          <a:lstStyle/>
          <a:p>
            <a:pPr lvl="0" algn="ctr"/>
            <a:r>
              <a:rPr lang="en-US" sz="1600" b="1" i="1" dirty="0">
                <a:solidFill>
                  <a:schemeClr val="tx1">
                    <a:lumMod val="95000"/>
                    <a:lumOff val="5000"/>
                  </a:schemeClr>
                </a:solidFill>
                <a:latin typeface="Constantia" pitchFamily="18" charset="0"/>
                <a:cs typeface="Times New Roman" panose="02020603050405020304" pitchFamily="18" charset="0"/>
              </a:rPr>
              <a:t>Organizational </a:t>
            </a:r>
            <a:r>
              <a:rPr lang="en-US" sz="1600" b="1" i="1" dirty="0" smtClean="0">
                <a:solidFill>
                  <a:schemeClr val="tx1">
                    <a:lumMod val="95000"/>
                    <a:lumOff val="5000"/>
                  </a:schemeClr>
                </a:solidFill>
                <a:latin typeface="Constantia" pitchFamily="18" charset="0"/>
                <a:cs typeface="Times New Roman" panose="02020603050405020304" pitchFamily="18" charset="0"/>
              </a:rPr>
              <a:t>Behaviour </a:t>
            </a:r>
            <a:r>
              <a:rPr lang="en-US" sz="1600" b="1" i="1" dirty="0">
                <a:solidFill>
                  <a:schemeClr val="tx1">
                    <a:lumMod val="95000"/>
                    <a:lumOff val="5000"/>
                  </a:schemeClr>
                </a:solidFill>
                <a:latin typeface="Constantia" pitchFamily="18" charset="0"/>
                <a:cs typeface="Times New Roman" panose="02020603050405020304" pitchFamily="18" charset="0"/>
              </a:rPr>
              <a:t>,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6" name="Picture 5" descr="College logo_Updated.png"/>
          <p:cNvPicPr>
            <a:picLocks noChangeAspect="1"/>
          </p:cNvPicPr>
          <p:nvPr/>
        </p:nvPicPr>
        <p:blipFill>
          <a:blip r:embed="rId2"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3727145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7649" y="1711241"/>
            <a:ext cx="10136777" cy="1723549"/>
          </a:xfrm>
          <a:prstGeom prst="rect">
            <a:avLst/>
          </a:prstGeom>
          <a:noFill/>
        </p:spPr>
        <p:txBody>
          <a:bodyPr wrap="square" rtlCol="0">
            <a:spAutoFit/>
          </a:bodyPr>
          <a:lstStyle/>
          <a:p>
            <a:pPr algn="just">
              <a:buFont typeface="Wingdings" panose="05000000000000000000" pitchFamily="2" charset="2"/>
              <a:buChar char="v"/>
            </a:pPr>
            <a:r>
              <a:rPr lang="en-US" sz="2200" u="sng" dirty="0">
                <a:latin typeface="Times New Roman" panose="02020603050405020304" pitchFamily="18" charset="0"/>
                <a:cs typeface="Times New Roman" panose="02020603050405020304" pitchFamily="18" charset="0"/>
              </a:rPr>
              <a:t>Political Sciences </a:t>
            </a:r>
            <a:r>
              <a:rPr lang="en-US" sz="2200" dirty="0">
                <a:latin typeface="Times New Roman" panose="02020603050405020304" pitchFamily="18" charset="0"/>
                <a:cs typeface="Times New Roman" panose="02020603050405020304" pitchFamily="18" charset="0"/>
              </a:rPr>
              <a:t>– understanding power, authority and corporate </a:t>
            </a:r>
            <a:r>
              <a:rPr lang="en-US" sz="2200" dirty="0" smtClean="0">
                <a:latin typeface="Times New Roman" panose="02020603050405020304" pitchFamily="18" charset="0"/>
                <a:cs typeface="Times New Roman" panose="02020603050405020304" pitchFamily="18" charset="0"/>
              </a:rPr>
              <a:t>politics</a:t>
            </a:r>
          </a:p>
          <a:p>
            <a:pPr algn="just"/>
            <a:endParaRPr lang="en-US" sz="2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200" u="sng" dirty="0">
                <a:latin typeface="Times New Roman" panose="02020603050405020304" pitchFamily="18" charset="0"/>
                <a:cs typeface="Times New Roman" panose="02020603050405020304" pitchFamily="18" charset="0"/>
              </a:rPr>
              <a:t>Economics</a:t>
            </a:r>
            <a:r>
              <a:rPr lang="en-US" sz="2200" dirty="0">
                <a:latin typeface="Times New Roman" panose="02020603050405020304" pitchFamily="18" charset="0"/>
                <a:cs typeface="Times New Roman" panose="02020603050405020304" pitchFamily="18" charset="0"/>
              </a:rPr>
              <a:t> – appreciating monetary &amp; non-monetary incentives to employees so that they are motivated to produce more efficiently &amp; effectively </a:t>
            </a:r>
          </a:p>
          <a:p>
            <a:endParaRPr lang="en-US" dirty="0"/>
          </a:p>
        </p:txBody>
      </p:sp>
      <p:sp>
        <p:nvSpPr>
          <p:cNvPr id="7" name="Rectangle 6"/>
          <p:cNvSpPr/>
          <p:nvPr/>
        </p:nvSpPr>
        <p:spPr>
          <a:xfrm>
            <a:off x="0" y="6519446"/>
            <a:ext cx="7154091" cy="338554"/>
          </a:xfrm>
          <a:prstGeom prst="rect">
            <a:avLst/>
          </a:prstGeom>
        </p:spPr>
        <p:txBody>
          <a:bodyPr wrap="square">
            <a:spAutoFit/>
          </a:bodyPr>
          <a:lstStyle/>
          <a:p>
            <a:pPr lvl="0" algn="ctr"/>
            <a:r>
              <a:rPr lang="en-US" sz="1600" b="1" i="1" dirty="0">
                <a:solidFill>
                  <a:schemeClr val="tx1">
                    <a:lumMod val="95000"/>
                    <a:lumOff val="5000"/>
                  </a:schemeClr>
                </a:solidFill>
                <a:latin typeface="Constantia" pitchFamily="18" charset="0"/>
                <a:cs typeface="Times New Roman" panose="02020603050405020304" pitchFamily="18" charset="0"/>
              </a:rPr>
              <a:t>Organizational </a:t>
            </a:r>
            <a:r>
              <a:rPr lang="en-US" sz="1600" b="1" i="1" dirty="0" smtClean="0">
                <a:solidFill>
                  <a:schemeClr val="tx1">
                    <a:lumMod val="95000"/>
                    <a:lumOff val="5000"/>
                  </a:schemeClr>
                </a:solidFill>
                <a:latin typeface="Constantia" pitchFamily="18" charset="0"/>
                <a:cs typeface="Times New Roman" panose="02020603050405020304" pitchFamily="18" charset="0"/>
              </a:rPr>
              <a:t>Behaviour </a:t>
            </a:r>
            <a:r>
              <a:rPr lang="en-US" sz="1600" b="1" i="1" dirty="0">
                <a:solidFill>
                  <a:schemeClr val="tx1">
                    <a:lumMod val="95000"/>
                    <a:lumOff val="5000"/>
                  </a:schemeClr>
                </a:solidFill>
                <a:latin typeface="Constantia" pitchFamily="18" charset="0"/>
                <a:cs typeface="Times New Roman" panose="02020603050405020304" pitchFamily="18" charset="0"/>
              </a:rPr>
              <a:t>,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8" name="Picture 7" descr="College logo_Updated.png"/>
          <p:cNvPicPr>
            <a:picLocks noChangeAspect="1"/>
          </p:cNvPicPr>
          <p:nvPr/>
        </p:nvPicPr>
        <p:blipFill>
          <a:blip r:embed="rId2"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2000068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solidFill>
                  <a:srgbClr val="C00000"/>
                </a:solidFill>
                <a:latin typeface="Bookman Old Style" pitchFamily="18" charset="0"/>
                <a:cs typeface="Times New Roman" panose="02020603050405020304" pitchFamily="18" charset="0"/>
              </a:rPr>
              <a:t>Models of Organizational Behaviour</a:t>
            </a:r>
            <a:endParaRPr lang="en-US" sz="2600" b="1" dirty="0">
              <a:solidFill>
                <a:srgbClr val="C00000"/>
              </a:solidFill>
              <a:latin typeface="Bookman Old Style" pitchFamily="18" charset="0"/>
              <a:cs typeface="Times New Roman" panose="02020603050405020304" pitchFamily="18" charset="0"/>
            </a:endParaRPr>
          </a:p>
        </p:txBody>
      </p:sp>
      <p:sp>
        <p:nvSpPr>
          <p:cNvPr id="5" name="Rectangle 4"/>
          <p:cNvSpPr/>
          <p:nvPr/>
        </p:nvSpPr>
        <p:spPr>
          <a:xfrm>
            <a:off x="0" y="6519446"/>
            <a:ext cx="6988629" cy="338554"/>
          </a:xfrm>
          <a:prstGeom prst="rect">
            <a:avLst/>
          </a:prstGeom>
        </p:spPr>
        <p:txBody>
          <a:bodyPr wrap="square">
            <a:spAutoFit/>
          </a:bodyPr>
          <a:lstStyle/>
          <a:p>
            <a:pPr algn="ctr"/>
            <a:r>
              <a:rPr lang="en-US" sz="1600" b="1" i="1" dirty="0">
                <a:solidFill>
                  <a:schemeClr val="tx1">
                    <a:lumMod val="95000"/>
                    <a:lumOff val="5000"/>
                  </a:schemeClr>
                </a:solidFill>
                <a:latin typeface="Constantia" pitchFamily="18" charset="0"/>
                <a:cs typeface="Times New Roman" panose="02020603050405020304" pitchFamily="18" charset="0"/>
              </a:rPr>
              <a:t>Organizational </a:t>
            </a:r>
            <a:r>
              <a:rPr lang="en-US" sz="1600" b="1" i="1" dirty="0" smtClean="0">
                <a:solidFill>
                  <a:schemeClr val="tx1">
                    <a:lumMod val="95000"/>
                    <a:lumOff val="5000"/>
                  </a:schemeClr>
                </a:solidFill>
                <a:latin typeface="Constantia" pitchFamily="18" charset="0"/>
                <a:cs typeface="Times New Roman" panose="02020603050405020304" pitchFamily="18" charset="0"/>
              </a:rPr>
              <a:t>Behaviour </a:t>
            </a:r>
            <a:r>
              <a:rPr lang="en-US" sz="1600" b="1" i="1" dirty="0">
                <a:solidFill>
                  <a:schemeClr val="tx1">
                    <a:lumMod val="95000"/>
                    <a:lumOff val="5000"/>
                  </a:schemeClr>
                </a:solidFill>
                <a:latin typeface="Constantia" pitchFamily="18" charset="0"/>
                <a:cs typeface="Times New Roman" panose="02020603050405020304" pitchFamily="18" charset="0"/>
              </a:rPr>
              <a:t>,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1028" name="Picture 4" descr="Related image"/>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52207" y="1489166"/>
            <a:ext cx="6920282" cy="4947705"/>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5"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3512201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solidFill>
                  <a:srgbClr val="C00000"/>
                </a:solidFill>
                <a:latin typeface="Bookman Old Style" pitchFamily="18" charset="0"/>
                <a:cs typeface="Times New Roman" panose="02020603050405020304" pitchFamily="18" charset="0"/>
              </a:rPr>
              <a:t>Main Challenges and Opportunity of OB</a:t>
            </a:r>
            <a:endParaRPr lang="en-US" sz="2600" b="1" dirty="0">
              <a:solidFill>
                <a:srgbClr val="C00000"/>
              </a:solidFill>
              <a:latin typeface="Bookman Old Style"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Improving Peoples’ Skills.</a:t>
            </a:r>
          </a:p>
          <a:p>
            <a:pPr>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Improving Quality and Productivity.</a:t>
            </a:r>
          </a:p>
          <a:p>
            <a:pPr>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Total Quality Management (TQM).</a:t>
            </a:r>
          </a:p>
          <a:p>
            <a:pPr>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Managing Workforce Diversity.</a:t>
            </a:r>
          </a:p>
          <a:p>
            <a:pPr>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Responding to Globalization.</a:t>
            </a:r>
          </a:p>
          <a:p>
            <a:pPr>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Empowering People.</a:t>
            </a:r>
          </a:p>
          <a:p>
            <a:pPr>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Coping with Temporariness</a:t>
            </a:r>
            <a:r>
              <a:rPr lang="en-US" sz="2200" dirty="0"/>
              <a:t>.</a:t>
            </a:r>
          </a:p>
          <a:p>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0" y="6519446"/>
            <a:ext cx="7037977" cy="338554"/>
          </a:xfrm>
          <a:prstGeom prst="rect">
            <a:avLst/>
          </a:prstGeom>
        </p:spPr>
        <p:txBody>
          <a:bodyPr wrap="square">
            <a:spAutoFit/>
          </a:bodyPr>
          <a:lstStyle/>
          <a:p>
            <a:pPr lvl="0" algn="ctr"/>
            <a:r>
              <a:rPr lang="en-US" sz="1600" b="1" i="1" dirty="0">
                <a:solidFill>
                  <a:schemeClr val="tx1">
                    <a:lumMod val="95000"/>
                    <a:lumOff val="5000"/>
                  </a:schemeClr>
                </a:solidFill>
                <a:latin typeface="Constantia" pitchFamily="18" charset="0"/>
                <a:cs typeface="Times New Roman" panose="02020603050405020304" pitchFamily="18" charset="0"/>
              </a:rPr>
              <a:t>Organizational Behaviour ,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6" name="Picture 5" descr="College logo_Updated.png"/>
          <p:cNvPicPr>
            <a:picLocks noChangeAspect="1"/>
          </p:cNvPicPr>
          <p:nvPr/>
        </p:nvPicPr>
        <p:blipFill>
          <a:blip r:embed="rId2"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27212753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75656" y="940526"/>
            <a:ext cx="10045337" cy="3726276"/>
          </a:xfrm>
          <a:prstGeom prst="rect">
            <a:avLst/>
          </a:prstGeom>
          <a:noFill/>
        </p:spPr>
        <p:txBody>
          <a:bodyPr wrap="square" rtlCol="0">
            <a:spAutoFit/>
          </a:bodyPr>
          <a:lstStyle/>
          <a:p>
            <a:pPr marL="457200" lvl="0" indent="-457200">
              <a:lnSpc>
                <a:spcPct val="150000"/>
              </a:lnSpc>
              <a:spcBef>
                <a:spcPts val="1000"/>
              </a:spcBef>
              <a:buFont typeface="Wingdings" panose="05000000000000000000" pitchFamily="2" charset="2"/>
              <a:buChar char="v"/>
            </a:pPr>
            <a:r>
              <a:rPr lang="en-US" sz="2200" dirty="0">
                <a:solidFill>
                  <a:prstClr val="black"/>
                </a:solidFill>
                <a:latin typeface="Times New Roman" panose="02020603050405020304" pitchFamily="18" charset="0"/>
                <a:cs typeface="Times New Roman" panose="02020603050405020304" pitchFamily="18" charset="0"/>
              </a:rPr>
              <a:t>Stimulating Innovation and Change.</a:t>
            </a:r>
          </a:p>
          <a:p>
            <a:pPr marL="457200" lvl="0" indent="-457200">
              <a:lnSpc>
                <a:spcPct val="150000"/>
              </a:lnSpc>
              <a:spcBef>
                <a:spcPts val="1000"/>
              </a:spcBef>
              <a:buFont typeface="Wingdings" panose="05000000000000000000" pitchFamily="2" charset="2"/>
              <a:buChar char="v"/>
            </a:pPr>
            <a:r>
              <a:rPr lang="en-US" sz="2200" dirty="0">
                <a:solidFill>
                  <a:prstClr val="black"/>
                </a:solidFill>
                <a:latin typeface="Times New Roman" panose="02020603050405020304" pitchFamily="18" charset="0"/>
                <a:cs typeface="Times New Roman" panose="02020603050405020304" pitchFamily="18" charset="0"/>
              </a:rPr>
              <a:t>Emergence of E-</a:t>
            </a:r>
            <a:r>
              <a:rPr lang="en-US" sz="2200" dirty="0" err="1">
                <a:solidFill>
                  <a:prstClr val="black"/>
                </a:solidFill>
                <a:latin typeface="Times New Roman" panose="02020603050405020304" pitchFamily="18" charset="0"/>
                <a:cs typeface="Times New Roman" panose="02020603050405020304" pitchFamily="18" charset="0"/>
              </a:rPr>
              <a:t>Organisation</a:t>
            </a:r>
            <a:r>
              <a:rPr lang="en-US" sz="2200" dirty="0">
                <a:solidFill>
                  <a:prstClr val="black"/>
                </a:solidFill>
                <a:latin typeface="Times New Roman" panose="02020603050405020304" pitchFamily="18" charset="0"/>
                <a:cs typeface="Times New Roman" panose="02020603050405020304" pitchFamily="18" charset="0"/>
              </a:rPr>
              <a:t> &amp; E-Commerce.</a:t>
            </a:r>
          </a:p>
          <a:p>
            <a:pPr marL="457200" lvl="0" indent="-457200">
              <a:lnSpc>
                <a:spcPct val="150000"/>
              </a:lnSpc>
              <a:spcBef>
                <a:spcPts val="1000"/>
              </a:spcBef>
              <a:buFont typeface="Wingdings" panose="05000000000000000000" pitchFamily="2" charset="2"/>
              <a:buChar char="v"/>
            </a:pPr>
            <a:r>
              <a:rPr lang="en-US" sz="2200" dirty="0">
                <a:solidFill>
                  <a:prstClr val="black"/>
                </a:solidFill>
                <a:latin typeface="Times New Roman" panose="02020603050405020304" pitchFamily="18" charset="0"/>
                <a:cs typeface="Times New Roman" panose="02020603050405020304" pitchFamily="18" charset="0"/>
              </a:rPr>
              <a:t>Improving Ethical Behavior.</a:t>
            </a:r>
          </a:p>
          <a:p>
            <a:pPr marL="457200" lvl="0" indent="-457200">
              <a:lnSpc>
                <a:spcPct val="150000"/>
              </a:lnSpc>
              <a:spcBef>
                <a:spcPts val="1000"/>
              </a:spcBef>
              <a:buFont typeface="Wingdings" panose="05000000000000000000" pitchFamily="2" charset="2"/>
              <a:buChar char="v"/>
            </a:pPr>
            <a:r>
              <a:rPr lang="en-US" sz="2200" dirty="0">
                <a:solidFill>
                  <a:prstClr val="black"/>
                </a:solidFill>
                <a:latin typeface="Times New Roman" panose="02020603050405020304" pitchFamily="18" charset="0"/>
                <a:cs typeface="Times New Roman" panose="02020603050405020304" pitchFamily="18" charset="0"/>
              </a:rPr>
              <a:t>Improving Customer Service.</a:t>
            </a:r>
          </a:p>
          <a:p>
            <a:pPr marL="457200" lvl="0" indent="-457200">
              <a:lnSpc>
                <a:spcPct val="150000"/>
              </a:lnSpc>
              <a:spcBef>
                <a:spcPts val="1000"/>
              </a:spcBef>
              <a:buFont typeface="Wingdings" panose="05000000000000000000" pitchFamily="2" charset="2"/>
              <a:buChar char="v"/>
            </a:pPr>
            <a:r>
              <a:rPr lang="en-US" sz="2200" dirty="0">
                <a:solidFill>
                  <a:prstClr val="black"/>
                </a:solidFill>
                <a:latin typeface="Times New Roman" panose="02020603050405020304" pitchFamily="18" charset="0"/>
                <a:cs typeface="Times New Roman" panose="02020603050405020304" pitchFamily="18" charset="0"/>
              </a:rPr>
              <a:t>Helping Employees Balance Work-Life Conflicts.</a:t>
            </a:r>
          </a:p>
          <a:p>
            <a:pPr marL="457200" lvl="0" indent="-457200">
              <a:lnSpc>
                <a:spcPct val="150000"/>
              </a:lnSpc>
              <a:spcBef>
                <a:spcPts val="1000"/>
              </a:spcBef>
              <a:buFont typeface="Wingdings" panose="05000000000000000000" pitchFamily="2" charset="2"/>
              <a:buChar char="v"/>
            </a:pPr>
            <a:r>
              <a:rPr lang="en-US" sz="2200" dirty="0" smtClean="0">
                <a:solidFill>
                  <a:prstClr val="black"/>
                </a:solidFill>
                <a:latin typeface="Times New Roman" panose="02020603050405020304" pitchFamily="18" charset="0"/>
                <a:cs typeface="Times New Roman" panose="02020603050405020304" pitchFamily="18" charset="0"/>
              </a:rPr>
              <a:t>Flattening World</a:t>
            </a:r>
            <a:endParaRPr lang="en-US" sz="2200" dirty="0">
              <a:solidFill>
                <a:prstClr val="black"/>
              </a:solidFill>
            </a:endParaRPr>
          </a:p>
        </p:txBody>
      </p:sp>
      <p:sp>
        <p:nvSpPr>
          <p:cNvPr id="6" name="Rectangle 5"/>
          <p:cNvSpPr/>
          <p:nvPr/>
        </p:nvSpPr>
        <p:spPr>
          <a:xfrm>
            <a:off x="0" y="6519446"/>
            <a:ext cx="7028180" cy="338554"/>
          </a:xfrm>
          <a:prstGeom prst="rect">
            <a:avLst/>
          </a:prstGeom>
        </p:spPr>
        <p:txBody>
          <a:bodyPr wrap="square">
            <a:spAutoFit/>
          </a:bodyPr>
          <a:lstStyle/>
          <a:p>
            <a:pPr lvl="0" algn="ctr"/>
            <a:r>
              <a:rPr lang="en-US" sz="1600" b="1" i="1" dirty="0">
                <a:solidFill>
                  <a:schemeClr val="tx1">
                    <a:lumMod val="95000"/>
                    <a:lumOff val="5000"/>
                  </a:schemeClr>
                </a:solidFill>
                <a:latin typeface="Constantia" pitchFamily="18" charset="0"/>
                <a:cs typeface="Times New Roman" panose="02020603050405020304" pitchFamily="18" charset="0"/>
              </a:rPr>
              <a:t>Organizational Behaviour ,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7" name="Picture 6" descr="College logo_Updated.png"/>
          <p:cNvPicPr>
            <a:picLocks noChangeAspect="1"/>
          </p:cNvPicPr>
          <p:nvPr/>
        </p:nvPicPr>
        <p:blipFill>
          <a:blip r:embed="rId2"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607261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211" y="457200"/>
            <a:ext cx="6775269" cy="796834"/>
          </a:xfrm>
        </p:spPr>
        <p:txBody>
          <a:bodyPr>
            <a:noAutofit/>
          </a:bodyPr>
          <a:lstStyle/>
          <a:p>
            <a:r>
              <a:rPr lang="en-US" sz="2600" b="1" dirty="0" smtClean="0">
                <a:solidFill>
                  <a:srgbClr val="C00000"/>
                </a:solidFill>
                <a:latin typeface="Bookman Old Style" pitchFamily="18" charset="0"/>
                <a:cs typeface="Times New Roman" panose="02020603050405020304" pitchFamily="18" charset="0"/>
              </a:rPr>
              <a:t>What is organization</a:t>
            </a:r>
            <a:r>
              <a:rPr lang="en-US" sz="2600" dirty="0" smtClean="0">
                <a:solidFill>
                  <a:srgbClr val="C00000"/>
                </a:solidFill>
                <a:latin typeface="Bookman Old Style" pitchFamily="18" charset="0"/>
                <a:cs typeface="Times New Roman" panose="02020603050405020304" pitchFamily="18" charset="0"/>
              </a:rPr>
              <a:t>?</a:t>
            </a:r>
            <a:endParaRPr lang="en-US" sz="2600" dirty="0">
              <a:solidFill>
                <a:srgbClr val="C00000"/>
              </a:solidFill>
              <a:latin typeface="Bookman Old Style" pitchFamily="18" charset="0"/>
              <a:cs typeface="Times New Roman" panose="02020603050405020304" pitchFamily="18" charset="0"/>
            </a:endParaRPr>
          </a:p>
        </p:txBody>
      </p:sp>
      <p:pic>
        <p:nvPicPr>
          <p:cNvPr id="6" name="Picture 2" descr="Image result for organisation"/>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tretch>
            <a:fillRect/>
          </a:stretch>
        </p:blipFill>
        <p:spPr bwMode="auto">
          <a:xfrm>
            <a:off x="7110553" y="1497103"/>
            <a:ext cx="5081447" cy="4476388"/>
          </a:xfrm>
          <a:prstGeom prst="rect">
            <a:avLst/>
          </a:prstGeom>
          <a:noFill/>
          <a:extLst>
            <a:ext uri="{909E8E84-426E-40DD-AFC4-6F175D3DCCD1}">
              <a14:hiddenFill xmlns:a14="http://schemas.microsoft.com/office/drawing/2010/main" xmlns="">
                <a:solidFill>
                  <a:srgbClr val="FFFFFF"/>
                </a:solidFill>
              </a14:hiddenFill>
            </a:ext>
          </a:extLst>
        </p:spPr>
      </p:pic>
      <p:sp>
        <p:nvSpPr>
          <p:cNvPr id="5" name="Content Placeholder 4"/>
          <p:cNvSpPr>
            <a:spLocks noGrp="1"/>
          </p:cNvSpPr>
          <p:nvPr>
            <p:ph type="body" sz="half" idx="2"/>
          </p:nvPr>
        </p:nvSpPr>
        <p:spPr>
          <a:xfrm>
            <a:off x="718457" y="1497104"/>
            <a:ext cx="6035040" cy="4028486"/>
          </a:xfrm>
        </p:spPr>
        <p:txBody>
          <a:bodyPr>
            <a:normAutofit lnSpcReduction="10000"/>
          </a:bodyPr>
          <a:lstStyle/>
          <a:p>
            <a:pPr algn="just">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A social unit of people that is structured and managed to meet a need or to pursue collective goals.</a:t>
            </a:r>
          </a:p>
          <a:p>
            <a:pPr algn="just">
              <a:buFont typeface="Wingdings" panose="05000000000000000000" pitchFamily="2" charset="2"/>
              <a:buChar char="v"/>
            </a:pPr>
            <a:endParaRPr lang="en-US"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All organizations have a management structure that determines relationships between the different activities and the members, and subdivides and assigns roles, responsibilities, and authority to carry out different tasks.</a:t>
            </a:r>
          </a:p>
          <a:p>
            <a:pPr algn="just"/>
            <a:endParaRPr lang="en-US"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Organization are open system that affect and affected by their environment.</a:t>
            </a:r>
          </a:p>
          <a:p>
            <a:pPr algn="just"/>
            <a:endParaRPr lang="en-US" sz="2400"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endParaRPr lang="en-US" dirty="0"/>
          </a:p>
        </p:txBody>
      </p:sp>
      <p:sp>
        <p:nvSpPr>
          <p:cNvPr id="7" name="Rectangle 6"/>
          <p:cNvSpPr/>
          <p:nvPr/>
        </p:nvSpPr>
        <p:spPr>
          <a:xfrm>
            <a:off x="0" y="6476063"/>
            <a:ext cx="7197634" cy="338554"/>
          </a:xfrm>
          <a:prstGeom prst="rect">
            <a:avLst/>
          </a:prstGeom>
        </p:spPr>
        <p:txBody>
          <a:bodyPr wrap="square">
            <a:spAutoFit/>
          </a:bodyPr>
          <a:lstStyle/>
          <a:p>
            <a:pPr lvl="0"/>
            <a:r>
              <a:rPr lang="en-US" sz="1600" b="1" i="1" dirty="0" smtClean="0">
                <a:solidFill>
                  <a:schemeClr val="tx1">
                    <a:lumMod val="95000"/>
                    <a:lumOff val="5000"/>
                  </a:schemeClr>
                </a:solidFill>
                <a:latin typeface="Constantia" pitchFamily="18" charset="0"/>
                <a:cs typeface="Times New Roman" panose="02020603050405020304" pitchFamily="18" charset="0"/>
              </a:rPr>
              <a:t>Organizational Behaviour , K V </a:t>
            </a:r>
            <a:r>
              <a:rPr lang="en-US" sz="1600" b="1" i="1" dirty="0" err="1" smtClean="0">
                <a:solidFill>
                  <a:schemeClr val="tx1">
                    <a:lumMod val="95000"/>
                    <a:lumOff val="5000"/>
                  </a:schemeClr>
                </a:solidFill>
                <a:latin typeface="Constantia" pitchFamily="18" charset="0"/>
                <a:cs typeface="Times New Roman" panose="02020603050405020304" pitchFamily="18" charset="0"/>
              </a:rPr>
              <a:t>Bavisree</a:t>
            </a:r>
            <a:r>
              <a:rPr lang="en-US" sz="1600" b="1" i="1" dirty="0" smtClean="0">
                <a:solidFill>
                  <a:schemeClr val="tx1">
                    <a:lumMod val="95000"/>
                    <a:lumOff val="5000"/>
                  </a:schemeClr>
                </a:solidFill>
                <a:latin typeface="Constantia" pitchFamily="18" charset="0"/>
                <a:cs typeface="Times New Roman" panose="02020603050405020304" pitchFamily="18" charset="0"/>
              </a:rPr>
              <a:t>, St. Mary’s College, Thrissur</a:t>
            </a:r>
            <a:endParaRPr lang="en-US" sz="1600" b="1" i="1" dirty="0">
              <a:solidFill>
                <a:schemeClr val="tx1">
                  <a:lumMod val="95000"/>
                  <a:lumOff val="5000"/>
                </a:schemeClr>
              </a:solidFill>
              <a:latin typeface="Constantia" pitchFamily="18" charset="0"/>
              <a:cs typeface="Times New Roman" panose="02020603050405020304" pitchFamily="18" charset="0"/>
            </a:endParaRPr>
          </a:p>
        </p:txBody>
      </p:sp>
      <p:pic>
        <p:nvPicPr>
          <p:cNvPr id="9" name="Picture 8"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3907733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8194" y="457200"/>
            <a:ext cx="6923315" cy="862149"/>
          </a:xfrm>
        </p:spPr>
        <p:txBody>
          <a:bodyPr>
            <a:normAutofit/>
          </a:bodyPr>
          <a:lstStyle/>
          <a:p>
            <a:r>
              <a:rPr lang="en-US" sz="2600" b="1" dirty="0" smtClean="0">
                <a:solidFill>
                  <a:srgbClr val="C00000"/>
                </a:solidFill>
                <a:latin typeface="Bookman Old Style" pitchFamily="18" charset="0"/>
                <a:cs typeface="Times New Roman" panose="02020603050405020304" pitchFamily="18" charset="0"/>
              </a:rPr>
              <a:t>Organizational Behaviour</a:t>
            </a:r>
            <a:endParaRPr lang="en-US" sz="2600" b="1" dirty="0">
              <a:solidFill>
                <a:srgbClr val="C00000"/>
              </a:solidFill>
              <a:latin typeface="Bookman Old Style" pitchFamily="18" charset="0"/>
              <a:cs typeface="Times New Roman" panose="02020603050405020304" pitchFamily="18" charset="0"/>
            </a:endParaRPr>
          </a:p>
        </p:txBody>
      </p:sp>
      <p:pic>
        <p:nvPicPr>
          <p:cNvPr id="2050" name="Picture 2" descr="Image result for organisational behaviour"/>
          <p:cNvPicPr>
            <a:picLocks noGrp="1" noChangeAspect="1" noChangeArrowheads="1"/>
          </p:cNvPicPr>
          <p:nvPr>
            <p:ph type="pic" idx="1"/>
          </p:nvPr>
        </p:nvPicPr>
        <p:blipFill>
          <a:blip r:embed="rId2" cstate="print">
            <a:extLst>
              <a:ext uri="{28A0092B-C50C-407E-A947-70E740481C1C}">
                <a14:useLocalDpi xmlns:a14="http://schemas.microsoft.com/office/drawing/2010/main" xmlns="" val="0"/>
              </a:ext>
            </a:extLst>
          </a:blip>
          <a:srcRect l="11995" r="11995"/>
          <a:stretch>
            <a:fillRect/>
          </a:stretch>
        </p:blipFill>
        <p:spPr bwMode="auto">
          <a:xfrm>
            <a:off x="6100354" y="1758130"/>
            <a:ext cx="5712234" cy="4080964"/>
          </a:xfrm>
          <a:prstGeom prst="rect">
            <a:avLst/>
          </a:prstGeom>
          <a:noFill/>
          <a:extLst>
            <a:ext uri="{909E8E84-426E-40DD-AFC4-6F175D3DCCD1}">
              <a14:hiddenFill xmlns:a14="http://schemas.microsoft.com/office/drawing/2010/main" xmlns="">
                <a:solidFill>
                  <a:srgbClr val="FFFFFF"/>
                </a:solidFill>
              </a14:hiddenFill>
            </a:ext>
          </a:extLst>
        </p:spPr>
      </p:pic>
      <p:sp>
        <p:nvSpPr>
          <p:cNvPr id="3" name="Content Placeholder 2"/>
          <p:cNvSpPr>
            <a:spLocks noGrp="1"/>
          </p:cNvSpPr>
          <p:nvPr>
            <p:ph type="body" sz="half" idx="2"/>
          </p:nvPr>
        </p:nvSpPr>
        <p:spPr>
          <a:xfrm>
            <a:off x="248194" y="2057400"/>
            <a:ext cx="5852160" cy="3811588"/>
          </a:xfrm>
        </p:spPr>
        <p:txBody>
          <a:bodyPr>
            <a:normAutofit/>
          </a:bodyPr>
          <a:lstStyle/>
          <a:p>
            <a:pPr algn="just">
              <a:lnSpc>
                <a:spcPct val="10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It is a study of human behaviour in the workplace, the interaction between people and the organization, and the organization itself.</a:t>
            </a:r>
          </a:p>
          <a:p>
            <a:pPr algn="just">
              <a:lnSpc>
                <a:spcPct val="100000"/>
              </a:lnSpc>
            </a:pPr>
            <a:endParaRPr lang="en-US" sz="2200"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Organizational Behaviour's major goal are to explain, predict, and control behaviour.</a:t>
            </a:r>
          </a:p>
          <a:p>
            <a:pPr marL="0" indent="0">
              <a:buNone/>
            </a:pPr>
            <a:endParaRPr lang="en-US" dirty="0"/>
          </a:p>
        </p:txBody>
      </p:sp>
      <p:sp>
        <p:nvSpPr>
          <p:cNvPr id="9" name="Rectangle 8"/>
          <p:cNvSpPr/>
          <p:nvPr/>
        </p:nvSpPr>
        <p:spPr>
          <a:xfrm>
            <a:off x="0" y="6519446"/>
            <a:ext cx="6988629" cy="338554"/>
          </a:xfrm>
          <a:prstGeom prst="rect">
            <a:avLst/>
          </a:prstGeom>
        </p:spPr>
        <p:txBody>
          <a:bodyPr wrap="square">
            <a:spAutoFit/>
          </a:bodyPr>
          <a:lstStyle/>
          <a:p>
            <a:r>
              <a:rPr lang="en-US" sz="1600" b="1" i="1" dirty="0">
                <a:solidFill>
                  <a:schemeClr val="tx1">
                    <a:lumMod val="95000"/>
                    <a:lumOff val="5000"/>
                  </a:schemeClr>
                </a:solidFill>
                <a:latin typeface="Constantia" pitchFamily="18" charset="0"/>
                <a:cs typeface="Times New Roman" panose="02020603050405020304" pitchFamily="18" charset="0"/>
              </a:rPr>
              <a:t>Organizational </a:t>
            </a:r>
            <a:r>
              <a:rPr lang="en-US" sz="1600" b="1" i="1" dirty="0" smtClean="0">
                <a:solidFill>
                  <a:schemeClr val="tx1">
                    <a:lumMod val="95000"/>
                    <a:lumOff val="5000"/>
                  </a:schemeClr>
                </a:solidFill>
                <a:latin typeface="Constantia" pitchFamily="18" charset="0"/>
                <a:cs typeface="Times New Roman" panose="02020603050405020304" pitchFamily="18" charset="0"/>
              </a:rPr>
              <a:t>Behaviour </a:t>
            </a:r>
            <a:r>
              <a:rPr lang="en-US" sz="1600" b="1" i="1" dirty="0">
                <a:solidFill>
                  <a:schemeClr val="tx1">
                    <a:lumMod val="95000"/>
                    <a:lumOff val="5000"/>
                  </a:schemeClr>
                </a:solidFill>
                <a:latin typeface="Constantia" pitchFamily="18" charset="0"/>
                <a:cs typeface="Times New Roman" panose="02020603050405020304" pitchFamily="18" charset="0"/>
              </a:rPr>
              <a:t>,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7" name="Picture 6"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1317220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600" b="1" dirty="0" smtClean="0">
                <a:solidFill>
                  <a:srgbClr val="C00000"/>
                </a:solidFill>
                <a:latin typeface="Bookman Old Style" pitchFamily="18" charset="0"/>
                <a:cs typeface="Times New Roman" panose="02020603050405020304" pitchFamily="18" charset="0"/>
              </a:rPr>
              <a:t>Definition of OB</a:t>
            </a:r>
            <a:endParaRPr lang="en-US" sz="2600" b="1" dirty="0">
              <a:solidFill>
                <a:srgbClr val="C00000"/>
              </a:solidFill>
              <a:latin typeface="Bookman Old Style" pitchFamily="18" charset="0"/>
              <a:cs typeface="Times New Roman" panose="02020603050405020304" pitchFamily="18" charset="0"/>
            </a:endParaRPr>
          </a:p>
        </p:txBody>
      </p:sp>
      <p:sp>
        <p:nvSpPr>
          <p:cNvPr id="6" name="Content Placeholder 5"/>
          <p:cNvSpPr>
            <a:spLocks noGrp="1"/>
          </p:cNvSpPr>
          <p:nvPr>
            <p:ph idx="1"/>
          </p:nvPr>
        </p:nvSpPr>
        <p:spPr>
          <a:xfrm>
            <a:off x="762000" y="1713639"/>
            <a:ext cx="10515600" cy="4351338"/>
          </a:xfrm>
        </p:spPr>
        <p:txBody>
          <a:bodyPr/>
          <a:lstStyle/>
          <a:p>
            <a:pPr marL="0" indent="0" algn="just">
              <a:lnSpc>
                <a:spcPct val="100000"/>
              </a:lnSpc>
              <a:buNone/>
            </a:pPr>
            <a:r>
              <a:rPr lang="en-US" sz="2200" dirty="0" smtClean="0">
                <a:latin typeface="Times New Roman" panose="02020603050405020304" pitchFamily="18" charset="0"/>
                <a:cs typeface="Times New Roman" panose="02020603050405020304" pitchFamily="18" charset="0"/>
              </a:rPr>
              <a:t>According to Keith Davis, “ OB is an academic discipline concerned with understanding and describing human behaviour in an organizational environment. It seek to shed light on the whole complex human factor in organizations by identifying causes and effects of that behaviour</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8" name="Rectangle 7"/>
          <p:cNvSpPr/>
          <p:nvPr/>
        </p:nvSpPr>
        <p:spPr>
          <a:xfrm>
            <a:off x="0" y="6519446"/>
            <a:ext cx="6988629" cy="338554"/>
          </a:xfrm>
          <a:prstGeom prst="rect">
            <a:avLst/>
          </a:prstGeom>
        </p:spPr>
        <p:txBody>
          <a:bodyPr wrap="square">
            <a:spAutoFit/>
          </a:bodyPr>
          <a:lstStyle/>
          <a:p>
            <a:pPr lvl="0" algn="ctr"/>
            <a:r>
              <a:rPr lang="en-US" sz="1600" b="1" i="1" dirty="0">
                <a:solidFill>
                  <a:schemeClr val="tx1">
                    <a:lumMod val="95000"/>
                    <a:lumOff val="5000"/>
                  </a:schemeClr>
                </a:solidFill>
                <a:latin typeface="Constantia" pitchFamily="18" charset="0"/>
                <a:cs typeface="Times New Roman" panose="02020603050405020304" pitchFamily="18" charset="0"/>
              </a:rPr>
              <a:t>Organizational </a:t>
            </a:r>
            <a:r>
              <a:rPr lang="en-US" sz="1600" b="1" i="1" dirty="0" smtClean="0">
                <a:solidFill>
                  <a:schemeClr val="tx1">
                    <a:lumMod val="95000"/>
                    <a:lumOff val="5000"/>
                  </a:schemeClr>
                </a:solidFill>
                <a:latin typeface="Constantia" pitchFamily="18" charset="0"/>
                <a:cs typeface="Times New Roman" panose="02020603050405020304" pitchFamily="18" charset="0"/>
              </a:rPr>
              <a:t>Behaviour </a:t>
            </a:r>
            <a:r>
              <a:rPr lang="en-US" sz="1600" b="1" i="1" dirty="0">
                <a:solidFill>
                  <a:schemeClr val="tx1">
                    <a:lumMod val="95000"/>
                    <a:lumOff val="5000"/>
                  </a:schemeClr>
                </a:solidFill>
                <a:latin typeface="Constantia" pitchFamily="18" charset="0"/>
                <a:cs typeface="Times New Roman" panose="02020603050405020304" pitchFamily="18" charset="0"/>
              </a:rPr>
              <a:t>,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9" name="Picture 8" descr="College logo_Updated.png"/>
          <p:cNvPicPr>
            <a:picLocks noChangeAspect="1"/>
          </p:cNvPicPr>
          <p:nvPr/>
        </p:nvPicPr>
        <p:blipFill>
          <a:blip r:embed="rId2"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2968272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solidFill>
                  <a:srgbClr val="C00000"/>
                </a:solidFill>
                <a:latin typeface="Bookman Old Style" pitchFamily="18" charset="0"/>
                <a:cs typeface="Times New Roman" panose="02020603050405020304" pitchFamily="18" charset="0"/>
              </a:rPr>
              <a:t>Organizational Behaviour Chart</a:t>
            </a:r>
            <a:endParaRPr lang="en-US" sz="2600" b="1" dirty="0">
              <a:solidFill>
                <a:srgbClr val="C00000"/>
              </a:solidFill>
              <a:latin typeface="Bookman Old Style" pitchFamily="18" charset="0"/>
              <a:cs typeface="Times New Roman" panose="02020603050405020304" pitchFamily="18" charset="0"/>
            </a:endParaRPr>
          </a:p>
        </p:txBody>
      </p:sp>
      <p:pic>
        <p:nvPicPr>
          <p:cNvPr id="3074" name="Picture 2" descr="Image result for organisational behaviour"/>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78331" y="1677618"/>
            <a:ext cx="5930537" cy="4553358"/>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0" y="6519446"/>
            <a:ext cx="6850743" cy="338554"/>
          </a:xfrm>
          <a:prstGeom prst="rect">
            <a:avLst/>
          </a:prstGeom>
        </p:spPr>
        <p:txBody>
          <a:bodyPr wrap="square">
            <a:spAutoFit/>
          </a:bodyPr>
          <a:lstStyle/>
          <a:p>
            <a:pPr algn="ctr"/>
            <a:r>
              <a:rPr lang="en-US" sz="1600" b="1" i="1" dirty="0">
                <a:solidFill>
                  <a:schemeClr val="tx1">
                    <a:lumMod val="95000"/>
                    <a:lumOff val="5000"/>
                  </a:schemeClr>
                </a:solidFill>
                <a:latin typeface="Constantia" pitchFamily="18" charset="0"/>
                <a:cs typeface="Times New Roman" panose="02020603050405020304" pitchFamily="18" charset="0"/>
              </a:rPr>
              <a:t>Organizational </a:t>
            </a:r>
            <a:r>
              <a:rPr lang="en-US" sz="1600" b="1" i="1" dirty="0" smtClean="0">
                <a:solidFill>
                  <a:schemeClr val="tx1">
                    <a:lumMod val="95000"/>
                    <a:lumOff val="5000"/>
                  </a:schemeClr>
                </a:solidFill>
                <a:latin typeface="Constantia" pitchFamily="18" charset="0"/>
                <a:cs typeface="Times New Roman" panose="02020603050405020304" pitchFamily="18" charset="0"/>
              </a:rPr>
              <a:t>Behaviour </a:t>
            </a:r>
            <a:r>
              <a:rPr lang="en-US" sz="1600" b="1" i="1" dirty="0">
                <a:solidFill>
                  <a:schemeClr val="tx1">
                    <a:lumMod val="95000"/>
                    <a:lumOff val="5000"/>
                  </a:schemeClr>
                </a:solidFill>
                <a:latin typeface="Constantia" pitchFamily="18" charset="0"/>
                <a:cs typeface="Times New Roman" panose="02020603050405020304" pitchFamily="18" charset="0"/>
              </a:rPr>
              <a:t>,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6" name="Picture 5" descr="College logo_Updated.png"/>
          <p:cNvPicPr>
            <a:picLocks noChangeAspect="1"/>
          </p:cNvPicPr>
          <p:nvPr/>
        </p:nvPicPr>
        <p:blipFill>
          <a:blip r:embed="rId3"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234971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solidFill>
                  <a:srgbClr val="C00000"/>
                </a:solidFill>
                <a:latin typeface="Bookman Old Style" pitchFamily="18" charset="0"/>
                <a:cs typeface="Times New Roman" panose="02020603050405020304" pitchFamily="18" charset="0"/>
              </a:rPr>
              <a:t>Nature and Scope of OB</a:t>
            </a:r>
            <a:endParaRPr lang="en-US" sz="2600" b="1" dirty="0">
              <a:solidFill>
                <a:srgbClr val="C00000"/>
              </a:solidFill>
              <a:latin typeface="Bookman Old Style"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lnSpc>
                <a:spcPct val="110000"/>
              </a:lnSpc>
              <a:buFont typeface="Wingdings" pitchFamily="2" charset="2"/>
              <a:buChar char="v"/>
            </a:pPr>
            <a:r>
              <a:rPr lang="en-US" sz="2200" dirty="0" smtClean="0">
                <a:latin typeface="Times New Roman" panose="02020603050405020304" pitchFamily="18" charset="0"/>
                <a:cs typeface="Times New Roman" panose="02020603050405020304" pitchFamily="18" charset="0"/>
              </a:rPr>
              <a:t>Interdisciplinary Approach</a:t>
            </a:r>
          </a:p>
          <a:p>
            <a:pPr marL="0" indent="0" algn="just">
              <a:lnSpc>
                <a:spcPct val="110000"/>
              </a:lnSpc>
              <a:buFont typeface="Wingdings" pitchFamily="2" charset="2"/>
              <a:buChar char="v"/>
            </a:pPr>
            <a:r>
              <a:rPr lang="en-US" sz="2200" dirty="0" smtClean="0">
                <a:latin typeface="Times New Roman" panose="02020603050405020304" pitchFamily="18" charset="0"/>
                <a:cs typeface="Times New Roman" panose="02020603050405020304" pitchFamily="18" charset="0"/>
              </a:rPr>
              <a:t>Action Oriented</a:t>
            </a:r>
          </a:p>
          <a:p>
            <a:pPr marL="0" indent="0" algn="just">
              <a:lnSpc>
                <a:spcPct val="110000"/>
              </a:lnSpc>
              <a:buFont typeface="Wingdings" pitchFamily="2" charset="2"/>
              <a:buChar char="v"/>
            </a:pPr>
            <a:r>
              <a:rPr lang="en-US" sz="2200" dirty="0" smtClean="0">
                <a:latin typeface="Times New Roman" panose="02020603050405020304" pitchFamily="18" charset="0"/>
                <a:cs typeface="Times New Roman" panose="02020603050405020304" pitchFamily="18" charset="0"/>
              </a:rPr>
              <a:t>Balance Human and Technical Value</a:t>
            </a:r>
          </a:p>
          <a:p>
            <a:pPr marL="0" indent="0" algn="just">
              <a:lnSpc>
                <a:spcPct val="110000"/>
              </a:lnSpc>
              <a:buFont typeface="Wingdings" pitchFamily="2" charset="2"/>
              <a:buChar char="v"/>
            </a:pPr>
            <a:r>
              <a:rPr lang="en-US" sz="2200" dirty="0" smtClean="0">
                <a:latin typeface="Times New Roman" panose="02020603050405020304" pitchFamily="18" charset="0"/>
                <a:cs typeface="Times New Roman" panose="02020603050405020304" pitchFamily="18" charset="0"/>
              </a:rPr>
              <a:t>Science and Art</a:t>
            </a:r>
          </a:p>
          <a:p>
            <a:pPr marL="0" indent="0" algn="just">
              <a:lnSpc>
                <a:spcPct val="110000"/>
              </a:lnSpc>
              <a:buFont typeface="Wingdings" pitchFamily="2" charset="2"/>
              <a:buChar char="v"/>
            </a:pPr>
            <a:r>
              <a:rPr lang="en-US" sz="2200" dirty="0" smtClean="0">
                <a:latin typeface="Times New Roman" panose="02020603050405020304" pitchFamily="18" charset="0"/>
                <a:cs typeface="Times New Roman" panose="02020603050405020304" pitchFamily="18" charset="0"/>
              </a:rPr>
              <a:t>An Applied Science</a:t>
            </a:r>
          </a:p>
          <a:p>
            <a:pPr marL="0" indent="0" algn="just">
              <a:lnSpc>
                <a:spcPct val="110000"/>
              </a:lnSpc>
              <a:buFont typeface="Wingdings" pitchFamily="2" charset="2"/>
              <a:buChar char="v"/>
            </a:pPr>
            <a:r>
              <a:rPr lang="en-US" sz="2200" dirty="0" smtClean="0">
                <a:latin typeface="Times New Roman" panose="02020603050405020304" pitchFamily="18" charset="0"/>
                <a:cs typeface="Times New Roman" panose="02020603050405020304" pitchFamily="18" charset="0"/>
              </a:rPr>
              <a:t>Inexact Science</a:t>
            </a:r>
          </a:p>
          <a:p>
            <a:pPr marL="0" indent="0">
              <a:buNone/>
            </a:pPr>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0" y="6519446"/>
            <a:ext cx="6760754" cy="338554"/>
          </a:xfrm>
          <a:prstGeom prst="rect">
            <a:avLst/>
          </a:prstGeom>
          <a:noFill/>
        </p:spPr>
        <p:txBody>
          <a:bodyPr wrap="square" rtlCol="0">
            <a:spAutoFit/>
          </a:bodyPr>
          <a:lstStyle/>
          <a:p>
            <a:pPr algn="ctr"/>
            <a:r>
              <a:rPr lang="en-US" sz="1600" b="1" i="1" dirty="0" smtClean="0">
                <a:solidFill>
                  <a:schemeClr val="tx1">
                    <a:lumMod val="95000"/>
                    <a:lumOff val="5000"/>
                  </a:schemeClr>
                </a:solidFill>
                <a:latin typeface="Constantia" pitchFamily="18" charset="0"/>
                <a:cs typeface="Times New Roman" panose="02020603050405020304" pitchFamily="18" charset="0"/>
              </a:rPr>
              <a:t>Organizational Behaviour , K V </a:t>
            </a:r>
            <a:r>
              <a:rPr lang="en-US" sz="1600" b="1" i="1" dirty="0" err="1" smtClean="0">
                <a:solidFill>
                  <a:schemeClr val="tx1">
                    <a:lumMod val="95000"/>
                    <a:lumOff val="5000"/>
                  </a:schemeClr>
                </a:solidFill>
                <a:latin typeface="Constantia" pitchFamily="18" charset="0"/>
                <a:cs typeface="Times New Roman" panose="02020603050405020304" pitchFamily="18" charset="0"/>
              </a:rPr>
              <a:t>Bavisree</a:t>
            </a:r>
            <a:r>
              <a:rPr lang="en-US" sz="1600" b="1" i="1" dirty="0" smtClean="0">
                <a:solidFill>
                  <a:schemeClr val="tx1">
                    <a:lumMod val="95000"/>
                    <a:lumOff val="5000"/>
                  </a:schemeClr>
                </a:solidFill>
                <a:latin typeface="Constantia" pitchFamily="18" charset="0"/>
                <a:cs typeface="Times New Roman" panose="02020603050405020304" pitchFamily="18" charset="0"/>
              </a:rPr>
              <a:t>, St. Mary’s College, Thrissur</a:t>
            </a:r>
            <a:endParaRPr lang="en-US" sz="1600" b="1" i="1" dirty="0">
              <a:solidFill>
                <a:schemeClr val="tx1">
                  <a:lumMod val="95000"/>
                  <a:lumOff val="5000"/>
                </a:schemeClr>
              </a:solidFill>
              <a:latin typeface="Constantia" pitchFamily="18" charset="0"/>
              <a:cs typeface="Times New Roman" panose="02020603050405020304" pitchFamily="18" charset="0"/>
            </a:endParaRPr>
          </a:p>
        </p:txBody>
      </p:sp>
      <p:pic>
        <p:nvPicPr>
          <p:cNvPr id="7" name="Picture 6" descr="College logo_Updated.png"/>
          <p:cNvPicPr>
            <a:picLocks noChangeAspect="1"/>
          </p:cNvPicPr>
          <p:nvPr/>
        </p:nvPicPr>
        <p:blipFill>
          <a:blip r:embed="rId2"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2601498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4294967295"/>
          </p:nvPr>
        </p:nvSpPr>
        <p:spPr>
          <a:xfrm>
            <a:off x="522514" y="509450"/>
            <a:ext cx="10842172" cy="5016139"/>
          </a:xfrm>
        </p:spPr>
        <p:txBody>
          <a:bodyPr>
            <a:normAutofit/>
          </a:bodyPr>
          <a:lstStyle/>
          <a:p>
            <a:pPr marL="0" lvl="0" indent="0" algn="just">
              <a:lnSpc>
                <a:spcPct val="150000"/>
              </a:lnSpc>
              <a:buFont typeface="Wingdings" pitchFamily="2" charset="2"/>
              <a:buChar char="v"/>
            </a:pPr>
            <a:r>
              <a:rPr lang="en-US" sz="2200" dirty="0">
                <a:latin typeface="Times New Roman" panose="02020603050405020304" pitchFamily="18" charset="0"/>
                <a:cs typeface="Times New Roman" panose="02020603050405020304" pitchFamily="18" charset="0"/>
              </a:rPr>
              <a:t>Behavioural Approach to Management </a:t>
            </a:r>
          </a:p>
          <a:p>
            <a:pPr marL="0" lvl="0" indent="0" algn="just">
              <a:lnSpc>
                <a:spcPct val="150000"/>
              </a:lnSpc>
              <a:buFont typeface="Wingdings" pitchFamily="2" charset="2"/>
              <a:buChar char="v"/>
            </a:pPr>
            <a:r>
              <a:rPr lang="en-US" sz="2200" dirty="0">
                <a:latin typeface="Times New Roman" panose="02020603050405020304" pitchFamily="18" charset="0"/>
                <a:cs typeface="Times New Roman" panose="02020603050405020304" pitchFamily="18" charset="0"/>
              </a:rPr>
              <a:t>Contingency </a:t>
            </a:r>
            <a:r>
              <a:rPr lang="en-US" sz="2200" dirty="0" smtClean="0">
                <a:latin typeface="Times New Roman" panose="02020603050405020304" pitchFamily="18" charset="0"/>
                <a:cs typeface="Times New Roman" panose="02020603050405020304" pitchFamily="18" charset="0"/>
              </a:rPr>
              <a:t>Approach</a:t>
            </a:r>
            <a:endParaRPr lang="en-US" sz="2200" dirty="0">
              <a:latin typeface="Times New Roman" panose="02020603050405020304" pitchFamily="18" charset="0"/>
              <a:cs typeface="Times New Roman" panose="02020603050405020304" pitchFamily="18" charset="0"/>
            </a:endParaRPr>
          </a:p>
          <a:p>
            <a:pPr marL="0" lvl="0" indent="0" algn="just">
              <a:lnSpc>
                <a:spcPct val="150000"/>
              </a:lnSpc>
              <a:buFont typeface="Wingdings" pitchFamily="2" charset="2"/>
              <a:buChar char="v"/>
            </a:pPr>
            <a:r>
              <a:rPr lang="en-US" sz="2200" dirty="0">
                <a:latin typeface="Times New Roman" panose="02020603050405020304" pitchFamily="18" charset="0"/>
                <a:cs typeface="Times New Roman" panose="02020603050405020304" pitchFamily="18" charset="0"/>
              </a:rPr>
              <a:t>A System Approach</a:t>
            </a:r>
          </a:p>
          <a:p>
            <a:pPr marL="0" lvl="0" indent="0" algn="just">
              <a:lnSpc>
                <a:spcPct val="150000"/>
              </a:lnSpc>
              <a:buFont typeface="Wingdings" pitchFamily="2" charset="2"/>
              <a:buChar char="v"/>
            </a:pPr>
            <a:r>
              <a:rPr lang="en-US" sz="2200" dirty="0">
                <a:latin typeface="Times New Roman" panose="02020603050405020304" pitchFamily="18" charset="0"/>
                <a:cs typeface="Times New Roman" panose="02020603050405020304" pitchFamily="18" charset="0"/>
              </a:rPr>
              <a:t>Existence at Multiple Levels</a:t>
            </a:r>
          </a:p>
          <a:p>
            <a:pPr marL="0" lvl="0" indent="0" algn="just">
              <a:lnSpc>
                <a:spcPct val="150000"/>
              </a:lnSpc>
              <a:buFont typeface="Wingdings" pitchFamily="2" charset="2"/>
              <a:buChar char="v"/>
            </a:pPr>
            <a:r>
              <a:rPr lang="en-US" sz="2200" dirty="0">
                <a:latin typeface="Times New Roman" panose="02020603050405020304" pitchFamily="18" charset="0"/>
                <a:cs typeface="Times New Roman" panose="02020603050405020304" pitchFamily="18" charset="0"/>
              </a:rPr>
              <a:t>Scientific Method</a:t>
            </a:r>
          </a:p>
          <a:p>
            <a:pPr marL="0" lvl="0" indent="0" algn="just">
              <a:lnSpc>
                <a:spcPct val="150000"/>
              </a:lnSpc>
              <a:buFont typeface="Wingdings" pitchFamily="2" charset="2"/>
              <a:buChar char="v"/>
            </a:pPr>
            <a:r>
              <a:rPr lang="en-US" sz="2200" dirty="0">
                <a:latin typeface="Times New Roman" panose="02020603050405020304" pitchFamily="18" charset="0"/>
                <a:cs typeface="Times New Roman" panose="02020603050405020304" pitchFamily="18" charset="0"/>
              </a:rPr>
              <a:t>Concern with Environment</a:t>
            </a:r>
          </a:p>
          <a:p>
            <a:pPr marL="0" lvl="0" indent="0" algn="just">
              <a:lnSpc>
                <a:spcPct val="150000"/>
              </a:lnSpc>
              <a:buFont typeface="Wingdings" pitchFamily="2" charset="2"/>
              <a:buChar char="v"/>
            </a:pPr>
            <a:r>
              <a:rPr lang="en-US" sz="2200" dirty="0">
                <a:latin typeface="Times New Roman" panose="02020603050405020304" pitchFamily="18" charset="0"/>
                <a:cs typeface="Times New Roman" panose="02020603050405020304" pitchFamily="18" charset="0"/>
              </a:rPr>
              <a:t>Normative </a:t>
            </a:r>
            <a:r>
              <a:rPr lang="en-US" sz="2200" dirty="0" smtClean="0">
                <a:latin typeface="Times New Roman" panose="02020603050405020304" pitchFamily="18" charset="0"/>
                <a:cs typeface="Times New Roman" panose="02020603050405020304" pitchFamily="18" charset="0"/>
              </a:rPr>
              <a:t>Science</a:t>
            </a:r>
          </a:p>
          <a:p>
            <a:pPr marL="0" lvl="0" indent="0" algn="ctr">
              <a:lnSpc>
                <a:spcPct val="100000"/>
              </a:lnSpc>
              <a:spcBef>
                <a:spcPts val="0"/>
              </a:spcBef>
              <a:buNone/>
            </a:pPr>
            <a:endParaRPr lang="en-US" sz="1800" dirty="0" smtClean="0">
              <a:solidFill>
                <a:prstClr val="white">
                  <a:lumMod val="65000"/>
                </a:prstClr>
              </a:solidFill>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en-US" sz="1800" dirty="0" smtClean="0">
              <a:solidFill>
                <a:prstClr val="white">
                  <a:lumMod val="65000"/>
                </a:prstClr>
              </a:solidFill>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en-US" sz="1800" dirty="0" smtClean="0">
              <a:solidFill>
                <a:prstClr val="white">
                  <a:lumMod val="65000"/>
                </a:prstClr>
              </a:solidFill>
              <a:latin typeface="Times New Roman" panose="02020603050405020304" pitchFamily="18" charset="0"/>
              <a:cs typeface="Times New Roman" panose="02020603050405020304" pitchFamily="18" charset="0"/>
            </a:endParaRPr>
          </a:p>
          <a:p>
            <a:pPr marL="0" indent="0">
              <a:buNone/>
            </a:pPr>
            <a:endParaRPr lang="en-US" dirty="0"/>
          </a:p>
        </p:txBody>
      </p:sp>
      <p:sp>
        <p:nvSpPr>
          <p:cNvPr id="8" name="TextBox 7"/>
          <p:cNvSpPr txBox="1"/>
          <p:nvPr/>
        </p:nvSpPr>
        <p:spPr>
          <a:xfrm>
            <a:off x="0" y="6534834"/>
            <a:ext cx="6835139" cy="615553"/>
          </a:xfrm>
          <a:prstGeom prst="rect">
            <a:avLst/>
          </a:prstGeom>
          <a:noFill/>
        </p:spPr>
        <p:txBody>
          <a:bodyPr wrap="square" rtlCol="0">
            <a:spAutoFit/>
          </a:bodyPr>
          <a:lstStyle/>
          <a:p>
            <a:pPr lvl="0" algn="ctr"/>
            <a:r>
              <a:rPr lang="en-US" sz="1600" b="1" i="1" dirty="0" smtClean="0">
                <a:solidFill>
                  <a:schemeClr val="tx1">
                    <a:lumMod val="95000"/>
                    <a:lumOff val="5000"/>
                  </a:schemeClr>
                </a:solidFill>
                <a:latin typeface="Constantia" pitchFamily="18" charset="0"/>
                <a:cs typeface="Times New Roman" panose="02020603050405020304" pitchFamily="18" charset="0"/>
              </a:rPr>
              <a:t>Organizational </a:t>
            </a:r>
            <a:r>
              <a:rPr lang="en-US" sz="1600" b="1" i="1" dirty="0">
                <a:solidFill>
                  <a:schemeClr val="tx1">
                    <a:lumMod val="95000"/>
                    <a:lumOff val="5000"/>
                  </a:schemeClr>
                </a:solidFill>
                <a:latin typeface="Constantia" pitchFamily="18" charset="0"/>
                <a:cs typeface="Times New Roman" panose="02020603050405020304" pitchFamily="18" charset="0"/>
              </a:rPr>
              <a:t>B</a:t>
            </a:r>
            <a:r>
              <a:rPr lang="en-US" sz="1600" b="1" i="1" dirty="0" smtClean="0">
                <a:solidFill>
                  <a:schemeClr val="tx1">
                    <a:lumMod val="95000"/>
                    <a:lumOff val="5000"/>
                  </a:schemeClr>
                </a:solidFill>
                <a:latin typeface="Constantia" pitchFamily="18" charset="0"/>
                <a:cs typeface="Times New Roman" panose="02020603050405020304" pitchFamily="18" charset="0"/>
              </a:rPr>
              <a:t>ehaviour , K V </a:t>
            </a:r>
            <a:r>
              <a:rPr lang="en-US" sz="1600" b="1" i="1" dirty="0" err="1" smtClean="0">
                <a:solidFill>
                  <a:schemeClr val="tx1">
                    <a:lumMod val="95000"/>
                    <a:lumOff val="5000"/>
                  </a:schemeClr>
                </a:solidFill>
                <a:latin typeface="Constantia" pitchFamily="18" charset="0"/>
                <a:cs typeface="Times New Roman" panose="02020603050405020304" pitchFamily="18" charset="0"/>
              </a:rPr>
              <a:t>Bavisree</a:t>
            </a:r>
            <a:r>
              <a:rPr lang="en-US" sz="1600" b="1" i="1" dirty="0" smtClean="0">
                <a:solidFill>
                  <a:schemeClr val="tx1">
                    <a:lumMod val="95000"/>
                    <a:lumOff val="5000"/>
                  </a:schemeClr>
                </a:solidFill>
                <a:latin typeface="Constantia" pitchFamily="18" charset="0"/>
                <a:cs typeface="Times New Roman" panose="02020603050405020304" pitchFamily="18" charset="0"/>
              </a:rPr>
              <a:t>, St. Mary’s College, Thrissur</a:t>
            </a:r>
          </a:p>
          <a:p>
            <a:endParaRPr lang="en-US" dirty="0"/>
          </a:p>
        </p:txBody>
      </p:sp>
      <p:pic>
        <p:nvPicPr>
          <p:cNvPr id="5" name="Picture 4" descr="College logo_Updated.png"/>
          <p:cNvPicPr>
            <a:picLocks noChangeAspect="1"/>
          </p:cNvPicPr>
          <p:nvPr/>
        </p:nvPicPr>
        <p:blipFill>
          <a:blip r:embed="rId2"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3681568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solidFill>
                  <a:srgbClr val="C00000"/>
                </a:solidFill>
                <a:latin typeface="Bookman Old Style" pitchFamily="18" charset="0"/>
                <a:cs typeface="Times New Roman" panose="02020603050405020304" pitchFamily="18" charset="0"/>
              </a:rPr>
              <a:t>Evolution of OB</a:t>
            </a:r>
            <a:endParaRPr lang="en-US" sz="2600" b="1" dirty="0">
              <a:solidFill>
                <a:srgbClr val="C00000"/>
              </a:solidFill>
              <a:latin typeface="Bookman Old Style"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William</a:t>
            </a:r>
            <a:r>
              <a:rPr lang="en-US"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Gilbreth (1914) </a:t>
            </a:r>
          </a:p>
          <a:p>
            <a:pPr marL="457200" lvl="1" indent="0">
              <a:buNone/>
            </a:pPr>
            <a:r>
              <a:rPr lang="en-US" sz="2200" dirty="0" smtClean="0">
                <a:latin typeface="Times New Roman" panose="02020603050405020304" pitchFamily="18" charset="0"/>
                <a:cs typeface="Times New Roman" panose="02020603050405020304" pitchFamily="18" charset="0"/>
              </a:rPr>
              <a:t>“The psychology of management”</a:t>
            </a:r>
          </a:p>
          <a:p>
            <a:pPr>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F W Taylor (1916)</a:t>
            </a:r>
          </a:p>
          <a:p>
            <a:pPr marL="914400" lvl="1" indent="-457200">
              <a:buFont typeface="+mj-lt"/>
              <a:buAutoNum type="arabicPeriod"/>
            </a:pPr>
            <a:r>
              <a:rPr lang="en-US" sz="2200" dirty="0" smtClean="0">
                <a:latin typeface="Times New Roman" panose="02020603050405020304" pitchFamily="18" charset="0"/>
                <a:cs typeface="Times New Roman" panose="02020603050405020304" pitchFamily="18" charset="0"/>
              </a:rPr>
              <a:t>Father of scientific management</a:t>
            </a:r>
          </a:p>
          <a:p>
            <a:pPr marL="914400" lvl="1" indent="-457200">
              <a:buFont typeface="+mj-lt"/>
              <a:buAutoNum type="arabicPeriod"/>
            </a:pPr>
            <a:r>
              <a:rPr lang="en-US" sz="2200" dirty="0" smtClean="0">
                <a:latin typeface="Times New Roman" panose="02020603050405020304" pitchFamily="18" charset="0"/>
                <a:cs typeface="Times New Roman" panose="02020603050405020304" pitchFamily="18" charset="0"/>
              </a:rPr>
              <a:t>Time &amp; Motion study </a:t>
            </a:r>
          </a:p>
          <a:p>
            <a:pPr marL="914400" lvl="1" indent="-457200">
              <a:buFont typeface="+mj-lt"/>
              <a:buAutoNum type="arabicPeriod"/>
            </a:pPr>
            <a:r>
              <a:rPr lang="en-US" sz="2200" dirty="0" smtClean="0">
                <a:latin typeface="Times New Roman" panose="02020603050405020304" pitchFamily="18" charset="0"/>
                <a:cs typeface="Times New Roman" panose="02020603050405020304" pitchFamily="18" charset="0"/>
              </a:rPr>
              <a:t>Piece Rate Method</a:t>
            </a:r>
          </a:p>
          <a:p>
            <a:pPr>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Henry Fayol (1916)</a:t>
            </a:r>
          </a:p>
          <a:p>
            <a:pPr marL="914400" lvl="1" indent="-457200">
              <a:buFont typeface="+mj-lt"/>
              <a:buAutoNum type="arabicPeriod"/>
            </a:pPr>
            <a:r>
              <a:rPr lang="en-US" sz="2200" dirty="0" smtClean="0">
                <a:latin typeface="Times New Roman" panose="02020603050405020304" pitchFamily="18" charset="0"/>
                <a:cs typeface="Times New Roman" panose="02020603050405020304" pitchFamily="18" charset="0"/>
              </a:rPr>
              <a:t>Administrative Management</a:t>
            </a:r>
          </a:p>
          <a:p>
            <a:pPr marL="914400" lvl="1" indent="-457200">
              <a:buFont typeface="+mj-lt"/>
              <a:buAutoNum type="arabicPeriod"/>
            </a:pPr>
            <a:r>
              <a:rPr lang="en-US" sz="2200" dirty="0" smtClean="0">
                <a:latin typeface="Times New Roman" panose="02020603050405020304" pitchFamily="18" charset="0"/>
                <a:cs typeface="Times New Roman" panose="02020603050405020304" pitchFamily="18" charset="0"/>
              </a:rPr>
              <a:t>Principle of Governing Behaviour</a:t>
            </a:r>
          </a:p>
          <a:p>
            <a:pPr marL="914400" lvl="1" indent="-457200">
              <a:buFont typeface="+mj-lt"/>
              <a:buAutoNum type="arabicPeriod"/>
            </a:pPr>
            <a:r>
              <a:rPr lang="en-US" sz="2200" dirty="0" smtClean="0">
                <a:latin typeface="Times New Roman" panose="02020603050405020304" pitchFamily="18" charset="0"/>
                <a:cs typeface="Times New Roman" panose="02020603050405020304" pitchFamily="18" charset="0"/>
              </a:rPr>
              <a:t>Management of Quality</a:t>
            </a:r>
          </a:p>
          <a:p>
            <a:pPr>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0" y="6519446"/>
            <a:ext cx="6988629" cy="338554"/>
          </a:xfrm>
          <a:prstGeom prst="rect">
            <a:avLst/>
          </a:prstGeom>
        </p:spPr>
        <p:txBody>
          <a:bodyPr wrap="square">
            <a:spAutoFit/>
          </a:bodyPr>
          <a:lstStyle/>
          <a:p>
            <a:pPr lvl="0" algn="ctr"/>
            <a:r>
              <a:rPr lang="en-US" sz="1600" b="1" i="1" dirty="0">
                <a:solidFill>
                  <a:schemeClr val="tx1">
                    <a:lumMod val="95000"/>
                    <a:lumOff val="5000"/>
                  </a:schemeClr>
                </a:solidFill>
                <a:latin typeface="Constantia" pitchFamily="18" charset="0"/>
                <a:cs typeface="Times New Roman" panose="02020603050405020304" pitchFamily="18" charset="0"/>
              </a:rPr>
              <a:t>Organizational </a:t>
            </a:r>
            <a:r>
              <a:rPr lang="en-US" sz="1600" b="1" i="1" dirty="0" smtClean="0">
                <a:solidFill>
                  <a:schemeClr val="tx1">
                    <a:lumMod val="95000"/>
                    <a:lumOff val="5000"/>
                  </a:schemeClr>
                </a:solidFill>
                <a:latin typeface="Constantia" pitchFamily="18" charset="0"/>
                <a:cs typeface="Times New Roman" panose="02020603050405020304" pitchFamily="18" charset="0"/>
              </a:rPr>
              <a:t>Behaviour </a:t>
            </a:r>
            <a:r>
              <a:rPr lang="en-US" sz="1600" b="1" i="1" dirty="0">
                <a:solidFill>
                  <a:schemeClr val="tx1">
                    <a:lumMod val="95000"/>
                    <a:lumOff val="5000"/>
                  </a:schemeClr>
                </a:solidFill>
                <a:latin typeface="Constantia" pitchFamily="18" charset="0"/>
                <a:cs typeface="Times New Roman" panose="02020603050405020304" pitchFamily="18" charset="0"/>
              </a:rPr>
              <a:t>,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6" name="Picture 5" descr="College logo_Updated.png"/>
          <p:cNvPicPr>
            <a:picLocks noChangeAspect="1"/>
          </p:cNvPicPr>
          <p:nvPr/>
        </p:nvPicPr>
        <p:blipFill>
          <a:blip r:embed="rId2"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1590837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326" y="1058086"/>
            <a:ext cx="11430000" cy="4327338"/>
          </a:xfrm>
          <a:prstGeom prst="rect">
            <a:avLst/>
          </a:prstGeom>
          <a:noFill/>
        </p:spPr>
        <p:txBody>
          <a:bodyPr wrap="square" rtlCol="0">
            <a:spAutoFit/>
          </a:bodyPr>
          <a:lstStyle/>
          <a:p>
            <a:pPr marL="228600" lvl="0" indent="-228600">
              <a:lnSpc>
                <a:spcPct val="90000"/>
              </a:lnSpc>
              <a:spcBef>
                <a:spcPts val="1000"/>
              </a:spcBef>
              <a:buFont typeface="Wingdings" panose="05000000000000000000" pitchFamily="2" charset="2"/>
              <a:buChar char="v"/>
            </a:pPr>
            <a:r>
              <a:rPr lang="en-US" sz="2200" dirty="0" smtClean="0">
                <a:solidFill>
                  <a:prstClr val="black"/>
                </a:solidFill>
                <a:latin typeface="Times New Roman" panose="02020603050405020304" pitchFamily="18" charset="0"/>
                <a:cs typeface="Times New Roman" panose="02020603050405020304" pitchFamily="18" charset="0"/>
              </a:rPr>
              <a:t>Elton Mayo (1920’s &amp; 1930’s)</a:t>
            </a:r>
          </a:p>
          <a:p>
            <a:pPr marL="971550" lvl="1" indent="-514350">
              <a:lnSpc>
                <a:spcPct val="90000"/>
              </a:lnSpc>
              <a:spcBef>
                <a:spcPts val="1000"/>
              </a:spcBef>
              <a:buFont typeface="+mj-lt"/>
              <a:buAutoNum type="arabicPeriod"/>
            </a:pPr>
            <a:r>
              <a:rPr lang="en-US" sz="2200" dirty="0" smtClean="0">
                <a:solidFill>
                  <a:prstClr val="black"/>
                </a:solidFill>
                <a:latin typeface="Times New Roman" panose="02020603050405020304" pitchFamily="18" charset="0"/>
                <a:cs typeface="Times New Roman" panose="02020603050405020304" pitchFamily="18" charset="0"/>
              </a:rPr>
              <a:t>Human Behaviour at Harvard University</a:t>
            </a:r>
          </a:p>
          <a:p>
            <a:pPr marL="971550" lvl="1" indent="-514350">
              <a:spcBef>
                <a:spcPts val="1000"/>
              </a:spcBef>
              <a:buFont typeface="+mj-lt"/>
              <a:buAutoNum type="arabicPeriod"/>
            </a:pPr>
            <a:r>
              <a:rPr lang="en-US" sz="2200" dirty="0" smtClean="0">
                <a:solidFill>
                  <a:prstClr val="black"/>
                </a:solidFill>
                <a:latin typeface="Times New Roman" panose="02020603050405020304" pitchFamily="18" charset="0"/>
                <a:cs typeface="Times New Roman" panose="02020603050405020304" pitchFamily="18" charset="0"/>
              </a:rPr>
              <a:t>Hawthorne’s Experiments</a:t>
            </a:r>
          </a:p>
          <a:p>
            <a:pPr marL="457200" indent="-457200">
              <a:lnSpc>
                <a:spcPct val="90000"/>
              </a:lnSpc>
              <a:spcBef>
                <a:spcPts val="1000"/>
              </a:spcBef>
              <a:buFont typeface="Wingdings" panose="05000000000000000000" pitchFamily="2" charset="2"/>
              <a:buChar char="v"/>
            </a:pPr>
            <a:r>
              <a:rPr lang="en-US" sz="2200" dirty="0" smtClean="0">
                <a:solidFill>
                  <a:prstClr val="black"/>
                </a:solidFill>
                <a:latin typeface="Times New Roman" panose="02020603050405020304" pitchFamily="18" charset="0"/>
                <a:cs typeface="Times New Roman" panose="02020603050405020304" pitchFamily="18" charset="0"/>
              </a:rPr>
              <a:t>Abraham H. Maslow (1954)</a:t>
            </a:r>
          </a:p>
          <a:p>
            <a:pPr lvl="1">
              <a:lnSpc>
                <a:spcPct val="90000"/>
              </a:lnSpc>
              <a:spcBef>
                <a:spcPts val="1000"/>
              </a:spcBef>
            </a:pPr>
            <a:r>
              <a:rPr lang="en-US" sz="2200" dirty="0" smtClean="0">
                <a:solidFill>
                  <a:prstClr val="black"/>
                </a:solidFill>
                <a:latin typeface="Times New Roman" panose="02020603050405020304" pitchFamily="18" charset="0"/>
                <a:cs typeface="Times New Roman" panose="02020603050405020304" pitchFamily="18" charset="0"/>
              </a:rPr>
              <a:t>Need Hierarchy Motivation Model</a:t>
            </a:r>
          </a:p>
          <a:p>
            <a:pPr marL="457200" indent="-457200">
              <a:lnSpc>
                <a:spcPct val="90000"/>
              </a:lnSpc>
              <a:spcBef>
                <a:spcPts val="1000"/>
              </a:spcBef>
              <a:buFont typeface="Wingdings" panose="05000000000000000000" pitchFamily="2" charset="2"/>
              <a:buChar char="v"/>
            </a:pPr>
            <a:r>
              <a:rPr lang="en-US" sz="2200" dirty="0" smtClean="0">
                <a:solidFill>
                  <a:prstClr val="black"/>
                </a:solidFill>
                <a:latin typeface="Times New Roman" panose="02020603050405020304" pitchFamily="18" charset="0"/>
                <a:cs typeface="Times New Roman" panose="02020603050405020304" pitchFamily="18" charset="0"/>
              </a:rPr>
              <a:t>Douglas McGregor(1960)</a:t>
            </a:r>
          </a:p>
          <a:p>
            <a:pPr lvl="1">
              <a:lnSpc>
                <a:spcPct val="90000"/>
              </a:lnSpc>
              <a:spcBef>
                <a:spcPts val="1000"/>
              </a:spcBef>
            </a:pPr>
            <a:r>
              <a:rPr lang="en-US" sz="2200" dirty="0" smtClean="0">
                <a:solidFill>
                  <a:prstClr val="black"/>
                </a:solidFill>
                <a:latin typeface="Times New Roman" panose="02020603050405020304" pitchFamily="18" charset="0"/>
                <a:cs typeface="Times New Roman" panose="02020603050405020304" pitchFamily="18" charset="0"/>
              </a:rPr>
              <a:t>Theory X &amp; Theory Y Managerial Style</a:t>
            </a:r>
          </a:p>
          <a:p>
            <a:pPr marL="457200" indent="-457200">
              <a:lnSpc>
                <a:spcPct val="90000"/>
              </a:lnSpc>
              <a:spcBef>
                <a:spcPts val="1000"/>
              </a:spcBef>
              <a:buFont typeface="Wingdings" panose="05000000000000000000" pitchFamily="2" charset="2"/>
              <a:buChar char="v"/>
            </a:pPr>
            <a:r>
              <a:rPr lang="en-US" sz="2200" dirty="0" smtClean="0">
                <a:solidFill>
                  <a:prstClr val="black"/>
                </a:solidFill>
                <a:latin typeface="Times New Roman" panose="02020603050405020304" pitchFamily="18" charset="0"/>
                <a:cs typeface="Times New Roman" panose="02020603050405020304" pitchFamily="18" charset="0"/>
              </a:rPr>
              <a:t>Henry Mintzberg (1960)</a:t>
            </a:r>
          </a:p>
          <a:p>
            <a:pPr lvl="1">
              <a:lnSpc>
                <a:spcPct val="90000"/>
              </a:lnSpc>
              <a:spcBef>
                <a:spcPts val="1000"/>
              </a:spcBef>
            </a:pPr>
            <a:r>
              <a:rPr lang="en-US" sz="2200" dirty="0" smtClean="0">
                <a:solidFill>
                  <a:prstClr val="black"/>
                </a:solidFill>
                <a:latin typeface="Times New Roman" panose="02020603050405020304" pitchFamily="18" charset="0"/>
                <a:cs typeface="Times New Roman" panose="02020603050405020304" pitchFamily="18" charset="0"/>
              </a:rPr>
              <a:t>Managerial Roles : Interpersonal, Informational &amp; Decision Making</a:t>
            </a:r>
          </a:p>
          <a:p>
            <a:pPr lvl="1">
              <a:lnSpc>
                <a:spcPct val="90000"/>
              </a:lnSpc>
              <a:spcBef>
                <a:spcPts val="1000"/>
              </a:spcBef>
            </a:pPr>
            <a:endParaRPr lang="en-US" sz="2200" dirty="0" smtClean="0">
              <a:solidFill>
                <a:prstClr val="black"/>
              </a:solidFill>
              <a:latin typeface="Times New Roman" panose="02020603050405020304" pitchFamily="18" charset="0"/>
              <a:cs typeface="Times New Roman" panose="02020603050405020304" pitchFamily="18" charset="0"/>
            </a:endParaRPr>
          </a:p>
        </p:txBody>
      </p:sp>
      <p:sp>
        <p:nvSpPr>
          <p:cNvPr id="6" name="Rectangle 5"/>
          <p:cNvSpPr/>
          <p:nvPr/>
        </p:nvSpPr>
        <p:spPr>
          <a:xfrm>
            <a:off x="0" y="6519446"/>
            <a:ext cx="6988629" cy="338554"/>
          </a:xfrm>
          <a:prstGeom prst="rect">
            <a:avLst/>
          </a:prstGeom>
        </p:spPr>
        <p:txBody>
          <a:bodyPr wrap="square">
            <a:spAutoFit/>
          </a:bodyPr>
          <a:lstStyle/>
          <a:p>
            <a:pPr algn="ctr"/>
            <a:r>
              <a:rPr lang="en-US" sz="1600" b="1" i="1" dirty="0">
                <a:solidFill>
                  <a:schemeClr val="tx1">
                    <a:lumMod val="95000"/>
                    <a:lumOff val="5000"/>
                  </a:schemeClr>
                </a:solidFill>
                <a:latin typeface="Constantia" pitchFamily="18" charset="0"/>
                <a:cs typeface="Times New Roman" panose="02020603050405020304" pitchFamily="18" charset="0"/>
              </a:rPr>
              <a:t>Organizational </a:t>
            </a:r>
            <a:r>
              <a:rPr lang="en-US" sz="1600" b="1" i="1" dirty="0" smtClean="0">
                <a:solidFill>
                  <a:schemeClr val="tx1">
                    <a:lumMod val="95000"/>
                    <a:lumOff val="5000"/>
                  </a:schemeClr>
                </a:solidFill>
                <a:latin typeface="Constantia" pitchFamily="18" charset="0"/>
                <a:cs typeface="Times New Roman" panose="02020603050405020304" pitchFamily="18" charset="0"/>
              </a:rPr>
              <a:t>Behaviour </a:t>
            </a:r>
            <a:r>
              <a:rPr lang="en-US" sz="1600" b="1" i="1" dirty="0">
                <a:solidFill>
                  <a:schemeClr val="tx1">
                    <a:lumMod val="95000"/>
                    <a:lumOff val="5000"/>
                  </a:schemeClr>
                </a:solidFill>
                <a:latin typeface="Constantia" pitchFamily="18" charset="0"/>
                <a:cs typeface="Times New Roman" panose="02020603050405020304" pitchFamily="18" charset="0"/>
              </a:rPr>
              <a:t>, K V </a:t>
            </a:r>
            <a:r>
              <a:rPr lang="en-US" sz="1600" b="1" i="1" dirty="0" err="1">
                <a:solidFill>
                  <a:schemeClr val="tx1">
                    <a:lumMod val="95000"/>
                    <a:lumOff val="5000"/>
                  </a:schemeClr>
                </a:solidFill>
                <a:latin typeface="Constantia" pitchFamily="18" charset="0"/>
                <a:cs typeface="Times New Roman" panose="02020603050405020304" pitchFamily="18" charset="0"/>
              </a:rPr>
              <a:t>Bavisree</a:t>
            </a:r>
            <a:r>
              <a:rPr lang="en-US" sz="1600" b="1" i="1" dirty="0">
                <a:solidFill>
                  <a:schemeClr val="tx1">
                    <a:lumMod val="95000"/>
                    <a:lumOff val="5000"/>
                  </a:schemeClr>
                </a:solidFill>
                <a:latin typeface="Constantia" pitchFamily="18" charset="0"/>
                <a:cs typeface="Times New Roman" panose="02020603050405020304" pitchFamily="18" charset="0"/>
              </a:rPr>
              <a:t>, St. Mary’s College, Thrissur</a:t>
            </a:r>
          </a:p>
        </p:txBody>
      </p:sp>
      <p:pic>
        <p:nvPicPr>
          <p:cNvPr id="7" name="Picture 6" descr="College logo_Updated.png"/>
          <p:cNvPicPr>
            <a:picLocks noChangeAspect="1"/>
          </p:cNvPicPr>
          <p:nvPr/>
        </p:nvPicPr>
        <p:blipFill>
          <a:blip r:embed="rId2" cstate="print"/>
          <a:stretch>
            <a:fillRect/>
          </a:stretch>
        </p:blipFill>
        <p:spPr>
          <a:xfrm>
            <a:off x="11200912" y="0"/>
            <a:ext cx="991088" cy="1115290"/>
          </a:xfrm>
          <a:prstGeom prst="rect">
            <a:avLst/>
          </a:prstGeom>
        </p:spPr>
      </p:pic>
    </p:spTree>
    <p:extLst>
      <p:ext uri="{BB962C8B-B14F-4D97-AF65-F5344CB8AC3E}">
        <p14:creationId xmlns:p14="http://schemas.microsoft.com/office/powerpoint/2010/main" xmlns="" val="3913770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755</Words>
  <Application>Microsoft Office PowerPoint</Application>
  <PresentationFormat>Custom</PresentationFormat>
  <Paragraphs>112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What is organization?</vt:lpstr>
      <vt:lpstr>Organizational Behaviour</vt:lpstr>
      <vt:lpstr>Definition of OB</vt:lpstr>
      <vt:lpstr>Organizational Behaviour Chart</vt:lpstr>
      <vt:lpstr>Nature and Scope of OB</vt:lpstr>
      <vt:lpstr>Slide 7</vt:lpstr>
      <vt:lpstr>Evolution of OB</vt:lpstr>
      <vt:lpstr>Slide 9</vt:lpstr>
      <vt:lpstr>Slide 10</vt:lpstr>
      <vt:lpstr>Importance of OB</vt:lpstr>
      <vt:lpstr>OB and Other Disciplines</vt:lpstr>
      <vt:lpstr>Slide 13</vt:lpstr>
      <vt:lpstr>Models of Organizational Behaviour</vt:lpstr>
      <vt:lpstr>Main Challenges and Opportunity of OB</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admission</cp:lastModifiedBy>
  <cp:revision>28</cp:revision>
  <dcterms:created xsi:type="dcterms:W3CDTF">2018-12-09T05:05:54Z</dcterms:created>
  <dcterms:modified xsi:type="dcterms:W3CDTF">2019-06-21T01:42:16Z</dcterms:modified>
</cp:coreProperties>
</file>