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7" r:id="rId5"/>
    <p:sldId id="284" r:id="rId6"/>
    <p:sldId id="305" r:id="rId7"/>
    <p:sldId id="283" r:id="rId8"/>
    <p:sldId id="304" r:id="rId9"/>
    <p:sldId id="309" r:id="rId10"/>
    <p:sldId id="303" r:id="rId11"/>
    <p:sldId id="308" r:id="rId12"/>
    <p:sldId id="30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11-01-2019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11-01-2019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11-01-2019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11-01-2019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11-01-2019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11-01-2019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11-01-2019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11-01-2019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11-01-2019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11-01-2019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11-01-2019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AA5872A-EBA1-4765-860B-C6F753BE861D}"/>
              </a:ext>
            </a:extLst>
          </p:cNvPr>
          <p:cNvSpPr txBox="1"/>
          <p:nvPr/>
        </p:nvSpPr>
        <p:spPr>
          <a:xfrm>
            <a:off x="2503004" y="1137202"/>
            <a:ext cx="4277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itchFamily="18" charset="0"/>
              </a:rPr>
              <a:t>Communications</a:t>
            </a:r>
            <a:endParaRPr lang="en-IN" sz="3600" b="1" dirty="0"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B94F812-2F22-48FB-8E4A-2929987BAACA}"/>
              </a:ext>
            </a:extLst>
          </p:cNvPr>
          <p:cNvSpPr txBox="1"/>
          <p:nvPr/>
        </p:nvSpPr>
        <p:spPr>
          <a:xfrm>
            <a:off x="4145475" y="3314700"/>
            <a:ext cx="390756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Abhini.P.K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College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Thrissur-680020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Kerala 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>
            <a:spLocks noChangeAspect="1"/>
          </p:cNvSpPr>
          <p:nvPr/>
        </p:nvSpPr>
        <p:spPr>
          <a:xfrm>
            <a:off x="151074" y="6380543"/>
            <a:ext cx="30011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Communication,Abhini.P.K,St.Mary’s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92726" y="1268443"/>
            <a:ext cx="758767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Communication:It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basically implies many-to-many communication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stule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group; this goes beyond both one-to-one communication and one-to-many communication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Mass Communication: It is a process in which professional communicators use communication media to disseminate messages widely, rapidly, simultaneously and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continously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arouse intended meanings in large and diverse audiences in an attempt to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influencd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them in a variety ways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Communication: It refers to talking to a group of people with some purpose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2726" y="699423"/>
            <a:ext cx="743527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Continues…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77979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>
            <a:spLocks noChangeAspect="1"/>
          </p:cNvSpPr>
          <p:nvPr/>
        </p:nvSpPr>
        <p:spPr>
          <a:xfrm>
            <a:off x="151074" y="6380543"/>
            <a:ext cx="30011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Communication,Abhini.P.K,St.Mary’s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1561" y="745958"/>
            <a:ext cx="487345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itchFamily="18" charset="0"/>
              </a:rPr>
              <a:t>7 C's OF COMMUNICATION</a:t>
            </a:r>
            <a:endParaRPr lang="en-US" sz="2600" dirty="0"/>
          </a:p>
        </p:txBody>
      </p:sp>
      <p:sp>
        <p:nvSpPr>
          <p:cNvPr id="3" name="Rectangle 2"/>
          <p:cNvSpPr/>
          <p:nvPr/>
        </p:nvSpPr>
        <p:spPr>
          <a:xfrm>
            <a:off x="761561" y="1358900"/>
            <a:ext cx="6096439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Correctness</a:t>
            </a:r>
          </a:p>
          <a:p>
            <a:pPr lvl="0"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Conciseness</a:t>
            </a:r>
          </a:p>
          <a:p>
            <a:pPr lvl="0"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Clarity</a:t>
            </a:r>
          </a:p>
          <a:p>
            <a:pPr lvl="0"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Completeness</a:t>
            </a:r>
          </a:p>
          <a:p>
            <a:pPr lvl="0"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Concreteness</a:t>
            </a:r>
          </a:p>
          <a:p>
            <a:pPr lvl="0"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</a:t>
            </a:r>
          </a:p>
          <a:p>
            <a:pPr lvl="0"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Courtsey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131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>
            <a:spLocks noChangeAspect="1"/>
          </p:cNvSpPr>
          <p:nvPr/>
        </p:nvSpPr>
        <p:spPr>
          <a:xfrm>
            <a:off x="151074" y="6380543"/>
            <a:ext cx="30011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Communication,Abhini.P.K,St.Mary’s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558800" y="555699"/>
            <a:ext cx="8637372" cy="749643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C00000"/>
                </a:solidFill>
                <a:latin typeface="Bookman Old Style" pitchFamily="18" charset="0"/>
              </a:rPr>
              <a:t>COMMUNICATION BARRIERS</a:t>
            </a:r>
            <a:endParaRPr lang="en-US" sz="32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6900" y="1305342"/>
            <a:ext cx="81534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unsuitable medium is one of the biggest barriers to communication. </a:t>
            </a:r>
          </a:p>
          <a:p>
            <a:pPr lvl="0" algn="just">
              <a:lnSpc>
                <a:spcPct val="150000"/>
              </a:lnSpc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1.Physical Barriers</a:t>
            </a:r>
          </a:p>
          <a:p>
            <a:pPr lvl="0" algn="just">
              <a:lnSpc>
                <a:spcPct val="150000"/>
              </a:lnSpc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2.Noise Barriers</a:t>
            </a:r>
          </a:p>
          <a:p>
            <a:pPr lvl="0" algn="just">
              <a:lnSpc>
                <a:spcPct val="150000"/>
              </a:lnSpc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3.Perceptual Barriers</a:t>
            </a:r>
          </a:p>
          <a:p>
            <a:pPr lvl="0" algn="just">
              <a:lnSpc>
                <a:spcPct val="150000"/>
              </a:lnSpc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4.Emotional Barriers</a:t>
            </a:r>
          </a:p>
          <a:p>
            <a:pPr lvl="0" algn="just">
              <a:lnSpc>
                <a:spcPct val="150000"/>
              </a:lnSpc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5.Cultural Barriers</a:t>
            </a:r>
          </a:p>
          <a:p>
            <a:pPr lvl="0" algn="just">
              <a:lnSpc>
                <a:spcPct val="150000"/>
              </a:lnSpc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6.Language Barriers</a:t>
            </a:r>
          </a:p>
          <a:p>
            <a:pPr lvl="0" algn="just">
              <a:lnSpc>
                <a:spcPct val="150000"/>
              </a:lnSpc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7.Gender Barriers</a:t>
            </a:r>
          </a:p>
          <a:p>
            <a:pPr lvl="0" algn="just">
              <a:lnSpc>
                <a:spcPct val="150000"/>
              </a:lnSpc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8.Interpersonal Barriers</a:t>
            </a:r>
          </a:p>
        </p:txBody>
      </p:sp>
    </p:spTree>
    <p:extLst>
      <p:ext uri="{BB962C8B-B14F-4D97-AF65-F5344CB8AC3E}">
        <p14:creationId xmlns:p14="http://schemas.microsoft.com/office/powerpoint/2010/main" xmlns="" val="258198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29001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Communication,Abini.P.K,St.Mary’s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>
                <a:latin typeface="Arial" pitchFamily="34" charset="0"/>
                <a:cs typeface="Arial" pitchFamily="34" charset="0"/>
              </a:rPr>
              <a:t>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76788" y="557645"/>
            <a:ext cx="545891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itchFamily="18" charset="0"/>
              </a:rPr>
              <a:t>Communication Definition</a:t>
            </a:r>
            <a:endParaRPr lang="en-US" sz="2600" b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4388" y="1319937"/>
            <a:ext cx="76814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is a process of transferring information from one entity to another, whereby information is enclosed in a package and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discreted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imparted by sender to a receiver via a channel/medium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as an academic discipline, sometimes called '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communicology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', relates to all the ways we communicate, so it embraces a large body of study and knowledge.</a:t>
            </a:r>
          </a:p>
          <a:p>
            <a:pPr lvl="0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communication discipline includes both verbal and non verbal</a:t>
            </a:r>
          </a:p>
          <a:p>
            <a:pPr lvl="0"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>
            <a:spLocks noChangeAspect="1"/>
          </p:cNvSpPr>
          <p:nvPr/>
        </p:nvSpPr>
        <p:spPr>
          <a:xfrm>
            <a:off x="151074" y="6380543"/>
            <a:ext cx="29354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smtClean="0">
                <a:latin typeface="Arial" pitchFamily="34" charset="0"/>
                <a:cs typeface="Arial" pitchFamily="34" charset="0"/>
              </a:rPr>
              <a:t>Communication,Abhini.P.K,St.Mary’s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628338" y="1346200"/>
            <a:ext cx="8051800" cy="3467100"/>
            <a:chOff x="698500" y="1803400"/>
            <a:chExt cx="8051800" cy="2120900"/>
          </a:xfrm>
        </p:grpSpPr>
        <p:sp>
          <p:nvSpPr>
            <p:cNvPr id="7" name="Rectangle 6"/>
            <p:cNvSpPr/>
            <p:nvPr/>
          </p:nvSpPr>
          <p:spPr>
            <a:xfrm>
              <a:off x="698500" y="1803400"/>
              <a:ext cx="1549400" cy="21209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835150" y="2235200"/>
              <a:ext cx="1117600" cy="1397000"/>
            </a:xfrm>
            <a:prstGeom prst="roundRect">
              <a:avLst/>
            </a:prstGeom>
            <a:solidFill>
              <a:schemeClr val="bg2"/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089400" y="2235200"/>
              <a:ext cx="1117600" cy="1397000"/>
            </a:xfrm>
            <a:prstGeom prst="roundRect">
              <a:avLst/>
            </a:prstGeom>
            <a:solidFill>
              <a:schemeClr val="bg2"/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200900" y="1803400"/>
              <a:ext cx="1549400" cy="21209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6248400" y="2203450"/>
              <a:ext cx="1181100" cy="1460500"/>
            </a:xfrm>
            <a:prstGeom prst="roundRect">
              <a:avLst/>
            </a:prstGeom>
            <a:solidFill>
              <a:schemeClr val="bg2"/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76300" y="2520950"/>
              <a:ext cx="958850" cy="584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87399" y="2571750"/>
              <a:ext cx="107473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Bookman Old Style" panose="02050604050505020204" pitchFamily="18" charset="0"/>
                </a:rPr>
                <a:t>SENDER</a:t>
              </a:r>
              <a:endParaRPr lang="en-US" sz="1400" b="1" dirty="0">
                <a:latin typeface="Bookman Old Style" panose="02050604050505020204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35150" y="2755900"/>
              <a:ext cx="1117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Bookman Old Style" panose="02050604050505020204" pitchFamily="18" charset="0"/>
                </a:rPr>
                <a:t>ENCODES</a:t>
              </a:r>
              <a:endParaRPr lang="en-US" sz="1400" b="1" dirty="0">
                <a:latin typeface="Bookman Old Style" panose="02050604050505020204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084638" y="2723118"/>
              <a:ext cx="12366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Bookman Old Style" panose="02050604050505020204" pitchFamily="18" charset="0"/>
                </a:rPr>
                <a:t>MESSAGE</a:t>
              </a:r>
              <a:endParaRPr lang="en-US" sz="1400" b="1" dirty="0">
                <a:latin typeface="Bookman Old Style" panose="02050604050505020204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334125" y="2755900"/>
              <a:ext cx="11461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Bookman Old Style" panose="02050604050505020204" pitchFamily="18" charset="0"/>
                </a:rPr>
                <a:t>DECODES</a:t>
              </a:r>
              <a:endParaRPr lang="en-US" sz="1400" b="1" dirty="0">
                <a:latin typeface="Bookman Old Style" panose="02050604050505020204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480300" y="2571750"/>
              <a:ext cx="127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Bookman Old Style" panose="02050604050505020204" pitchFamily="18" charset="0"/>
                </a:rPr>
                <a:t>RECIEVER</a:t>
              </a:r>
              <a:endParaRPr lang="en-US" sz="1400" b="1" dirty="0">
                <a:latin typeface="Bookman Old Style" panose="02050604050505020204" pitchFamily="18" charset="0"/>
              </a:endParaRPr>
            </a:p>
          </p:txBody>
        </p:sp>
        <p:cxnSp>
          <p:nvCxnSpPr>
            <p:cNvPr id="18" name="Straight Arrow Connector 17"/>
            <p:cNvCxnSpPr>
              <a:stCxn id="8" idx="3"/>
              <a:endCxn id="9" idx="1"/>
            </p:cNvCxnSpPr>
            <p:nvPr/>
          </p:nvCxnSpPr>
          <p:spPr>
            <a:xfrm>
              <a:off x="2952750" y="2933700"/>
              <a:ext cx="113665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5207000" y="2909788"/>
              <a:ext cx="1041400" cy="589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994023" y="2676783"/>
              <a:ext cx="10715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Bookman Old Style" panose="02050604050505020204" pitchFamily="18" charset="0"/>
                </a:rPr>
                <a:t>CHANNEL</a:t>
              </a:r>
              <a:endParaRPr lang="en-US" sz="1200" b="1" dirty="0">
                <a:latin typeface="Bookman Old Style" panose="02050604050505020204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230813" y="2632789"/>
              <a:ext cx="10398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Bookman Old Style" panose="02050604050505020204" pitchFamily="18" charset="0"/>
                </a:rPr>
                <a:t>CHANNEL</a:t>
              </a:r>
              <a:endParaRPr lang="en-US" sz="1200" b="1" dirty="0">
                <a:latin typeface="Bookman Old Style" panose="0205060405050502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79217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>
            <a:spLocks noChangeAspect="1"/>
          </p:cNvSpPr>
          <p:nvPr/>
        </p:nvSpPr>
        <p:spPr>
          <a:xfrm>
            <a:off x="151074" y="6380543"/>
            <a:ext cx="30011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Communication,Abhini.P.K,St.Mary’s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-279400" y="742528"/>
            <a:ext cx="8229600" cy="7455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MEANING OF COMMUNICATION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87400" y="1752938"/>
            <a:ext cx="7950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word 'communication' is derived from the Latin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noun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communis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and the Latin verb '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communicare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that means 'to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make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'.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 forms of communication are by signs(sight) and by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	sounds(hearing</a:t>
            </a:r>
          </a:p>
          <a:p>
            <a:pPr lvl="0"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reduction of communication to writing was a fundamental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step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evolution of society for, in addition to being useful in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situations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speech is not possible, writing permits 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preservation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communications, or records, from the past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marks the beginning of recorded history.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0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>
            <a:spLocks noChangeAspect="1"/>
          </p:cNvSpPr>
          <p:nvPr/>
        </p:nvSpPr>
        <p:spPr>
          <a:xfrm>
            <a:off x="151074" y="6380543"/>
            <a:ext cx="30011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Communication,Abhini.P.K,St.Mary’s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91587" y="926757"/>
            <a:ext cx="8229600" cy="597243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IMPORTANCE OF COMMUNICATION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3390" y="1676400"/>
            <a:ext cx="8408429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is a very important aspect of the human life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is the very basis, which drives the process of development in all the fields. Here are some of the reasons, which explain why communication is important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dissemination</a:t>
            </a:r>
          </a:p>
          <a:p>
            <a:pPr lvl="0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Expressing Emotions/Ideas</a:t>
            </a:r>
          </a:p>
          <a:p>
            <a:pPr lvl="0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</a:p>
          <a:p>
            <a:pPr lvl="0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Building Relationships</a:t>
            </a:r>
          </a:p>
          <a:p>
            <a:pPr lvl="0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Entertainment</a:t>
            </a:r>
          </a:p>
          <a:p>
            <a:pPr lvl="0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Decision-Making</a:t>
            </a:r>
          </a:p>
          <a:p>
            <a:pPr lvl="0" algn="just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660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>
            <a:spLocks noChangeAspect="1"/>
          </p:cNvSpPr>
          <p:nvPr/>
        </p:nvSpPr>
        <p:spPr>
          <a:xfrm>
            <a:off x="151074" y="6380543"/>
            <a:ext cx="30139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Communication,Abhini.P.K,St.Mary’s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409146" y="872899"/>
            <a:ext cx="8229600" cy="66314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FUNCTIONS OF COMMUNICATION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3054" y="1536044"/>
            <a:ext cx="7698946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Information: The more informed we are, the more powerful we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become.Communication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provides information our surroundings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Education:Communication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provides knowledge, expertise and skills for smooth functioning by people in the society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Persuasion : It helps in reaching for a decision on public policy so that it is helpful to govern the people.</a:t>
            </a:r>
          </a:p>
          <a:p>
            <a:pPr lvl="0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Entertainment : Communication provides endless entertainment to people through films, television, radio etc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:Debates and discussions clarify different viewpoints on issues of interest to the people.</a:t>
            </a:r>
          </a:p>
          <a:p>
            <a:pPr lvl="0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latin typeface="Bookman Old Style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228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>
            <a:spLocks noChangeAspect="1"/>
          </p:cNvSpPr>
          <p:nvPr/>
        </p:nvSpPr>
        <p:spPr>
          <a:xfrm>
            <a:off x="151074" y="6380543"/>
            <a:ext cx="29354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Communication,Abhini.P.K,St.Mary’s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47700" y="1409701"/>
            <a:ext cx="79629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Promotion: Communication provides an opportunity for the promotion and preservation of culture and traditions.</a:t>
            </a:r>
          </a:p>
          <a:p>
            <a:pPr lvl="0"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Integration: It is through communication that a large number of people across countries come to know about each other's traditions and appreciate each other's ways of life.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772052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Continues</a:t>
            </a:r>
            <a:r>
              <a:rPr lang="en-US" sz="2400" b="1" dirty="0" smtClean="0">
                <a:solidFill>
                  <a:srgbClr val="C00000"/>
                </a:solidFill>
                <a:latin typeface="Bookman Old Style" pitchFamily="18" charset="0"/>
              </a:rPr>
              <a:t>…</a:t>
            </a:r>
            <a:endParaRPr lang="en-US" sz="2400" b="1" dirty="0" smtClean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416166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>
            <a:spLocks noChangeAspect="1"/>
          </p:cNvSpPr>
          <p:nvPr/>
        </p:nvSpPr>
        <p:spPr>
          <a:xfrm>
            <a:off x="151074" y="6380543"/>
            <a:ext cx="30011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Communication,Abhini.P.K,St.Mary’s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11200" y="951345"/>
            <a:ext cx="85725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itchFamily="18" charset="0"/>
              </a:rPr>
              <a:t>FEATURES AND SCOPE OF COMMUNICATION</a:t>
            </a:r>
            <a:endParaRPr lang="en-US" sz="2600" dirty="0"/>
          </a:p>
        </p:txBody>
      </p:sp>
      <p:sp>
        <p:nvSpPr>
          <p:cNvPr id="3" name="Rectangle 2"/>
          <p:cNvSpPr/>
          <p:nvPr/>
        </p:nvSpPr>
        <p:spPr>
          <a:xfrm>
            <a:off x="711200" y="1859340"/>
            <a:ext cx="80137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of message takes place through spoken or written words, pictures and in many other forms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information source decides to communicate and encodes a message, transmits it through a channel to the receiver, which is then decoded and acted upon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noises or distortions in between the whole process</a:t>
            </a:r>
            <a:r>
              <a:rPr lang="en-US" dirty="0">
                <a:latin typeface="Bookman Old Style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23937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>
            <a:spLocks noChangeAspect="1"/>
          </p:cNvSpPr>
          <p:nvPr/>
        </p:nvSpPr>
        <p:spPr>
          <a:xfrm>
            <a:off x="151074" y="6380543"/>
            <a:ext cx="30011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Communication,Abhini.P.K,St.Mary’s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85419" y="557645"/>
            <a:ext cx="518763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itchFamily="18" charset="0"/>
              </a:rPr>
              <a:t>TYPES OF COMMUNICATION</a:t>
            </a:r>
            <a:endParaRPr lang="en-US" sz="2600" dirty="0"/>
          </a:p>
        </p:txBody>
      </p:sp>
      <p:sp>
        <p:nvSpPr>
          <p:cNvPr id="3" name="Rectangle 2"/>
          <p:cNvSpPr/>
          <p:nvPr/>
        </p:nvSpPr>
        <p:spPr>
          <a:xfrm>
            <a:off x="485419" y="1225253"/>
            <a:ext cx="79375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Verbal Communication: It included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sounds,words,language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speaking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Non-verbal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Communication:It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communicated through gesture and touch(Haptic Communication), by body language or posture, by facial expression and eye contact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Intrapersonal Communication: It is the thought process or communication with one person or one's self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Interpersonal Communication: It is the process of sending and receiving information between two or more people.</a:t>
            </a:r>
          </a:p>
        </p:txBody>
      </p:sp>
    </p:spTree>
    <p:extLst>
      <p:ext uri="{BB962C8B-B14F-4D97-AF65-F5344CB8AC3E}">
        <p14:creationId xmlns:p14="http://schemas.microsoft.com/office/powerpoint/2010/main" xmlns="" val="198690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600" b="1" i="1" dirty="0" err="1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anose="02030602050306030303" pitchFamily="18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577</Words>
  <Application>Microsoft Office PowerPoint</Application>
  <PresentationFormat>On-screen Show (4:3)</PresentationFormat>
  <Paragraphs>110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47</cp:revision>
  <dcterms:created xsi:type="dcterms:W3CDTF">2018-12-04T06:33:32Z</dcterms:created>
  <dcterms:modified xsi:type="dcterms:W3CDTF">2019-01-11T03:21:32Z</dcterms:modified>
</cp:coreProperties>
</file>