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3" r:id="rId2"/>
    <p:sldId id="257" r:id="rId3"/>
    <p:sldId id="258" r:id="rId4"/>
    <p:sldId id="272" r:id="rId5"/>
    <p:sldId id="259" r:id="rId6"/>
    <p:sldId id="261" r:id="rId7"/>
    <p:sldId id="264" r:id="rId8"/>
    <p:sldId id="265" r:id="rId9"/>
    <p:sldId id="266" r:id="rId10"/>
    <p:sldId id="268" r:id="rId11"/>
    <p:sldId id="269"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5" autoAdjust="0"/>
    <p:restoredTop sz="94660"/>
  </p:normalViewPr>
  <p:slideViewPr>
    <p:cSldViewPr snapToGrid="0">
      <p:cViewPr varScale="1">
        <p:scale>
          <a:sx n="73" d="100"/>
          <a:sy n="73" d="100"/>
        </p:scale>
        <p:origin x="-53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8DCD62-E817-4A1D-AE06-D22138642313}" type="doc">
      <dgm:prSet loTypeId="urn:microsoft.com/office/officeart/2005/8/layout/hProcess9" loCatId="process" qsTypeId="urn:microsoft.com/office/officeart/2005/8/quickstyle/simple1" qsCatId="simple" csTypeId="urn:microsoft.com/office/officeart/2005/8/colors/accent1_2" csCatId="accent1" phldr="1"/>
      <dgm:spPr/>
    </dgm:pt>
    <dgm:pt modelId="{992A1ACC-7B53-4133-BA85-252B91A6FBE2}">
      <dgm:prSet phldrT="[Text]"/>
      <dgm:spPr/>
      <dgm:t>
        <a:bodyPr/>
        <a:lstStyle/>
        <a:p>
          <a:r>
            <a:rPr lang="en-US" dirty="0" smtClean="0">
              <a:solidFill>
                <a:schemeClr val="tx1"/>
              </a:solidFill>
            </a:rPr>
            <a:t>Manufacturers</a:t>
          </a:r>
          <a:endParaRPr lang="en-US" dirty="0">
            <a:solidFill>
              <a:schemeClr val="tx1"/>
            </a:solidFill>
          </a:endParaRPr>
        </a:p>
      </dgm:t>
    </dgm:pt>
    <dgm:pt modelId="{D471C397-A282-4160-9BD7-92ED393A5409}" type="parTrans" cxnId="{C8B1BCCE-BCE7-465D-9CE9-50987B90C536}">
      <dgm:prSet/>
      <dgm:spPr/>
      <dgm:t>
        <a:bodyPr/>
        <a:lstStyle/>
        <a:p>
          <a:endParaRPr lang="en-US"/>
        </a:p>
      </dgm:t>
    </dgm:pt>
    <dgm:pt modelId="{1FA37E95-C2D4-4D36-9EC9-17C9169CC1A7}" type="sibTrans" cxnId="{C8B1BCCE-BCE7-465D-9CE9-50987B90C536}">
      <dgm:prSet/>
      <dgm:spPr/>
      <dgm:t>
        <a:bodyPr/>
        <a:lstStyle/>
        <a:p>
          <a:endParaRPr lang="en-US"/>
        </a:p>
      </dgm:t>
    </dgm:pt>
    <dgm:pt modelId="{1936ADA4-7A75-4723-923B-D76C44425A39}">
      <dgm:prSet phldrT="[Text]"/>
      <dgm:spPr/>
      <dgm:t>
        <a:bodyPr/>
        <a:lstStyle/>
        <a:p>
          <a:r>
            <a:rPr lang="en-US" dirty="0" smtClean="0">
              <a:solidFill>
                <a:schemeClr val="tx1"/>
              </a:solidFill>
            </a:rPr>
            <a:t>Distributors</a:t>
          </a:r>
          <a:endParaRPr lang="en-US" dirty="0">
            <a:solidFill>
              <a:schemeClr val="tx1"/>
            </a:solidFill>
          </a:endParaRPr>
        </a:p>
      </dgm:t>
    </dgm:pt>
    <dgm:pt modelId="{6E304DA4-3501-4CA7-A9CA-DCDA175EC4DC}" type="parTrans" cxnId="{E8E4BF99-7D0A-4B8B-AAC4-BF978CB5D1B2}">
      <dgm:prSet/>
      <dgm:spPr/>
      <dgm:t>
        <a:bodyPr/>
        <a:lstStyle/>
        <a:p>
          <a:endParaRPr lang="en-US"/>
        </a:p>
      </dgm:t>
    </dgm:pt>
    <dgm:pt modelId="{30F0239D-B243-49A2-AE66-C9692F062047}" type="sibTrans" cxnId="{E8E4BF99-7D0A-4B8B-AAC4-BF978CB5D1B2}">
      <dgm:prSet/>
      <dgm:spPr/>
      <dgm:t>
        <a:bodyPr/>
        <a:lstStyle/>
        <a:p>
          <a:endParaRPr lang="en-US"/>
        </a:p>
      </dgm:t>
    </dgm:pt>
    <dgm:pt modelId="{6D6F4D14-C9AB-4D1C-ABE0-F18EF2955867}">
      <dgm:prSet phldrT="[Text]"/>
      <dgm:spPr/>
      <dgm:t>
        <a:bodyPr/>
        <a:lstStyle/>
        <a:p>
          <a:r>
            <a:rPr lang="en-US" dirty="0" smtClean="0">
              <a:solidFill>
                <a:schemeClr val="tx1"/>
              </a:solidFill>
            </a:rPr>
            <a:t>Logistics providers</a:t>
          </a:r>
          <a:endParaRPr lang="en-US" dirty="0">
            <a:solidFill>
              <a:schemeClr val="tx1"/>
            </a:solidFill>
          </a:endParaRPr>
        </a:p>
      </dgm:t>
    </dgm:pt>
    <dgm:pt modelId="{060F17F9-E663-4236-AA47-AE3BDA1CEC95}" type="parTrans" cxnId="{90E7D69E-D867-4B16-9C49-8176DD3135C0}">
      <dgm:prSet/>
      <dgm:spPr/>
      <dgm:t>
        <a:bodyPr/>
        <a:lstStyle/>
        <a:p>
          <a:endParaRPr lang="en-US"/>
        </a:p>
      </dgm:t>
    </dgm:pt>
    <dgm:pt modelId="{1A1E2223-E696-464F-A963-B959276A7774}" type="sibTrans" cxnId="{90E7D69E-D867-4B16-9C49-8176DD3135C0}">
      <dgm:prSet/>
      <dgm:spPr/>
      <dgm:t>
        <a:bodyPr/>
        <a:lstStyle/>
        <a:p>
          <a:endParaRPr lang="en-US"/>
        </a:p>
      </dgm:t>
    </dgm:pt>
    <dgm:pt modelId="{9DBBCA08-C727-45A9-934F-785E3EDA7F11}" type="pres">
      <dgm:prSet presAssocID="{838DCD62-E817-4A1D-AE06-D22138642313}" presName="CompostProcess" presStyleCnt="0">
        <dgm:presLayoutVars>
          <dgm:dir/>
          <dgm:resizeHandles val="exact"/>
        </dgm:presLayoutVars>
      </dgm:prSet>
      <dgm:spPr/>
    </dgm:pt>
    <dgm:pt modelId="{DDD05CD2-B696-4629-84A0-F236B9CE8C21}" type="pres">
      <dgm:prSet presAssocID="{838DCD62-E817-4A1D-AE06-D22138642313}" presName="arrow" presStyleLbl="bgShp" presStyleIdx="0" presStyleCnt="1" custScaleX="117647" custLinFactNeighborX="4493" custLinFactNeighborY="6465"/>
      <dgm:spPr/>
    </dgm:pt>
    <dgm:pt modelId="{2B82A0D6-D32D-4D69-BE10-055590EEB650}" type="pres">
      <dgm:prSet presAssocID="{838DCD62-E817-4A1D-AE06-D22138642313}" presName="linearProcess" presStyleCnt="0"/>
      <dgm:spPr/>
    </dgm:pt>
    <dgm:pt modelId="{5DC690C2-3E95-4D28-92D1-050E48C2DF64}" type="pres">
      <dgm:prSet presAssocID="{992A1ACC-7B53-4133-BA85-252B91A6FBE2}" presName="textNode" presStyleLbl="node1" presStyleIdx="0" presStyleCnt="3" custScaleX="44936" custScaleY="82873" custLinFactX="-25341" custLinFactNeighborX="-100000" custLinFactNeighborY="14229">
        <dgm:presLayoutVars>
          <dgm:bulletEnabled val="1"/>
        </dgm:presLayoutVars>
      </dgm:prSet>
      <dgm:spPr/>
      <dgm:t>
        <a:bodyPr/>
        <a:lstStyle/>
        <a:p>
          <a:endParaRPr lang="en-US"/>
        </a:p>
      </dgm:t>
    </dgm:pt>
    <dgm:pt modelId="{64F6DDDC-4387-4633-A4D9-2C8E3B621EAD}" type="pres">
      <dgm:prSet presAssocID="{1FA37E95-C2D4-4D36-9EC9-17C9169CC1A7}" presName="sibTrans" presStyleCnt="0"/>
      <dgm:spPr/>
    </dgm:pt>
    <dgm:pt modelId="{DA2EDC69-F76B-48A7-AA5F-7D1A461A1466}" type="pres">
      <dgm:prSet presAssocID="{1936ADA4-7A75-4723-923B-D76C44425A39}" presName="textNode" presStyleLbl="node1" presStyleIdx="1" presStyleCnt="3" custScaleX="40518" custScaleY="88833" custLinFactX="-35509" custLinFactNeighborX="-100000" custLinFactNeighborY="14881">
        <dgm:presLayoutVars>
          <dgm:bulletEnabled val="1"/>
        </dgm:presLayoutVars>
      </dgm:prSet>
      <dgm:spPr/>
      <dgm:t>
        <a:bodyPr/>
        <a:lstStyle/>
        <a:p>
          <a:endParaRPr lang="en-US"/>
        </a:p>
      </dgm:t>
    </dgm:pt>
    <dgm:pt modelId="{757DDAA1-87D0-4CE8-9DA4-FC0BB8D082A0}" type="pres">
      <dgm:prSet presAssocID="{30F0239D-B243-49A2-AE66-C9692F062047}" presName="sibTrans" presStyleCnt="0"/>
      <dgm:spPr/>
    </dgm:pt>
    <dgm:pt modelId="{07253622-8600-4DA5-9B3B-FE2235369F52}" type="pres">
      <dgm:prSet presAssocID="{6D6F4D14-C9AB-4D1C-ABE0-F18EF2955867}" presName="textNode" presStyleLbl="node1" presStyleIdx="2" presStyleCnt="3" custScaleX="36490" custScaleY="87987" custLinFactNeighborX="-72691" custLinFactNeighborY="17545">
        <dgm:presLayoutVars>
          <dgm:bulletEnabled val="1"/>
        </dgm:presLayoutVars>
      </dgm:prSet>
      <dgm:spPr/>
      <dgm:t>
        <a:bodyPr/>
        <a:lstStyle/>
        <a:p>
          <a:endParaRPr lang="en-US"/>
        </a:p>
      </dgm:t>
    </dgm:pt>
  </dgm:ptLst>
  <dgm:cxnLst>
    <dgm:cxn modelId="{E8E4BF99-7D0A-4B8B-AAC4-BF978CB5D1B2}" srcId="{838DCD62-E817-4A1D-AE06-D22138642313}" destId="{1936ADA4-7A75-4723-923B-D76C44425A39}" srcOrd="1" destOrd="0" parTransId="{6E304DA4-3501-4CA7-A9CA-DCDA175EC4DC}" sibTransId="{30F0239D-B243-49A2-AE66-C9692F062047}"/>
    <dgm:cxn modelId="{90E7D69E-D867-4B16-9C49-8176DD3135C0}" srcId="{838DCD62-E817-4A1D-AE06-D22138642313}" destId="{6D6F4D14-C9AB-4D1C-ABE0-F18EF2955867}" srcOrd="2" destOrd="0" parTransId="{060F17F9-E663-4236-AA47-AE3BDA1CEC95}" sibTransId="{1A1E2223-E696-464F-A963-B959276A7774}"/>
    <dgm:cxn modelId="{9A03C32C-F54D-435C-9B69-96386E2E3A49}" type="presOf" srcId="{1936ADA4-7A75-4723-923B-D76C44425A39}" destId="{DA2EDC69-F76B-48A7-AA5F-7D1A461A1466}" srcOrd="0" destOrd="0" presId="urn:microsoft.com/office/officeart/2005/8/layout/hProcess9"/>
    <dgm:cxn modelId="{47F63FDB-07F7-45E2-B128-CA8CD9188F88}" type="presOf" srcId="{6D6F4D14-C9AB-4D1C-ABE0-F18EF2955867}" destId="{07253622-8600-4DA5-9B3B-FE2235369F52}" srcOrd="0" destOrd="0" presId="urn:microsoft.com/office/officeart/2005/8/layout/hProcess9"/>
    <dgm:cxn modelId="{C8B1BCCE-BCE7-465D-9CE9-50987B90C536}" srcId="{838DCD62-E817-4A1D-AE06-D22138642313}" destId="{992A1ACC-7B53-4133-BA85-252B91A6FBE2}" srcOrd="0" destOrd="0" parTransId="{D471C397-A282-4160-9BD7-92ED393A5409}" sibTransId="{1FA37E95-C2D4-4D36-9EC9-17C9169CC1A7}"/>
    <dgm:cxn modelId="{40AB4F93-9813-424F-8444-621CC5FB4C1E}" type="presOf" srcId="{992A1ACC-7B53-4133-BA85-252B91A6FBE2}" destId="{5DC690C2-3E95-4D28-92D1-050E48C2DF64}" srcOrd="0" destOrd="0" presId="urn:microsoft.com/office/officeart/2005/8/layout/hProcess9"/>
    <dgm:cxn modelId="{C968B259-C13B-4F15-BFFA-861E5A5D2640}" type="presOf" srcId="{838DCD62-E817-4A1D-AE06-D22138642313}" destId="{9DBBCA08-C727-45A9-934F-785E3EDA7F11}" srcOrd="0" destOrd="0" presId="urn:microsoft.com/office/officeart/2005/8/layout/hProcess9"/>
    <dgm:cxn modelId="{888AC0BC-889E-4306-BDBA-6E5C2E3729CE}" type="presParOf" srcId="{9DBBCA08-C727-45A9-934F-785E3EDA7F11}" destId="{DDD05CD2-B696-4629-84A0-F236B9CE8C21}" srcOrd="0" destOrd="0" presId="urn:microsoft.com/office/officeart/2005/8/layout/hProcess9"/>
    <dgm:cxn modelId="{56BFD352-D729-48B9-83AD-7743B1259324}" type="presParOf" srcId="{9DBBCA08-C727-45A9-934F-785E3EDA7F11}" destId="{2B82A0D6-D32D-4D69-BE10-055590EEB650}" srcOrd="1" destOrd="0" presId="urn:microsoft.com/office/officeart/2005/8/layout/hProcess9"/>
    <dgm:cxn modelId="{3FBDDE39-74D6-40AD-B9FB-6E72D39215A4}" type="presParOf" srcId="{2B82A0D6-D32D-4D69-BE10-055590EEB650}" destId="{5DC690C2-3E95-4D28-92D1-050E48C2DF64}" srcOrd="0" destOrd="0" presId="urn:microsoft.com/office/officeart/2005/8/layout/hProcess9"/>
    <dgm:cxn modelId="{136E5F46-703F-4BA0-AB14-372830FD810A}" type="presParOf" srcId="{2B82A0D6-D32D-4D69-BE10-055590EEB650}" destId="{64F6DDDC-4387-4633-A4D9-2C8E3B621EAD}" srcOrd="1" destOrd="0" presId="urn:microsoft.com/office/officeart/2005/8/layout/hProcess9"/>
    <dgm:cxn modelId="{71272FD1-8E5E-4146-BBB8-3E5DB915D68A}" type="presParOf" srcId="{2B82A0D6-D32D-4D69-BE10-055590EEB650}" destId="{DA2EDC69-F76B-48A7-AA5F-7D1A461A1466}" srcOrd="2" destOrd="0" presId="urn:microsoft.com/office/officeart/2005/8/layout/hProcess9"/>
    <dgm:cxn modelId="{B400D3F5-79CC-4661-978D-351656E358ED}" type="presParOf" srcId="{2B82A0D6-D32D-4D69-BE10-055590EEB650}" destId="{757DDAA1-87D0-4CE8-9DA4-FC0BB8D082A0}" srcOrd="3" destOrd="0" presId="urn:microsoft.com/office/officeart/2005/8/layout/hProcess9"/>
    <dgm:cxn modelId="{E0E1FB06-7125-4137-802D-5C3035D3399F}" type="presParOf" srcId="{2B82A0D6-D32D-4D69-BE10-055590EEB650}" destId="{07253622-8600-4DA5-9B3B-FE2235369F52}" srcOrd="4" destOrd="0" presId="urn:microsoft.com/office/officeart/2005/8/layout/hProcess9"/>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DD05CD2-B696-4629-84A0-F236B9CE8C21}">
      <dsp:nvSpPr>
        <dsp:cNvPr id="0" name=""/>
        <dsp:cNvSpPr/>
      </dsp:nvSpPr>
      <dsp:spPr>
        <a:xfrm>
          <a:off x="5" y="0"/>
          <a:ext cx="11256229" cy="239058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C690C2-3E95-4D28-92D1-050E48C2DF64}">
      <dsp:nvSpPr>
        <dsp:cNvPr id="0" name=""/>
        <dsp:cNvSpPr/>
      </dsp:nvSpPr>
      <dsp:spPr>
        <a:xfrm>
          <a:off x="1375287" y="935123"/>
          <a:ext cx="1628076" cy="7924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Manufacturers</a:t>
          </a:r>
          <a:endParaRPr lang="en-US" sz="1800" kern="1200" dirty="0">
            <a:solidFill>
              <a:schemeClr val="tx1"/>
            </a:solidFill>
          </a:endParaRPr>
        </a:p>
      </dsp:txBody>
      <dsp:txXfrm>
        <a:off x="1375287" y="935123"/>
        <a:ext cx="1628076" cy="792458"/>
      </dsp:txXfrm>
    </dsp:sp>
    <dsp:sp modelId="{DA2EDC69-F76B-48A7-AA5F-7D1A461A1466}">
      <dsp:nvSpPr>
        <dsp:cNvPr id="0" name=""/>
        <dsp:cNvSpPr/>
      </dsp:nvSpPr>
      <dsp:spPr>
        <a:xfrm>
          <a:off x="3197778" y="912862"/>
          <a:ext cx="1468007" cy="8494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Distributors</a:t>
          </a:r>
          <a:endParaRPr lang="en-US" sz="1800" kern="1200" dirty="0">
            <a:solidFill>
              <a:schemeClr val="tx1"/>
            </a:solidFill>
          </a:endParaRPr>
        </a:p>
      </dsp:txBody>
      <dsp:txXfrm>
        <a:off x="3197778" y="912862"/>
        <a:ext cx="1468007" cy="849449"/>
      </dsp:txXfrm>
    </dsp:sp>
    <dsp:sp modelId="{07253622-8600-4DA5-9B3B-FE2235369F52}">
      <dsp:nvSpPr>
        <dsp:cNvPr id="0" name=""/>
        <dsp:cNvSpPr/>
      </dsp:nvSpPr>
      <dsp:spPr>
        <a:xfrm>
          <a:off x="6668823" y="942381"/>
          <a:ext cx="1322069" cy="84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Logistics providers</a:t>
          </a:r>
          <a:endParaRPr lang="en-US" sz="1800" kern="1200" dirty="0">
            <a:solidFill>
              <a:schemeClr val="tx1"/>
            </a:solidFill>
          </a:endParaRPr>
        </a:p>
      </dsp:txBody>
      <dsp:txXfrm>
        <a:off x="6668823" y="942381"/>
        <a:ext cx="1322069" cy="84136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ECDE24-10CE-4F50-B126-A6ECFD7399A1}" type="datetimeFigureOut">
              <a:rPr lang="en-US" smtClean="0"/>
              <a:pPr/>
              <a:t>21/Jun/2019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4AF6E3-55EB-40D2-9BF3-9CD902A161FD}" type="slidenum">
              <a:rPr lang="en-US" smtClean="0"/>
              <a:pPr/>
              <a:t>‹#›</a:t>
            </a:fld>
            <a:endParaRPr lang="en-US"/>
          </a:p>
        </p:txBody>
      </p:sp>
    </p:spTree>
    <p:extLst>
      <p:ext uri="{BB962C8B-B14F-4D97-AF65-F5344CB8AC3E}">
        <p14:creationId xmlns="" xmlns:p14="http://schemas.microsoft.com/office/powerpoint/2010/main" val="1813884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2</a:t>
            </a:fld>
            <a:endParaRPr lang="en-US"/>
          </a:p>
        </p:txBody>
      </p:sp>
    </p:spTree>
    <p:extLst>
      <p:ext uri="{BB962C8B-B14F-4D97-AF65-F5344CB8AC3E}">
        <p14:creationId xmlns="" xmlns:p14="http://schemas.microsoft.com/office/powerpoint/2010/main" val="3981656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11</a:t>
            </a:fld>
            <a:endParaRPr lang="en-US"/>
          </a:p>
        </p:txBody>
      </p:sp>
    </p:spTree>
    <p:extLst>
      <p:ext uri="{BB962C8B-B14F-4D97-AF65-F5344CB8AC3E}">
        <p14:creationId xmlns="" xmlns:p14="http://schemas.microsoft.com/office/powerpoint/2010/main" val="2209570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12</a:t>
            </a:fld>
            <a:endParaRPr lang="en-US"/>
          </a:p>
        </p:txBody>
      </p:sp>
    </p:spTree>
    <p:extLst>
      <p:ext uri="{BB962C8B-B14F-4D97-AF65-F5344CB8AC3E}">
        <p14:creationId xmlns="" xmlns:p14="http://schemas.microsoft.com/office/powerpoint/2010/main" val="2399767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3</a:t>
            </a:fld>
            <a:endParaRPr lang="en-US"/>
          </a:p>
        </p:txBody>
      </p:sp>
    </p:spTree>
    <p:extLst>
      <p:ext uri="{BB962C8B-B14F-4D97-AF65-F5344CB8AC3E}">
        <p14:creationId xmlns="" xmlns:p14="http://schemas.microsoft.com/office/powerpoint/2010/main" val="683807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4</a:t>
            </a:fld>
            <a:endParaRPr lang="en-US"/>
          </a:p>
        </p:txBody>
      </p:sp>
    </p:spTree>
    <p:extLst>
      <p:ext uri="{BB962C8B-B14F-4D97-AF65-F5344CB8AC3E}">
        <p14:creationId xmlns="" xmlns:p14="http://schemas.microsoft.com/office/powerpoint/2010/main" val="1517673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5</a:t>
            </a:fld>
            <a:endParaRPr lang="en-US"/>
          </a:p>
        </p:txBody>
      </p:sp>
    </p:spTree>
    <p:extLst>
      <p:ext uri="{BB962C8B-B14F-4D97-AF65-F5344CB8AC3E}">
        <p14:creationId xmlns="" xmlns:p14="http://schemas.microsoft.com/office/powerpoint/2010/main" val="1606962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6</a:t>
            </a:fld>
            <a:endParaRPr lang="en-US"/>
          </a:p>
        </p:txBody>
      </p:sp>
    </p:spTree>
    <p:extLst>
      <p:ext uri="{BB962C8B-B14F-4D97-AF65-F5344CB8AC3E}">
        <p14:creationId xmlns="" xmlns:p14="http://schemas.microsoft.com/office/powerpoint/2010/main" val="4005508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7</a:t>
            </a:fld>
            <a:endParaRPr lang="en-US"/>
          </a:p>
        </p:txBody>
      </p:sp>
    </p:spTree>
    <p:extLst>
      <p:ext uri="{BB962C8B-B14F-4D97-AF65-F5344CB8AC3E}">
        <p14:creationId xmlns="" xmlns:p14="http://schemas.microsoft.com/office/powerpoint/2010/main" val="250981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8</a:t>
            </a:fld>
            <a:endParaRPr lang="en-US"/>
          </a:p>
        </p:txBody>
      </p:sp>
    </p:spTree>
    <p:extLst>
      <p:ext uri="{BB962C8B-B14F-4D97-AF65-F5344CB8AC3E}">
        <p14:creationId xmlns="" xmlns:p14="http://schemas.microsoft.com/office/powerpoint/2010/main" val="138440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9</a:t>
            </a:fld>
            <a:endParaRPr lang="en-US"/>
          </a:p>
        </p:txBody>
      </p:sp>
    </p:spTree>
    <p:extLst>
      <p:ext uri="{BB962C8B-B14F-4D97-AF65-F5344CB8AC3E}">
        <p14:creationId xmlns="" xmlns:p14="http://schemas.microsoft.com/office/powerpoint/2010/main" val="4289509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4AF6E3-55EB-40D2-9BF3-9CD902A161FD}" type="slidenum">
              <a:rPr lang="en-US" smtClean="0"/>
              <a:pPr/>
              <a:t>10</a:t>
            </a:fld>
            <a:endParaRPr lang="en-US"/>
          </a:p>
        </p:txBody>
      </p:sp>
    </p:spTree>
    <p:extLst>
      <p:ext uri="{BB962C8B-B14F-4D97-AF65-F5344CB8AC3E}">
        <p14:creationId xmlns="" xmlns:p14="http://schemas.microsoft.com/office/powerpoint/2010/main" val="3688728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6D4BAA-0B31-4321-A575-122CCFC69129}" type="datetime1">
              <a:rPr lang="en-US" smtClean="0"/>
              <a:pPr/>
              <a:t>21/Jun/2019</a:t>
            </a:fld>
            <a:endParaRPr lang="en-US"/>
          </a:p>
        </p:txBody>
      </p:sp>
      <p:sp>
        <p:nvSpPr>
          <p:cNvPr id="5" name="Footer Placeholder 4"/>
          <p:cNvSpPr>
            <a:spLocks noGrp="1"/>
          </p:cNvSpPr>
          <p:nvPr>
            <p:ph type="ftr" sz="quarter" idx="11"/>
          </p:nvPr>
        </p:nvSpPr>
        <p:spPr/>
        <p:txBody>
          <a:bodyPr/>
          <a:lstStyle/>
          <a:p>
            <a:r>
              <a:rPr lang="en-US" smtClean="0"/>
              <a:t>Supply Chain Management,Blessy Varghese,St.Mary's College,Thrissur</a:t>
            </a:r>
            <a:endParaRPr lang="en-US" dirty="0"/>
          </a:p>
        </p:txBody>
      </p:sp>
      <p:sp>
        <p:nvSpPr>
          <p:cNvPr id="6" name="Slide Number Placeholder 5"/>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362929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CA113-06E3-4F46-9957-46C935845A75}" type="datetime1">
              <a:rPr lang="en-US" smtClean="0"/>
              <a:pPr/>
              <a:t>21/Jun/2019</a:t>
            </a:fld>
            <a:endParaRPr lang="en-US"/>
          </a:p>
        </p:txBody>
      </p:sp>
      <p:sp>
        <p:nvSpPr>
          <p:cNvPr id="5" name="Footer Placeholder 4"/>
          <p:cNvSpPr>
            <a:spLocks noGrp="1"/>
          </p:cNvSpPr>
          <p:nvPr>
            <p:ph type="ftr" sz="quarter" idx="11"/>
          </p:nvPr>
        </p:nvSpPr>
        <p:spPr/>
        <p:txBody>
          <a:bodyPr/>
          <a:lstStyle/>
          <a:p>
            <a:r>
              <a:rPr lang="en-US" smtClean="0"/>
              <a:t>Supply Chain Management,Blessy Varghese,St.Mary's College,Thrissur</a:t>
            </a:r>
            <a:endParaRPr lang="en-US" dirty="0"/>
          </a:p>
        </p:txBody>
      </p:sp>
      <p:sp>
        <p:nvSpPr>
          <p:cNvPr id="6" name="Slide Number Placeholder 5"/>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141155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1C5715-9E5A-4D09-8517-50F0C1FE6E98}" type="datetime1">
              <a:rPr lang="en-US" smtClean="0"/>
              <a:pPr/>
              <a:t>21/Jun/2019</a:t>
            </a:fld>
            <a:endParaRPr lang="en-US"/>
          </a:p>
        </p:txBody>
      </p:sp>
      <p:sp>
        <p:nvSpPr>
          <p:cNvPr id="5" name="Footer Placeholder 4"/>
          <p:cNvSpPr>
            <a:spLocks noGrp="1"/>
          </p:cNvSpPr>
          <p:nvPr>
            <p:ph type="ftr" sz="quarter" idx="11"/>
          </p:nvPr>
        </p:nvSpPr>
        <p:spPr/>
        <p:txBody>
          <a:bodyPr/>
          <a:lstStyle/>
          <a:p>
            <a:r>
              <a:rPr lang="en-US" smtClean="0"/>
              <a:t>Supply Chain Management,Blessy Varghese,St.Mary's College,Thrissur</a:t>
            </a:r>
            <a:endParaRPr lang="en-US" dirty="0"/>
          </a:p>
        </p:txBody>
      </p:sp>
      <p:sp>
        <p:nvSpPr>
          <p:cNvPr id="6" name="Slide Number Placeholder 5"/>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4016067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4935C-4742-48BA-BB21-F7765506B365}" type="datetime1">
              <a:rPr lang="en-US" smtClean="0"/>
              <a:pPr/>
              <a:t>21/Jun/2019</a:t>
            </a:fld>
            <a:endParaRPr lang="en-US"/>
          </a:p>
        </p:txBody>
      </p:sp>
      <p:sp>
        <p:nvSpPr>
          <p:cNvPr id="5" name="Footer Placeholder 4"/>
          <p:cNvSpPr>
            <a:spLocks noGrp="1"/>
          </p:cNvSpPr>
          <p:nvPr>
            <p:ph type="ftr" sz="quarter" idx="11"/>
          </p:nvPr>
        </p:nvSpPr>
        <p:spPr/>
        <p:txBody>
          <a:bodyPr/>
          <a:lstStyle/>
          <a:p>
            <a:r>
              <a:rPr lang="en-US" smtClean="0"/>
              <a:t>Supply Chain Management,Blessy Varghese,St.Mary's College,Thrissur</a:t>
            </a:r>
            <a:endParaRPr lang="en-US" dirty="0"/>
          </a:p>
        </p:txBody>
      </p:sp>
      <p:sp>
        <p:nvSpPr>
          <p:cNvPr id="6" name="Slide Number Placeholder 5"/>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266752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3D203A-AC37-4965-8E5C-747B7E95B5BA}" type="datetime1">
              <a:rPr lang="en-US" smtClean="0"/>
              <a:pPr/>
              <a:t>21/Jun/2019</a:t>
            </a:fld>
            <a:endParaRPr lang="en-US"/>
          </a:p>
        </p:txBody>
      </p:sp>
      <p:sp>
        <p:nvSpPr>
          <p:cNvPr id="5" name="Footer Placeholder 4"/>
          <p:cNvSpPr>
            <a:spLocks noGrp="1"/>
          </p:cNvSpPr>
          <p:nvPr>
            <p:ph type="ftr" sz="quarter" idx="11"/>
          </p:nvPr>
        </p:nvSpPr>
        <p:spPr/>
        <p:txBody>
          <a:bodyPr/>
          <a:lstStyle/>
          <a:p>
            <a:r>
              <a:rPr lang="en-US" smtClean="0"/>
              <a:t>Supply Chain Management,Blessy Varghese,St.Mary's College,Thrissur</a:t>
            </a:r>
            <a:endParaRPr lang="en-US" dirty="0"/>
          </a:p>
        </p:txBody>
      </p:sp>
      <p:sp>
        <p:nvSpPr>
          <p:cNvPr id="6" name="Slide Number Placeholder 5"/>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1791571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4AB2FA-F334-4823-B12B-781F800BDE41}" type="datetime1">
              <a:rPr lang="en-US" smtClean="0"/>
              <a:pPr/>
              <a:t>21/Jun/2019</a:t>
            </a:fld>
            <a:endParaRPr lang="en-US"/>
          </a:p>
        </p:txBody>
      </p:sp>
      <p:sp>
        <p:nvSpPr>
          <p:cNvPr id="6" name="Footer Placeholder 5"/>
          <p:cNvSpPr>
            <a:spLocks noGrp="1"/>
          </p:cNvSpPr>
          <p:nvPr>
            <p:ph type="ftr" sz="quarter" idx="11"/>
          </p:nvPr>
        </p:nvSpPr>
        <p:spPr/>
        <p:txBody>
          <a:bodyPr/>
          <a:lstStyle/>
          <a:p>
            <a:r>
              <a:rPr lang="en-US" smtClean="0"/>
              <a:t>Supply Chain Management,Blessy Varghese,St.Mary's College,Thrissur</a:t>
            </a:r>
            <a:endParaRPr lang="en-US" dirty="0"/>
          </a:p>
        </p:txBody>
      </p:sp>
      <p:sp>
        <p:nvSpPr>
          <p:cNvPr id="7" name="Slide Number Placeholder 6"/>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240223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BE8E08-6405-4413-8B7F-E37F6E99C875}" type="datetime1">
              <a:rPr lang="en-US" smtClean="0"/>
              <a:pPr/>
              <a:t>21/Jun/2019</a:t>
            </a:fld>
            <a:endParaRPr lang="en-US"/>
          </a:p>
        </p:txBody>
      </p:sp>
      <p:sp>
        <p:nvSpPr>
          <p:cNvPr id="8" name="Footer Placeholder 7"/>
          <p:cNvSpPr>
            <a:spLocks noGrp="1"/>
          </p:cNvSpPr>
          <p:nvPr>
            <p:ph type="ftr" sz="quarter" idx="11"/>
          </p:nvPr>
        </p:nvSpPr>
        <p:spPr/>
        <p:txBody>
          <a:bodyPr/>
          <a:lstStyle/>
          <a:p>
            <a:r>
              <a:rPr lang="en-US" smtClean="0"/>
              <a:t>Supply Chain Management,Blessy Varghese,St.Mary's College,Thrissur</a:t>
            </a:r>
            <a:endParaRPr lang="en-US" dirty="0"/>
          </a:p>
        </p:txBody>
      </p:sp>
      <p:sp>
        <p:nvSpPr>
          <p:cNvPr id="9" name="Slide Number Placeholder 8"/>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1419864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330588-6803-4911-82D0-5681B5261923}" type="datetime1">
              <a:rPr lang="en-US" smtClean="0"/>
              <a:pPr/>
              <a:t>21/Jun/2019</a:t>
            </a:fld>
            <a:endParaRPr lang="en-US"/>
          </a:p>
        </p:txBody>
      </p:sp>
      <p:sp>
        <p:nvSpPr>
          <p:cNvPr id="4" name="Footer Placeholder 3"/>
          <p:cNvSpPr>
            <a:spLocks noGrp="1"/>
          </p:cNvSpPr>
          <p:nvPr>
            <p:ph type="ftr" sz="quarter" idx="11"/>
          </p:nvPr>
        </p:nvSpPr>
        <p:spPr/>
        <p:txBody>
          <a:bodyPr/>
          <a:lstStyle/>
          <a:p>
            <a:r>
              <a:rPr lang="en-US" smtClean="0"/>
              <a:t>Supply Chain Management,Blessy Varghese,St.Mary's College,Thrissur</a:t>
            </a:r>
            <a:endParaRPr lang="en-US" dirty="0"/>
          </a:p>
        </p:txBody>
      </p:sp>
      <p:sp>
        <p:nvSpPr>
          <p:cNvPr id="5" name="Slide Number Placeholder 4"/>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2870963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ABE0A0-C39C-46BC-B933-5E53D0AB18A6}" type="datetime1">
              <a:rPr lang="en-US" smtClean="0"/>
              <a:pPr/>
              <a:t>21/Jun/2019</a:t>
            </a:fld>
            <a:endParaRPr lang="en-US"/>
          </a:p>
        </p:txBody>
      </p:sp>
      <p:sp>
        <p:nvSpPr>
          <p:cNvPr id="3" name="Footer Placeholder 2"/>
          <p:cNvSpPr>
            <a:spLocks noGrp="1"/>
          </p:cNvSpPr>
          <p:nvPr>
            <p:ph type="ftr" sz="quarter" idx="11"/>
          </p:nvPr>
        </p:nvSpPr>
        <p:spPr/>
        <p:txBody>
          <a:bodyPr/>
          <a:lstStyle/>
          <a:p>
            <a:r>
              <a:rPr lang="en-US" smtClean="0"/>
              <a:t>Supply Chain Management,Blessy Varghese,St.Mary's College,Thrissur</a:t>
            </a:r>
            <a:endParaRPr lang="en-US" dirty="0"/>
          </a:p>
        </p:txBody>
      </p:sp>
      <p:sp>
        <p:nvSpPr>
          <p:cNvPr id="4" name="Slide Number Placeholder 3"/>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171514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12CC1E-A104-4860-B5DC-D0399D9820D8}" type="datetime1">
              <a:rPr lang="en-US" smtClean="0"/>
              <a:pPr/>
              <a:t>21/Jun/2019</a:t>
            </a:fld>
            <a:endParaRPr lang="en-US"/>
          </a:p>
        </p:txBody>
      </p:sp>
      <p:sp>
        <p:nvSpPr>
          <p:cNvPr id="6" name="Footer Placeholder 5"/>
          <p:cNvSpPr>
            <a:spLocks noGrp="1"/>
          </p:cNvSpPr>
          <p:nvPr>
            <p:ph type="ftr" sz="quarter" idx="11"/>
          </p:nvPr>
        </p:nvSpPr>
        <p:spPr/>
        <p:txBody>
          <a:bodyPr/>
          <a:lstStyle/>
          <a:p>
            <a:r>
              <a:rPr lang="en-US" smtClean="0"/>
              <a:t>Supply Chain Management,Blessy Varghese,St.Mary's College,Thrissur</a:t>
            </a:r>
            <a:endParaRPr lang="en-US" dirty="0"/>
          </a:p>
        </p:txBody>
      </p:sp>
      <p:sp>
        <p:nvSpPr>
          <p:cNvPr id="7" name="Slide Number Placeholder 6"/>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1025177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CA7D35-AF65-4C42-A29E-152A048EEB8C}" type="datetime1">
              <a:rPr lang="en-US" smtClean="0"/>
              <a:pPr/>
              <a:t>21/Jun/2019</a:t>
            </a:fld>
            <a:endParaRPr lang="en-US"/>
          </a:p>
        </p:txBody>
      </p:sp>
      <p:sp>
        <p:nvSpPr>
          <p:cNvPr id="6" name="Footer Placeholder 5"/>
          <p:cNvSpPr>
            <a:spLocks noGrp="1"/>
          </p:cNvSpPr>
          <p:nvPr>
            <p:ph type="ftr" sz="quarter" idx="11"/>
          </p:nvPr>
        </p:nvSpPr>
        <p:spPr/>
        <p:txBody>
          <a:bodyPr/>
          <a:lstStyle/>
          <a:p>
            <a:r>
              <a:rPr lang="en-US" smtClean="0"/>
              <a:t>Supply Chain Management,Blessy Varghese,St.Mary's College,Thrissur</a:t>
            </a:r>
            <a:endParaRPr lang="en-US" dirty="0"/>
          </a:p>
        </p:txBody>
      </p:sp>
      <p:sp>
        <p:nvSpPr>
          <p:cNvPr id="7" name="Slide Number Placeholder 6"/>
          <p:cNvSpPr>
            <a:spLocks noGrp="1"/>
          </p:cNvSpPr>
          <p:nvPr>
            <p:ph type="sldNum" sz="quarter" idx="12"/>
          </p:nvPr>
        </p:nvSpPr>
        <p:spPr/>
        <p:txBody>
          <a:body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117038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1E0A42-5FAF-4A8D-BDAD-652F46536369}" type="datetime1">
              <a:rPr lang="en-US" smtClean="0"/>
              <a:pPr/>
              <a:t>21/Jun/2019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Supply Chain Management,Blessy Varghese,St.Mary's College,Thrissur</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93866-3E22-45BA-BA16-026C36D3789F}" type="slidenum">
              <a:rPr lang="en-US" smtClean="0"/>
              <a:pPr/>
              <a:t>‹#›</a:t>
            </a:fld>
            <a:endParaRPr lang="en-US"/>
          </a:p>
        </p:txBody>
      </p:sp>
    </p:spTree>
    <p:extLst>
      <p:ext uri="{BB962C8B-B14F-4D97-AF65-F5344CB8AC3E}">
        <p14:creationId xmlns="" xmlns:p14="http://schemas.microsoft.com/office/powerpoint/2010/main" val="1973618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10" Type="http://schemas.openxmlformats.org/officeDocument/2006/relationships/image" Target="../media/image2.png"/><Relationship Id="rId4" Type="http://schemas.openxmlformats.org/officeDocument/2006/relationships/image" Target="../media/image5.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Supply Chain Management,Blessy Varghese,St.Mary's College,Thrissur</a:t>
            </a:r>
            <a:endParaRPr lang="en-US" dirty="0"/>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3030583" y="1280160"/>
            <a:ext cx="7850777" cy="1200329"/>
          </a:xfrm>
          <a:prstGeom prst="rect">
            <a:avLst/>
          </a:prstGeom>
          <a:noFill/>
        </p:spPr>
        <p:txBody>
          <a:bodyPr wrap="square" rtlCol="0">
            <a:spAutoFit/>
          </a:bodyPr>
          <a:lstStyle/>
          <a:p>
            <a:pPr algn="ctr"/>
            <a:r>
              <a:rPr lang="en-US" sz="3600" b="1" dirty="0" smtClean="0">
                <a:solidFill>
                  <a:srgbClr val="C00000"/>
                </a:solidFill>
                <a:latin typeface="Bookman Old Style" panose="02050604050505020204" pitchFamily="18" charset="0"/>
                <a:cs typeface="Times New Roman" pitchFamily="18" charset="0"/>
              </a:rPr>
              <a:t>SUPPLY</a:t>
            </a:r>
            <a:r>
              <a:rPr lang="en-US" sz="3600" b="1" dirty="0" smtClean="0">
                <a:solidFill>
                  <a:srgbClr val="C00000"/>
                </a:solidFill>
                <a:latin typeface="Times New Roman" pitchFamily="18" charset="0"/>
                <a:cs typeface="Times New Roman" pitchFamily="18" charset="0"/>
              </a:rPr>
              <a:t> </a:t>
            </a:r>
            <a:r>
              <a:rPr lang="en-US" sz="3600" b="1" dirty="0">
                <a:solidFill>
                  <a:srgbClr val="C00000"/>
                </a:solidFill>
                <a:latin typeface="Bookman Old Style" panose="02050604050505020204" pitchFamily="18" charset="0"/>
                <a:cs typeface="Times New Roman" pitchFamily="18" charset="0"/>
              </a:rPr>
              <a:t>CHAIN MANAGEMENT</a:t>
            </a:r>
          </a:p>
          <a:p>
            <a:pPr algn="ctr"/>
            <a:endParaRPr lang="en-US" sz="3600" b="1" dirty="0">
              <a:solidFill>
                <a:srgbClr val="C00000"/>
              </a:solidFill>
              <a:latin typeface="Bookman Old Style" panose="02050604050505020204" pitchFamily="18" charset="0"/>
              <a:cs typeface="Times New Roman" pitchFamily="18" charset="0"/>
            </a:endParaRPr>
          </a:p>
        </p:txBody>
      </p:sp>
      <p:sp>
        <p:nvSpPr>
          <p:cNvPr id="6" name="TextBox 5"/>
          <p:cNvSpPr txBox="1"/>
          <p:nvPr/>
        </p:nvSpPr>
        <p:spPr>
          <a:xfrm>
            <a:off x="5914400" y="3004457"/>
            <a:ext cx="5219765" cy="1938992"/>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Blessy</a:t>
            </a:r>
            <a:r>
              <a:rPr lang="en-US" sz="2400" dirty="0">
                <a:latin typeface="Times New Roman" panose="02020603050405020304" pitchFamily="18" charset="0"/>
                <a:cs typeface="Times New Roman" panose="02020603050405020304" pitchFamily="18" charset="0"/>
              </a:rPr>
              <a:t> Varghese</a:t>
            </a:r>
          </a:p>
          <a:p>
            <a:r>
              <a:rPr lang="en-US" sz="2400" dirty="0">
                <a:latin typeface="Times New Roman" panose="02020603050405020304" pitchFamily="18" charset="0"/>
                <a:cs typeface="Times New Roman" panose="02020603050405020304" pitchFamily="18" charset="0"/>
              </a:rPr>
              <a:t>Assistant Professor</a:t>
            </a:r>
          </a:p>
          <a:p>
            <a:r>
              <a:rPr lang="en-US" sz="2400" dirty="0">
                <a:latin typeface="Times New Roman" panose="02020603050405020304" pitchFamily="18" charset="0"/>
                <a:cs typeface="Times New Roman" panose="02020603050405020304" pitchFamily="18" charset="0"/>
              </a:rPr>
              <a:t>Department of Management Studies</a:t>
            </a:r>
          </a:p>
          <a:p>
            <a:r>
              <a:rPr lang="en-US" sz="2400" dirty="0">
                <a:latin typeface="Times New Roman" panose="02020603050405020304" pitchFamily="18" charset="0"/>
                <a:cs typeface="Times New Roman" panose="02020603050405020304" pitchFamily="18" charset="0"/>
              </a:rPr>
              <a:t>St </a:t>
            </a:r>
            <a:r>
              <a:rPr lang="en-US" sz="2400" dirty="0" err="1">
                <a:latin typeface="Times New Roman" panose="02020603050405020304" pitchFamily="18" charset="0"/>
                <a:cs typeface="Times New Roman" panose="02020603050405020304" pitchFamily="18" charset="0"/>
              </a:rPr>
              <a:t>Mary,s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College,Thrissur</a:t>
            </a:r>
            <a:endParaRPr lang="en-US" sz="2400" dirty="0">
              <a:latin typeface="Times New Roman" panose="02020603050405020304" pitchFamily="18" charset="0"/>
              <a:cs typeface="Times New Roman" panose="02020603050405020304" pitchFamily="18" charset="0"/>
            </a:endParaRPr>
          </a:p>
          <a:p>
            <a:endParaRPr lang="en-US" sz="2400" dirty="0">
              <a:solidFill>
                <a:srgbClr val="C00000"/>
              </a:solidFill>
              <a:latin typeface="Bookman Old Style" panose="02050604050505020204" pitchFamily="18" charset="0"/>
            </a:endParaRPr>
          </a:p>
        </p:txBody>
      </p:sp>
    </p:spTree>
    <p:extLst>
      <p:ext uri="{BB962C8B-B14F-4D97-AF65-F5344CB8AC3E}">
        <p14:creationId xmlns="" xmlns:p14="http://schemas.microsoft.com/office/powerpoint/2010/main" val="1986325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7175" y="431074"/>
            <a:ext cx="11168418" cy="5852160"/>
          </a:xfrm>
        </p:spPr>
        <p:txBody>
          <a:bodyPr>
            <a:normAutofit fontScale="92500" lnSpcReduction="20000"/>
          </a:bodyPr>
          <a:lstStyle/>
          <a:p>
            <a:endParaRPr lang="en-US" sz="3600" dirty="0" smtClean="0">
              <a:solidFill>
                <a:srgbClr val="C00000"/>
              </a:solidFill>
              <a:latin typeface="Bookman Old Style" panose="02050604050505020204" pitchFamily="18" charset="0"/>
            </a:endParaRPr>
          </a:p>
          <a:p>
            <a:pPr algn="l"/>
            <a:r>
              <a:rPr lang="en-US" sz="3000" b="1" dirty="0" smtClean="0">
                <a:solidFill>
                  <a:srgbClr val="C00000"/>
                </a:solidFill>
                <a:latin typeface="Bookman Old Style" panose="02050604050505020204" pitchFamily="18" charset="0"/>
                <a:cs typeface="Times New Roman" pitchFamily="18" charset="0"/>
              </a:rPr>
              <a:t>SUPPLYCHAIN RELATIONSHIP</a:t>
            </a:r>
          </a:p>
          <a:p>
            <a:endParaRPr lang="en-US" sz="3600" dirty="0" smtClean="0">
              <a:solidFill>
                <a:srgbClr val="C00000"/>
              </a:solidFill>
              <a:latin typeface="Bookman Old Style" panose="02050604050505020204" pitchFamily="18" charset="0"/>
            </a:endParaRPr>
          </a:p>
          <a:p>
            <a:pPr algn="l"/>
            <a:r>
              <a:rPr lang="en-US" dirty="0" smtClean="0">
                <a:latin typeface="Times New Roman" panose="02020603050405020304" pitchFamily="18" charset="0"/>
                <a:cs typeface="Times New Roman" panose="02020603050405020304" pitchFamily="18" charset="0"/>
              </a:rPr>
              <a:t>A Supply chain is a business relationship among several independent units that </a:t>
            </a:r>
          </a:p>
          <a:p>
            <a:pPr algn="l"/>
            <a:r>
              <a:rPr lang="en-US" dirty="0" smtClean="0">
                <a:latin typeface="Times New Roman" panose="02020603050405020304" pitchFamily="18" charset="0"/>
                <a:cs typeface="Times New Roman" panose="02020603050405020304" pitchFamily="18" charset="0"/>
              </a:rPr>
              <a:t>work together for improving the overall efficiency and profitability</a:t>
            </a:r>
          </a:p>
          <a:p>
            <a:pPr algn="l"/>
            <a:r>
              <a:rPr lang="en-US" b="1" dirty="0" smtClean="0">
                <a:latin typeface="Times New Roman" panose="02020603050405020304" pitchFamily="18" charset="0"/>
                <a:cs typeface="Times New Roman" panose="02020603050405020304" pitchFamily="18" charset="0"/>
              </a:rPr>
              <a:t>Principles of Supply chain Relationship</a:t>
            </a:r>
          </a:p>
          <a:p>
            <a:pPr algn="l"/>
            <a:endParaRPr lang="en-US" b="1"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Co operation</a:t>
            </a:r>
          </a:p>
          <a:p>
            <a:pPr marL="800100" lvl="1"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Mutual help</a:t>
            </a:r>
          </a:p>
          <a:p>
            <a:pPr marL="800100" lvl="1"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Mutual trust</a:t>
            </a:r>
          </a:p>
          <a:p>
            <a:pPr marL="800100" lvl="1"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Dependence</a:t>
            </a:r>
          </a:p>
          <a:p>
            <a:pPr marL="800100" lvl="1"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Common goal</a:t>
            </a:r>
          </a:p>
          <a:p>
            <a:pPr marL="800100" lvl="1"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Sharing of information</a:t>
            </a:r>
          </a:p>
          <a:p>
            <a:pPr marL="800100" lvl="1"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Integration</a:t>
            </a:r>
          </a:p>
          <a:p>
            <a:pPr marL="800100" lvl="1"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Partnership</a:t>
            </a:r>
          </a:p>
          <a:p>
            <a:pPr marL="800100" lvl="1"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Flexibility</a:t>
            </a:r>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1059511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6770" y="271984"/>
            <a:ext cx="11514730" cy="6142463"/>
          </a:xfrm>
        </p:spPr>
        <p:txBody>
          <a:bodyPr/>
          <a:lstStyle/>
          <a:p>
            <a:endParaRPr lang="en-US" sz="3600" dirty="0" smtClean="0">
              <a:solidFill>
                <a:srgbClr val="C00000"/>
              </a:solidFill>
              <a:latin typeface="Bookman Old Style" panose="02050604050505020204" pitchFamily="18" charset="0"/>
            </a:endParaRPr>
          </a:p>
          <a:p>
            <a:pPr algn="l"/>
            <a:r>
              <a:rPr lang="en-US" sz="2600" b="1" dirty="0" smtClean="0">
                <a:solidFill>
                  <a:srgbClr val="C00000"/>
                </a:solidFill>
                <a:latin typeface="Bookman Old Style" panose="02050604050505020204" pitchFamily="18" charset="0"/>
                <a:cs typeface="Times New Roman" pitchFamily="18" charset="0"/>
              </a:rPr>
              <a:t>EMERGING TRENDS IN SUPPLY CHAIN MANAGEMENT</a:t>
            </a:r>
          </a:p>
          <a:p>
            <a:endParaRPr lang="en-US" dirty="0"/>
          </a:p>
          <a:p>
            <a:pPr>
              <a:buFont typeface="Wingdings" pitchFamily="2" charset="2"/>
              <a:buChar char="v"/>
            </a:pPr>
            <a:endParaRPr lang="en-US" sz="3200" dirty="0" smtClean="0"/>
          </a:p>
          <a:p>
            <a:pPr marL="457200" indent="-4572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Vendor management Inventory ( VMI )</a:t>
            </a:r>
          </a:p>
          <a:p>
            <a:pPr marL="457200" indent="-4572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Collaborative Planning Forecasting and Replenishment ( CPFR )</a:t>
            </a:r>
          </a:p>
          <a:p>
            <a:pPr marL="457200" indent="-4572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Cross Docking</a:t>
            </a:r>
          </a:p>
          <a:p>
            <a:pPr marL="457200" indent="-4572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Radio Frequency Identification ( RFID)</a:t>
            </a:r>
          </a:p>
          <a:p>
            <a:pPr marL="457200" indent="-4572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Electronic Data Interchange ( EDI )</a:t>
            </a:r>
            <a:endParaRPr lang="en-US" sz="22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endParaRPr lang="en-US" sz="22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1020140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6770" y="271984"/>
            <a:ext cx="10525219" cy="6142463"/>
          </a:xfrm>
        </p:spPr>
        <p:txBody>
          <a:bodyPr>
            <a:normAutofit/>
          </a:bodyPr>
          <a:lstStyle/>
          <a:p>
            <a:pPr algn="l"/>
            <a:endParaRPr lang="en-US" sz="3600" dirty="0" smtClean="0">
              <a:solidFill>
                <a:srgbClr val="C00000"/>
              </a:solidFill>
              <a:latin typeface="Bookman Old Style" panose="02050604050505020204" pitchFamily="18" charset="0"/>
            </a:endParaRPr>
          </a:p>
          <a:p>
            <a:r>
              <a:rPr lang="en-US" sz="2600" b="1" dirty="0" smtClean="0">
                <a:solidFill>
                  <a:srgbClr val="C00000"/>
                </a:solidFill>
                <a:latin typeface="Bookman Old Style" panose="02050604050505020204" pitchFamily="18" charset="0"/>
                <a:cs typeface="Times New Roman" pitchFamily="18" charset="0"/>
              </a:rPr>
              <a:t>CONCLUSION</a:t>
            </a:r>
          </a:p>
          <a:p>
            <a:pPr algn="just">
              <a:lnSpc>
                <a:spcPct val="150000"/>
              </a:lnSpc>
            </a:pPr>
            <a:r>
              <a:rPr lang="en-US" sz="3600" smtClean="0">
                <a:solidFill>
                  <a:srgbClr val="C00000"/>
                </a:solidFill>
                <a:latin typeface="Bookman Old Style" panose="02050604050505020204" pitchFamily="18" charset="0"/>
              </a:rPr>
              <a:t> </a:t>
            </a:r>
            <a:r>
              <a:rPr lang="en-US" sz="3600" dirty="0" smtClean="0">
                <a:solidFill>
                  <a:srgbClr val="C00000"/>
                </a:solidFill>
                <a:latin typeface="Bookman Old Style" panose="02050604050505020204" pitchFamily="18" charset="0"/>
              </a:rPr>
              <a:t>	</a:t>
            </a:r>
            <a:r>
              <a:rPr lang="en-US" sz="2200" dirty="0" smtClean="0">
                <a:latin typeface="Times New Roman" panose="02020603050405020304" pitchFamily="18" charset="0"/>
                <a:cs typeface="Times New Roman" panose="02020603050405020304" pitchFamily="18" charset="0"/>
              </a:rPr>
              <a:t>Supply </a:t>
            </a:r>
            <a:r>
              <a:rPr lang="en-US" sz="2200" dirty="0" smtClean="0">
                <a:latin typeface="Times New Roman" panose="02020603050405020304" pitchFamily="18" charset="0"/>
                <a:cs typeface="Times New Roman" panose="02020603050405020304" pitchFamily="18" charset="0"/>
              </a:rPr>
              <a:t>chain Management  comprises the transformation of goods from raw materials through to the delivery of the finished product; it also includes the management of key information flows. SCM involves the integration of these activities and aims to improve relationships between the various parties, while achieving a sustainable competitive advantage through high quality and lower cost products. </a:t>
            </a:r>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1772728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6770" y="271984"/>
            <a:ext cx="11168418" cy="6142463"/>
          </a:xfrm>
        </p:spPr>
        <p:txBody>
          <a:bodyPr/>
          <a:lstStyle/>
          <a:p>
            <a:pPr algn="l"/>
            <a:endParaRPr lang="en-US" sz="3000" dirty="0" smtClean="0">
              <a:latin typeface="Arial Black" panose="020B0A04020102020204" pitchFamily="34" charset="0"/>
            </a:endParaRPr>
          </a:p>
          <a:p>
            <a:pPr algn="l">
              <a:lnSpc>
                <a:spcPct val="100000"/>
              </a:lnSpc>
            </a:pPr>
            <a:r>
              <a:rPr lang="en-US" sz="2600" b="1" dirty="0" smtClean="0">
                <a:solidFill>
                  <a:srgbClr val="C00000"/>
                </a:solidFill>
                <a:latin typeface="Bookman Old Style" panose="02050604050505020204" pitchFamily="18" charset="0"/>
                <a:cs typeface="Times New Roman" pitchFamily="18" charset="0"/>
              </a:rPr>
              <a:t>Definition</a:t>
            </a:r>
          </a:p>
          <a:p>
            <a:pPr lvl="1" algn="l">
              <a:lnSpc>
                <a:spcPct val="100000"/>
              </a:lnSpc>
            </a:pPr>
            <a:endParaRPr lang="en-US" sz="2400" dirty="0" smtClean="0">
              <a:latin typeface="Times New Roman" pitchFamily="18" charset="0"/>
              <a:cs typeface="Times New Roman" pitchFamily="18" charset="0"/>
            </a:endParaRPr>
          </a:p>
          <a:p>
            <a:pPr algn="just">
              <a:lnSpc>
                <a:spcPct val="100000"/>
              </a:lnSpc>
            </a:pPr>
            <a:r>
              <a:rPr lang="en-US" sz="2200" dirty="0" smtClean="0">
                <a:latin typeface="Times New Roman" pitchFamily="18" charset="0"/>
                <a:cs typeface="Times New Roman" pitchFamily="18" charset="0"/>
              </a:rPr>
              <a:t>According to Global supply chain forum “Supply chain management is the integration of key business processes from end user through original suppliers that provides products, services, and information that add value for customers and other stakeholders”</a:t>
            </a:r>
          </a:p>
          <a:p>
            <a:pPr algn="l"/>
            <a:endParaRPr lang="en-US" sz="2200" dirty="0"/>
          </a:p>
        </p:txBody>
      </p:sp>
      <p:sp>
        <p:nvSpPr>
          <p:cNvPr id="2" name="Footer Placeholder 1"/>
          <p:cNvSpPr>
            <a:spLocks noGrp="1"/>
          </p:cNvSpPr>
          <p:nvPr>
            <p:ph type="ftr" sz="quarter" idx="11"/>
          </p:nvPr>
        </p:nvSpPr>
        <p:spPr>
          <a:xfrm>
            <a:off x="0" y="6492875"/>
            <a:ext cx="6884158" cy="365125"/>
          </a:xfrm>
        </p:spPr>
        <p:txBody>
          <a:bodyP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1771381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3331" y="271984"/>
            <a:ext cx="10714606" cy="6142463"/>
          </a:xfrm>
        </p:spPr>
        <p:txBody>
          <a:bodyPr/>
          <a:lstStyle/>
          <a:p>
            <a:pPr algn="l"/>
            <a:endParaRPr lang="en-US" dirty="0" smtClean="0">
              <a:latin typeface="Arial Black" panose="020B0A04020102020204" pitchFamily="34" charset="0"/>
            </a:endParaRPr>
          </a:p>
          <a:p>
            <a:pPr algn="l"/>
            <a:endParaRPr lang="en-US" dirty="0" smtClean="0">
              <a:latin typeface="Arial Black" panose="020B0A04020102020204" pitchFamily="34" charset="0"/>
            </a:endParaRPr>
          </a:p>
          <a:p>
            <a:pPr algn="l"/>
            <a:endParaRPr lang="en-US" dirty="0">
              <a:latin typeface="Arial Black" panose="020B0A04020102020204" pitchFamily="34" charset="0"/>
            </a:endParaRPr>
          </a:p>
          <a:p>
            <a:r>
              <a:rPr lang="en-US" sz="2600" b="1" dirty="0">
                <a:solidFill>
                  <a:srgbClr val="C00000"/>
                </a:solidFill>
                <a:latin typeface="Bookman Old Style" panose="02050604050505020204" pitchFamily="18" charset="0"/>
                <a:cs typeface="Times New Roman" pitchFamily="18" charset="0"/>
              </a:rPr>
              <a:t>SUPPLY CHAIN PARTICIPANTS</a:t>
            </a:r>
          </a:p>
          <a:p>
            <a:pPr algn="l"/>
            <a:endParaRPr lang="en-US" dirty="0" smtClean="0">
              <a:latin typeface="Arial Black" panose="020B0A04020102020204" pitchFamily="34" charset="0"/>
            </a:endParaRPr>
          </a:p>
          <a:p>
            <a:pPr algn="just"/>
            <a:endParaRPr lang="en-US" dirty="0" smtClean="0">
              <a:latin typeface="Arial Black" panose="020B0A04020102020204" pitchFamily="34" charset="0"/>
            </a:endParaRPr>
          </a:p>
          <a:p>
            <a:pPr algn="l"/>
            <a:endParaRPr lang="en-US" dirty="0"/>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graphicFrame>
        <p:nvGraphicFramePr>
          <p:cNvPr id="5" name="Diagram 4"/>
          <p:cNvGraphicFramePr/>
          <p:nvPr>
            <p:extLst>
              <p:ext uri="{D42A27DB-BD31-4B8C-83A1-F6EECF244321}">
                <p14:modId xmlns="" xmlns:p14="http://schemas.microsoft.com/office/powerpoint/2010/main" val="3101143865"/>
              </p:ext>
            </p:extLst>
          </p:nvPr>
        </p:nvGraphicFramePr>
        <p:xfrm>
          <a:off x="837026" y="2658048"/>
          <a:ext cx="11256235" cy="2390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p:cNvPicPr>
            <a:picLocks noChangeAspect="1"/>
          </p:cNvPicPr>
          <p:nvPr/>
        </p:nvPicPr>
        <p:blipFill>
          <a:blip r:embed="rId7" cstate="print"/>
          <a:stretch>
            <a:fillRect/>
          </a:stretch>
        </p:blipFill>
        <p:spPr>
          <a:xfrm>
            <a:off x="10738212" y="3569017"/>
            <a:ext cx="1128566" cy="851339"/>
          </a:xfrm>
          <a:prstGeom prst="rect">
            <a:avLst/>
          </a:prstGeom>
        </p:spPr>
      </p:pic>
      <p:pic>
        <p:nvPicPr>
          <p:cNvPr id="7" name="Picture 6"/>
          <p:cNvPicPr>
            <a:picLocks noChangeAspect="1"/>
          </p:cNvPicPr>
          <p:nvPr/>
        </p:nvPicPr>
        <p:blipFill>
          <a:blip r:embed="rId7" cstate="print"/>
          <a:stretch>
            <a:fillRect/>
          </a:stretch>
        </p:blipFill>
        <p:spPr>
          <a:xfrm>
            <a:off x="8952500" y="3600429"/>
            <a:ext cx="1601673" cy="851340"/>
          </a:xfrm>
          <a:prstGeom prst="rect">
            <a:avLst/>
          </a:prstGeom>
        </p:spPr>
      </p:pic>
      <p:pic>
        <p:nvPicPr>
          <p:cNvPr id="8" name="Picture 7"/>
          <p:cNvPicPr>
            <a:picLocks noChangeAspect="1"/>
          </p:cNvPicPr>
          <p:nvPr/>
        </p:nvPicPr>
        <p:blipFill>
          <a:blip r:embed="rId7" cstate="print"/>
          <a:stretch>
            <a:fillRect/>
          </a:stretch>
        </p:blipFill>
        <p:spPr>
          <a:xfrm>
            <a:off x="294490" y="3600430"/>
            <a:ext cx="1713227" cy="851339"/>
          </a:xfrm>
          <a:prstGeom prst="rect">
            <a:avLst/>
          </a:prstGeom>
        </p:spPr>
      </p:pic>
      <p:pic>
        <p:nvPicPr>
          <p:cNvPr id="9" name="Picture 8"/>
          <p:cNvPicPr>
            <a:picLocks noChangeAspect="1"/>
          </p:cNvPicPr>
          <p:nvPr/>
        </p:nvPicPr>
        <p:blipFill>
          <a:blip r:embed="rId7" cstate="print"/>
          <a:stretch>
            <a:fillRect/>
          </a:stretch>
        </p:blipFill>
        <p:spPr>
          <a:xfrm>
            <a:off x="5798085" y="3600429"/>
            <a:ext cx="1533659" cy="850827"/>
          </a:xfrm>
          <a:prstGeom prst="rect">
            <a:avLst/>
          </a:prstGeom>
        </p:spPr>
      </p:pic>
      <p:sp>
        <p:nvSpPr>
          <p:cNvPr id="10" name="TextBox 9"/>
          <p:cNvSpPr txBox="1"/>
          <p:nvPr/>
        </p:nvSpPr>
        <p:spPr>
          <a:xfrm>
            <a:off x="354814" y="3600430"/>
            <a:ext cx="1468864" cy="646331"/>
          </a:xfrm>
          <a:prstGeom prst="rect">
            <a:avLst/>
          </a:prstGeom>
          <a:noFill/>
        </p:spPr>
        <p:txBody>
          <a:bodyPr wrap="none" rtlCol="0">
            <a:spAutoFit/>
          </a:bodyPr>
          <a:lstStyle/>
          <a:p>
            <a:pPr algn="ctr"/>
            <a:r>
              <a:rPr lang="en-US" dirty="0" smtClean="0"/>
              <a:t>Raw material </a:t>
            </a:r>
          </a:p>
          <a:p>
            <a:pPr algn="ctr"/>
            <a:r>
              <a:rPr lang="en-US" dirty="0" smtClean="0"/>
              <a:t>providers</a:t>
            </a:r>
            <a:endParaRPr lang="en-US" dirty="0"/>
          </a:p>
        </p:txBody>
      </p:sp>
      <p:sp>
        <p:nvSpPr>
          <p:cNvPr id="11" name="TextBox 10"/>
          <p:cNvSpPr txBox="1"/>
          <p:nvPr/>
        </p:nvSpPr>
        <p:spPr>
          <a:xfrm>
            <a:off x="6026036" y="3746153"/>
            <a:ext cx="1013419" cy="369332"/>
          </a:xfrm>
          <a:prstGeom prst="rect">
            <a:avLst/>
          </a:prstGeom>
          <a:noFill/>
        </p:spPr>
        <p:txBody>
          <a:bodyPr wrap="none" rtlCol="0">
            <a:spAutoFit/>
          </a:bodyPr>
          <a:lstStyle/>
          <a:p>
            <a:pPr algn="ctr"/>
            <a:r>
              <a:rPr lang="en-US" dirty="0" smtClean="0"/>
              <a:t>Resellers</a:t>
            </a:r>
            <a:endParaRPr lang="en-US" dirty="0"/>
          </a:p>
        </p:txBody>
      </p:sp>
      <p:sp>
        <p:nvSpPr>
          <p:cNvPr id="12" name="TextBox 11"/>
          <p:cNvSpPr txBox="1"/>
          <p:nvPr/>
        </p:nvSpPr>
        <p:spPr>
          <a:xfrm>
            <a:off x="9179703" y="3810020"/>
            <a:ext cx="1129668" cy="369332"/>
          </a:xfrm>
          <a:prstGeom prst="rect">
            <a:avLst/>
          </a:prstGeom>
          <a:noFill/>
        </p:spPr>
        <p:txBody>
          <a:bodyPr wrap="none" rtlCol="0">
            <a:spAutoFit/>
          </a:bodyPr>
          <a:lstStyle/>
          <a:p>
            <a:r>
              <a:rPr lang="en-US" dirty="0" smtClean="0"/>
              <a:t>Financiers</a:t>
            </a:r>
            <a:endParaRPr lang="en-US" dirty="0"/>
          </a:p>
        </p:txBody>
      </p:sp>
      <p:sp>
        <p:nvSpPr>
          <p:cNvPr id="13" name="TextBox 12"/>
          <p:cNvSpPr txBox="1"/>
          <p:nvPr/>
        </p:nvSpPr>
        <p:spPr>
          <a:xfrm>
            <a:off x="10793431" y="3782663"/>
            <a:ext cx="1086388" cy="369332"/>
          </a:xfrm>
          <a:prstGeom prst="rect">
            <a:avLst/>
          </a:prstGeom>
          <a:noFill/>
        </p:spPr>
        <p:txBody>
          <a:bodyPr wrap="none" rtlCol="0">
            <a:spAutoFit/>
          </a:bodyPr>
          <a:lstStyle/>
          <a:p>
            <a:r>
              <a:rPr lang="en-US" dirty="0" smtClean="0"/>
              <a:t>End users</a:t>
            </a:r>
            <a:endParaRPr lang="en-US" dirty="0"/>
          </a:p>
        </p:txBody>
      </p:sp>
      <p:pic>
        <p:nvPicPr>
          <p:cNvPr id="14" name="Picture 13" descr="College logo_Updated.png"/>
          <p:cNvPicPr>
            <a:picLocks noChangeAspect="1"/>
          </p:cNvPicPr>
          <p:nvPr/>
        </p:nvPicPr>
        <p:blipFill>
          <a:blip r:embed="rId8"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2365834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3331" y="271984"/>
            <a:ext cx="10714606" cy="6142463"/>
          </a:xfrm>
        </p:spPr>
        <p:txBody>
          <a:bodyPr/>
          <a:lstStyle/>
          <a:p>
            <a:pPr algn="l"/>
            <a:endParaRPr lang="en-US" dirty="0" smtClean="0">
              <a:latin typeface="Arial Black" panose="020B0A04020102020204" pitchFamily="34" charset="0"/>
            </a:endParaRPr>
          </a:p>
          <a:p>
            <a:pPr algn="l"/>
            <a:endParaRPr lang="en-US" dirty="0" smtClean="0">
              <a:latin typeface="Arial Black" panose="020B0A04020102020204" pitchFamily="34" charset="0"/>
            </a:endParaRPr>
          </a:p>
          <a:p>
            <a:pPr algn="l"/>
            <a:endParaRPr lang="en-US" dirty="0">
              <a:latin typeface="Arial Black" panose="020B0A04020102020204" pitchFamily="34" charset="0"/>
            </a:endParaRPr>
          </a:p>
          <a:p>
            <a:pPr algn="l"/>
            <a:endParaRPr lang="en-US" sz="3600" dirty="0" smtClean="0">
              <a:solidFill>
                <a:srgbClr val="C00000"/>
              </a:solidFill>
              <a:latin typeface="Bookman Old Style" panose="02050604050505020204" pitchFamily="18" charset="0"/>
            </a:endParaRPr>
          </a:p>
          <a:p>
            <a:pPr algn="just"/>
            <a:endParaRPr lang="en-US" dirty="0" smtClean="0">
              <a:latin typeface="Arial Black" panose="020B0A04020102020204" pitchFamily="34" charset="0"/>
            </a:endParaRPr>
          </a:p>
          <a:p>
            <a:pPr algn="l"/>
            <a:endParaRPr lang="en-US" dirty="0"/>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14" name="Picture 1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283218" y="3846820"/>
            <a:ext cx="2143125" cy="2143125"/>
          </a:xfrm>
          <a:prstGeom prst="rect">
            <a:avLst/>
          </a:prstGeom>
        </p:spPr>
      </p:pic>
      <p:pic>
        <p:nvPicPr>
          <p:cNvPr id="15" name="Picture 1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6039850" y="1447667"/>
            <a:ext cx="2505075" cy="1819275"/>
          </a:xfrm>
          <a:prstGeom prst="rect">
            <a:avLst/>
          </a:prstGeom>
        </p:spPr>
      </p:pic>
      <p:pic>
        <p:nvPicPr>
          <p:cNvPr id="16" name="Picture 15"/>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2861123" y="1259293"/>
            <a:ext cx="1905000" cy="1905000"/>
          </a:xfrm>
          <a:prstGeom prst="rect">
            <a:avLst/>
          </a:prstGeom>
        </p:spPr>
      </p:pic>
      <p:pic>
        <p:nvPicPr>
          <p:cNvPr id="18" name="Picture 17"/>
          <p:cNvPicPr>
            <a:picLocks noChangeAspect="1"/>
          </p:cNvPicPr>
          <p:nvPr/>
        </p:nvPicPr>
        <p:blipFill rotWithShape="1">
          <a:blip r:embed="rId6" cstate="print">
            <a:extLst>
              <a:ext uri="{28A0092B-C50C-407E-A947-70E740481C1C}">
                <a14:useLocalDpi xmlns="" xmlns:a14="http://schemas.microsoft.com/office/drawing/2010/main" val="0"/>
              </a:ext>
            </a:extLst>
          </a:blip>
          <a:srcRect r="3088" b="9033"/>
          <a:stretch/>
        </p:blipFill>
        <p:spPr>
          <a:xfrm>
            <a:off x="353855" y="4001652"/>
            <a:ext cx="3361783" cy="2077177"/>
          </a:xfrm>
          <a:prstGeom prst="rect">
            <a:avLst/>
          </a:prstGeom>
        </p:spPr>
      </p:pic>
      <p:pic>
        <p:nvPicPr>
          <p:cNvPr id="19" name="Picture 18"/>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81948" y="1447667"/>
            <a:ext cx="1739867" cy="1739867"/>
          </a:xfrm>
          <a:prstGeom prst="rect">
            <a:avLst/>
          </a:prstGeom>
        </p:spPr>
      </p:pic>
      <p:pic>
        <p:nvPicPr>
          <p:cNvPr id="21" name="Picture 20"/>
          <p:cNvPicPr>
            <a:picLocks noChangeAspect="1"/>
          </p:cNvPicPr>
          <p:nvPr/>
        </p:nvPicPr>
        <p:blipFill>
          <a:blip r:embed="rId8" cstate="print">
            <a:extLst>
              <a:ext uri="{28A0092B-C50C-407E-A947-70E740481C1C}">
                <a14:useLocalDpi xmlns="" xmlns:a14="http://schemas.microsoft.com/office/drawing/2010/main" val="0"/>
              </a:ext>
            </a:extLst>
          </a:blip>
          <a:stretch>
            <a:fillRect/>
          </a:stretch>
        </p:blipFill>
        <p:spPr>
          <a:xfrm>
            <a:off x="8993922" y="3628198"/>
            <a:ext cx="3061205" cy="2489780"/>
          </a:xfrm>
          <a:prstGeom prst="rect">
            <a:avLst/>
          </a:prstGeom>
        </p:spPr>
      </p:pic>
      <p:sp>
        <p:nvSpPr>
          <p:cNvPr id="22" name="TextBox 21"/>
          <p:cNvSpPr txBox="1"/>
          <p:nvPr/>
        </p:nvSpPr>
        <p:spPr>
          <a:xfrm>
            <a:off x="353855" y="3409927"/>
            <a:ext cx="1567959" cy="369332"/>
          </a:xfrm>
          <a:prstGeom prst="rect">
            <a:avLst/>
          </a:prstGeom>
          <a:noFill/>
        </p:spPr>
        <p:txBody>
          <a:bodyPr wrap="square" rtlCol="0">
            <a:spAutoFit/>
          </a:bodyPr>
          <a:lstStyle/>
          <a:p>
            <a:r>
              <a:rPr lang="en-US" dirty="0" smtClean="0"/>
              <a:t>Raw Materials</a:t>
            </a:r>
            <a:endParaRPr lang="en-US" dirty="0"/>
          </a:p>
        </p:txBody>
      </p:sp>
      <p:sp>
        <p:nvSpPr>
          <p:cNvPr id="23" name="Right Arrow 22"/>
          <p:cNvSpPr/>
          <p:nvPr/>
        </p:nvSpPr>
        <p:spPr>
          <a:xfrm>
            <a:off x="1921814" y="2601532"/>
            <a:ext cx="939309" cy="309093"/>
          </a:xfrm>
          <a:prstGeom prst="rightArrow">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9" cstate="print"/>
          <a:stretch>
            <a:fillRect/>
          </a:stretch>
        </p:blipFill>
        <p:spPr>
          <a:xfrm>
            <a:off x="5135598" y="2585375"/>
            <a:ext cx="957155" cy="341406"/>
          </a:xfrm>
          <a:prstGeom prst="rect">
            <a:avLst/>
          </a:prstGeom>
        </p:spPr>
      </p:pic>
      <p:pic>
        <p:nvPicPr>
          <p:cNvPr id="25" name="Picture 24"/>
          <p:cNvPicPr>
            <a:picLocks noChangeAspect="1"/>
          </p:cNvPicPr>
          <p:nvPr/>
        </p:nvPicPr>
        <p:blipFill>
          <a:blip r:embed="rId9" cstate="print"/>
          <a:stretch>
            <a:fillRect/>
          </a:stretch>
        </p:blipFill>
        <p:spPr>
          <a:xfrm>
            <a:off x="4055371" y="5059337"/>
            <a:ext cx="957155" cy="341406"/>
          </a:xfrm>
          <a:prstGeom prst="rect">
            <a:avLst/>
          </a:prstGeom>
        </p:spPr>
      </p:pic>
      <p:pic>
        <p:nvPicPr>
          <p:cNvPr id="26" name="Picture 25"/>
          <p:cNvPicPr>
            <a:picLocks noChangeAspect="1"/>
          </p:cNvPicPr>
          <p:nvPr/>
        </p:nvPicPr>
        <p:blipFill>
          <a:blip r:embed="rId9" cstate="print"/>
          <a:stretch>
            <a:fillRect/>
          </a:stretch>
        </p:blipFill>
        <p:spPr>
          <a:xfrm>
            <a:off x="8036767" y="5230040"/>
            <a:ext cx="957155" cy="341406"/>
          </a:xfrm>
          <a:prstGeom prst="rect">
            <a:avLst/>
          </a:prstGeom>
        </p:spPr>
      </p:pic>
      <p:sp>
        <p:nvSpPr>
          <p:cNvPr id="27" name="TextBox 26"/>
          <p:cNvSpPr txBox="1"/>
          <p:nvPr/>
        </p:nvSpPr>
        <p:spPr>
          <a:xfrm>
            <a:off x="3422894" y="3338345"/>
            <a:ext cx="1589632" cy="369332"/>
          </a:xfrm>
          <a:prstGeom prst="rect">
            <a:avLst/>
          </a:prstGeom>
          <a:noFill/>
        </p:spPr>
        <p:txBody>
          <a:bodyPr wrap="square" rtlCol="0">
            <a:spAutoFit/>
          </a:bodyPr>
          <a:lstStyle/>
          <a:p>
            <a:r>
              <a:rPr lang="en-US" dirty="0" smtClean="0"/>
              <a:t>Manufacturer</a:t>
            </a:r>
            <a:endParaRPr lang="en-US" dirty="0"/>
          </a:p>
        </p:txBody>
      </p:sp>
      <p:sp>
        <p:nvSpPr>
          <p:cNvPr id="28" name="TextBox 27"/>
          <p:cNvSpPr txBox="1"/>
          <p:nvPr/>
        </p:nvSpPr>
        <p:spPr>
          <a:xfrm>
            <a:off x="7075008" y="3160803"/>
            <a:ext cx="1567579" cy="369332"/>
          </a:xfrm>
          <a:prstGeom prst="rect">
            <a:avLst/>
          </a:prstGeom>
          <a:noFill/>
        </p:spPr>
        <p:txBody>
          <a:bodyPr wrap="square" rtlCol="0">
            <a:spAutoFit/>
          </a:bodyPr>
          <a:lstStyle/>
          <a:p>
            <a:r>
              <a:rPr lang="en-US" dirty="0" smtClean="0"/>
              <a:t>Distributors</a:t>
            </a:r>
            <a:endParaRPr lang="en-US" dirty="0"/>
          </a:p>
        </p:txBody>
      </p:sp>
      <p:sp>
        <p:nvSpPr>
          <p:cNvPr id="29" name="TextBox 28"/>
          <p:cNvSpPr txBox="1"/>
          <p:nvPr/>
        </p:nvSpPr>
        <p:spPr>
          <a:xfrm>
            <a:off x="10207178" y="6079855"/>
            <a:ext cx="1230759" cy="369332"/>
          </a:xfrm>
          <a:prstGeom prst="rect">
            <a:avLst/>
          </a:prstGeom>
          <a:noFill/>
        </p:spPr>
        <p:txBody>
          <a:bodyPr wrap="square" rtlCol="0">
            <a:spAutoFit/>
          </a:bodyPr>
          <a:lstStyle/>
          <a:p>
            <a:r>
              <a:rPr lang="en-US" dirty="0" smtClean="0"/>
              <a:t>Customer</a:t>
            </a:r>
            <a:endParaRPr lang="en-US" dirty="0"/>
          </a:p>
        </p:txBody>
      </p:sp>
      <p:sp>
        <p:nvSpPr>
          <p:cNvPr id="20" name="TextBox 19"/>
          <p:cNvSpPr txBox="1"/>
          <p:nvPr/>
        </p:nvSpPr>
        <p:spPr>
          <a:xfrm>
            <a:off x="2704011" y="496389"/>
            <a:ext cx="6518366" cy="492443"/>
          </a:xfrm>
          <a:prstGeom prst="rect">
            <a:avLst/>
          </a:prstGeom>
          <a:noFill/>
        </p:spPr>
        <p:txBody>
          <a:bodyPr wrap="square" rtlCol="0">
            <a:spAutoFit/>
          </a:bodyPr>
          <a:lstStyle/>
          <a:p>
            <a:pPr algn="ctr"/>
            <a:r>
              <a:rPr lang="en-US" sz="2600" b="1" dirty="0">
                <a:solidFill>
                  <a:srgbClr val="C00000"/>
                </a:solidFill>
                <a:latin typeface="Bookman Old Style" panose="02050604050505020204" pitchFamily="18" charset="0"/>
                <a:cs typeface="Times New Roman" pitchFamily="18" charset="0"/>
              </a:rPr>
              <a:t>SUPPLY CHAIN FLOW</a:t>
            </a:r>
          </a:p>
        </p:txBody>
      </p:sp>
      <p:sp>
        <p:nvSpPr>
          <p:cNvPr id="30" name="Curved Left Arrow 29"/>
          <p:cNvSpPr/>
          <p:nvPr/>
        </p:nvSpPr>
        <p:spPr>
          <a:xfrm>
            <a:off x="9209315" y="2495006"/>
            <a:ext cx="901337" cy="1188720"/>
          </a:xfrm>
          <a:prstGeom prst="curvedLef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1" name="Picture 30" descr="College logo_Updated.png"/>
          <p:cNvPicPr>
            <a:picLocks noChangeAspect="1"/>
          </p:cNvPicPr>
          <p:nvPr/>
        </p:nvPicPr>
        <p:blipFill>
          <a:blip r:embed="rId10"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373988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9519" y="350412"/>
            <a:ext cx="11168418" cy="6142463"/>
          </a:xfrm>
        </p:spPr>
        <p:txBody>
          <a:bodyPr>
            <a:normAutofit/>
          </a:bodyPr>
          <a:lstStyle/>
          <a:p>
            <a:endParaRPr lang="en-US" sz="3000" dirty="0" smtClean="0"/>
          </a:p>
          <a:p>
            <a:pPr algn="l"/>
            <a:r>
              <a:rPr lang="en-US" sz="2600" b="1" dirty="0">
                <a:solidFill>
                  <a:srgbClr val="C00000"/>
                </a:solidFill>
                <a:latin typeface="Bookman Old Style" panose="02050604050505020204" pitchFamily="18" charset="0"/>
                <a:cs typeface="Times New Roman" pitchFamily="18" charset="0"/>
              </a:rPr>
              <a:t>OBJECTIVES OF SUPPLY CHAIN </a:t>
            </a:r>
            <a:r>
              <a:rPr lang="en-US" sz="2600" b="1" dirty="0" smtClean="0">
                <a:solidFill>
                  <a:srgbClr val="C00000"/>
                </a:solidFill>
                <a:latin typeface="Bookman Old Style" panose="02050604050505020204" pitchFamily="18" charset="0"/>
                <a:cs typeface="Times New Roman" pitchFamily="18" charset="0"/>
              </a:rPr>
              <a:t>MANAGEMENT</a:t>
            </a:r>
          </a:p>
          <a:p>
            <a:pPr algn="l"/>
            <a:r>
              <a:rPr lang="en-US" sz="2600" b="1" dirty="0">
                <a:solidFill>
                  <a:srgbClr val="FF0000"/>
                </a:solidFill>
                <a:latin typeface="Bookman Old Style" panose="02050604050505020204" pitchFamily="18" charset="0"/>
                <a:cs typeface="Times New Roman" pitchFamily="18" charset="0"/>
              </a:rPr>
              <a:t>The fundamental objective is to "add </a:t>
            </a:r>
            <a:r>
              <a:rPr lang="en-US" sz="2600" b="1" dirty="0" smtClean="0">
                <a:solidFill>
                  <a:srgbClr val="FF0000"/>
                </a:solidFill>
                <a:latin typeface="Bookman Old Style" panose="02050604050505020204" pitchFamily="18" charset="0"/>
                <a:cs typeface="Times New Roman" pitchFamily="18" charset="0"/>
              </a:rPr>
              <a:t>value“</a:t>
            </a:r>
          </a:p>
          <a:p>
            <a:endParaRPr lang="en-US" dirty="0">
              <a:solidFill>
                <a:srgbClr val="FF0000"/>
              </a:solidFill>
              <a:latin typeface="Times New Roman" pitchFamily="18" charset="0"/>
              <a:cs typeface="Times New Roman" pitchFamily="18" charset="0"/>
            </a:endParaRPr>
          </a:p>
          <a:p>
            <a:pPr marL="342900" indent="-342900" algn="l">
              <a:buFont typeface="Arial" pitchFamily="34" charset="0"/>
              <a:buChar char="•"/>
            </a:pPr>
            <a:r>
              <a:rPr lang="en-US" sz="2200" dirty="0" smtClean="0">
                <a:latin typeface="Times New Roman" pitchFamily="18" charset="0"/>
                <a:cs typeface="Times New Roman" pitchFamily="18" charset="0"/>
              </a:rPr>
              <a:t>Maximize supply chain profitability</a:t>
            </a:r>
          </a:p>
          <a:p>
            <a:pPr marL="342900" indent="-342900" algn="l">
              <a:buFont typeface="Arial" pitchFamily="34" charset="0"/>
              <a:buChar char="•"/>
            </a:pPr>
            <a:r>
              <a:rPr lang="en-US" sz="2200" dirty="0" smtClean="0">
                <a:latin typeface="Times New Roman" pitchFamily="18" charset="0"/>
                <a:cs typeface="Times New Roman" pitchFamily="18" charset="0"/>
              </a:rPr>
              <a:t>Reduction of waste, cost and time</a:t>
            </a:r>
          </a:p>
          <a:p>
            <a:pPr marL="342900" indent="-342900" algn="l">
              <a:buFont typeface="Arial" pitchFamily="34" charset="0"/>
              <a:buChar char="•"/>
            </a:pPr>
            <a:r>
              <a:rPr lang="en-US" sz="2200" dirty="0" smtClean="0">
                <a:latin typeface="Times New Roman" pitchFamily="18" charset="0"/>
                <a:cs typeface="Times New Roman" pitchFamily="18" charset="0"/>
              </a:rPr>
              <a:t>Improving the quality of customer service</a:t>
            </a:r>
          </a:p>
          <a:p>
            <a:pPr marL="342900" indent="-342900" algn="l">
              <a:buFont typeface="Arial" pitchFamily="34" charset="0"/>
              <a:buChar char="•"/>
            </a:pPr>
            <a:r>
              <a:rPr lang="en-US" sz="2200" dirty="0" smtClean="0">
                <a:latin typeface="Times New Roman" pitchFamily="18" charset="0"/>
                <a:cs typeface="Times New Roman" pitchFamily="18" charset="0"/>
              </a:rPr>
              <a:t>reducing </a:t>
            </a:r>
            <a:r>
              <a:rPr lang="en-US" sz="2200" dirty="0">
                <a:latin typeface="Times New Roman" pitchFamily="18" charset="0"/>
                <a:cs typeface="Times New Roman" pitchFamily="18" charset="0"/>
              </a:rPr>
              <a:t>working capital</a:t>
            </a:r>
            <a:endParaRPr lang="en-US" sz="2200" dirty="0" smtClean="0">
              <a:latin typeface="Times New Roman" pitchFamily="18" charset="0"/>
              <a:cs typeface="Times New Roman" pitchFamily="18" charset="0"/>
            </a:endParaRPr>
          </a:p>
          <a:p>
            <a:pPr marL="342900" indent="-342900" algn="l">
              <a:buFont typeface="Arial" pitchFamily="34" charset="0"/>
              <a:buChar char="•"/>
            </a:pPr>
            <a:r>
              <a:rPr lang="en-US" sz="2200" dirty="0">
                <a:latin typeface="Times New Roman" pitchFamily="18" charset="0"/>
                <a:cs typeface="Times New Roman" pitchFamily="18" charset="0"/>
              </a:rPr>
              <a:t>taking assets off the balance sheet</a:t>
            </a:r>
            <a:endParaRPr lang="en-US" sz="2200" dirty="0" smtClean="0">
              <a:latin typeface="Times New Roman" pitchFamily="18" charset="0"/>
              <a:cs typeface="Times New Roman" pitchFamily="18" charset="0"/>
            </a:endParaRPr>
          </a:p>
          <a:p>
            <a:pPr marL="342900" indent="-342900" algn="l">
              <a:buFont typeface="Arial" pitchFamily="34" charset="0"/>
              <a:buChar char="•"/>
            </a:pPr>
            <a:r>
              <a:rPr lang="en-US" sz="2200" dirty="0">
                <a:latin typeface="Times New Roman" pitchFamily="18" charset="0"/>
                <a:cs typeface="Times New Roman" pitchFamily="18" charset="0"/>
              </a:rPr>
              <a:t>Accelerating </a:t>
            </a:r>
            <a:r>
              <a:rPr lang="en-US" sz="2200" dirty="0" smtClean="0">
                <a:latin typeface="Times New Roman" pitchFamily="18" charset="0"/>
                <a:cs typeface="Times New Roman" pitchFamily="18" charset="0"/>
              </a:rPr>
              <a:t>cash-to-cash cycles</a:t>
            </a:r>
          </a:p>
          <a:p>
            <a:pPr marL="342900" indent="-342900" algn="l">
              <a:buFont typeface="Arial" pitchFamily="34" charset="0"/>
              <a:buChar char="•"/>
            </a:pPr>
            <a:r>
              <a:rPr lang="en-US" sz="2200" dirty="0">
                <a:latin typeface="Times New Roman" pitchFamily="18" charset="0"/>
                <a:cs typeface="Times New Roman" pitchFamily="18" charset="0"/>
              </a:rPr>
              <a:t>Increasing inventory turns</a:t>
            </a:r>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3919093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6770" y="213887"/>
            <a:ext cx="9495430" cy="6142463"/>
          </a:xfrm>
        </p:spPr>
        <p:txBody>
          <a:bodyPr>
            <a:normAutofit fontScale="92500" lnSpcReduction="10000"/>
          </a:bodyPr>
          <a:lstStyle/>
          <a:p>
            <a:endParaRPr lang="en-US" sz="3600" dirty="0" smtClean="0">
              <a:solidFill>
                <a:srgbClr val="C00000"/>
              </a:solidFill>
              <a:latin typeface="Bookman Old Style" panose="02050604050505020204" pitchFamily="18" charset="0"/>
            </a:endParaRPr>
          </a:p>
          <a:p>
            <a:pPr algn="l"/>
            <a:r>
              <a:rPr lang="en-US" sz="2800" b="1" dirty="0" smtClean="0">
                <a:solidFill>
                  <a:srgbClr val="C00000"/>
                </a:solidFill>
                <a:latin typeface="Bookman Old Style" panose="02050604050505020204" pitchFamily="18" charset="0"/>
                <a:cs typeface="Times New Roman" pitchFamily="18" charset="0"/>
              </a:rPr>
              <a:t>SUPPLY CHAIN</a:t>
            </a:r>
            <a:r>
              <a:rPr lang="en-US" sz="2800" b="1" dirty="0">
                <a:solidFill>
                  <a:srgbClr val="C00000"/>
                </a:solidFill>
                <a:latin typeface="Bookman Old Style" panose="02050604050505020204" pitchFamily="18" charset="0"/>
                <a:cs typeface="Times New Roman" pitchFamily="18" charset="0"/>
              </a:rPr>
              <a:t> </a:t>
            </a:r>
            <a:r>
              <a:rPr lang="en-US" sz="2800" b="1" dirty="0" smtClean="0">
                <a:solidFill>
                  <a:srgbClr val="C00000"/>
                </a:solidFill>
                <a:latin typeface="Bookman Old Style" panose="02050604050505020204" pitchFamily="18" charset="0"/>
                <a:cs typeface="Times New Roman" pitchFamily="18" charset="0"/>
              </a:rPr>
              <a:t>PLANNING</a:t>
            </a:r>
          </a:p>
          <a:p>
            <a:endParaRPr lang="en-US" sz="3600" dirty="0">
              <a:solidFill>
                <a:srgbClr val="C00000"/>
              </a:solidFill>
              <a:latin typeface="Bookman Old Style" panose="02050604050505020204" pitchFamily="18" charset="0"/>
            </a:endParaRPr>
          </a:p>
          <a:p>
            <a:pPr algn="just"/>
            <a:r>
              <a:rPr lang="en-US" dirty="0" smtClean="0">
                <a:latin typeface="Times New Roman" pitchFamily="18" charset="0"/>
                <a:cs typeface="Times New Roman" pitchFamily="18" charset="0"/>
              </a:rPr>
              <a:t>       Supply </a:t>
            </a:r>
            <a:r>
              <a:rPr lang="en-US" dirty="0">
                <a:latin typeface="Times New Roman" pitchFamily="18" charset="0"/>
                <a:cs typeface="Times New Roman" pitchFamily="18" charset="0"/>
              </a:rPr>
              <a:t>Chain Planning enables manufacturers to synchronize enterprise-wide production and supply with enterprise-wide demand</a:t>
            </a:r>
            <a:r>
              <a:rPr lang="en-US"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Supply chain planning provides following benefits </a:t>
            </a:r>
            <a:r>
              <a:rPr lang="en-US" dirty="0">
                <a:latin typeface="Times New Roman" pitchFamily="18" charset="0"/>
                <a:cs typeface="Times New Roman" pitchFamily="18" charset="0"/>
              </a:rPr>
              <a:t>to </a:t>
            </a:r>
            <a:r>
              <a:rPr lang="en-US" dirty="0" smtClean="0">
                <a:latin typeface="Times New Roman" pitchFamily="18" charset="0"/>
                <a:cs typeface="Times New Roman" pitchFamily="18" charset="0"/>
              </a:rPr>
              <a:t>manufacturers</a:t>
            </a:r>
            <a:endParaRPr lang="en-US" dirty="0">
              <a:latin typeface="Times New Roman" pitchFamily="18" charset="0"/>
              <a:cs typeface="Times New Roman" pitchFamily="18" charset="0"/>
            </a:endParaRPr>
          </a:p>
          <a:p>
            <a:pPr marL="342900" indent="-342900" algn="l">
              <a:buFont typeface="Arial" pitchFamily="34" charset="0"/>
              <a:buChar char="•"/>
            </a:pPr>
            <a:r>
              <a:rPr lang="en-US" dirty="0">
                <a:latin typeface="Times New Roman" pitchFamily="18" charset="0"/>
                <a:cs typeface="Times New Roman" pitchFamily="18" charset="0"/>
              </a:rPr>
              <a:t>Increased responsiveness to market changes </a:t>
            </a:r>
          </a:p>
          <a:p>
            <a:pPr marL="342900" indent="-342900" algn="l">
              <a:buFont typeface="Arial" pitchFamily="34" charset="0"/>
              <a:buChar char="•"/>
            </a:pPr>
            <a:r>
              <a:rPr lang="en-US" dirty="0">
                <a:latin typeface="Times New Roman" pitchFamily="18" charset="0"/>
                <a:cs typeface="Times New Roman" pitchFamily="18" charset="0"/>
              </a:rPr>
              <a:t> Improved visibility into aggregated demand as well as enterprise-wide production and supply </a:t>
            </a:r>
          </a:p>
          <a:p>
            <a:pPr marL="342900" indent="-342900" algn="l">
              <a:buFont typeface="Arial" pitchFamily="34" charset="0"/>
              <a:buChar char="•"/>
            </a:pPr>
            <a:r>
              <a:rPr lang="en-US" dirty="0">
                <a:latin typeface="Times New Roman" pitchFamily="18" charset="0"/>
                <a:cs typeface="Times New Roman" pitchFamily="18" charset="0"/>
              </a:rPr>
              <a:t> Reduced inventory levels </a:t>
            </a:r>
          </a:p>
          <a:p>
            <a:pPr marL="342900" indent="-342900" algn="l">
              <a:buFont typeface="Arial" pitchFamily="34" charset="0"/>
              <a:buChar char="•"/>
            </a:pPr>
            <a:r>
              <a:rPr lang="en-US" dirty="0">
                <a:latin typeface="Times New Roman" pitchFamily="18" charset="0"/>
                <a:cs typeface="Times New Roman" pitchFamily="18" charset="0"/>
              </a:rPr>
              <a:t> Improved customer service and on-time delivery performance </a:t>
            </a:r>
          </a:p>
          <a:p>
            <a:pPr marL="342900" indent="-342900" algn="l">
              <a:buFont typeface="Arial" pitchFamily="34" charset="0"/>
              <a:buChar char="•"/>
            </a:pPr>
            <a:r>
              <a:rPr lang="en-US" dirty="0">
                <a:latin typeface="Times New Roman" pitchFamily="18" charset="0"/>
                <a:cs typeface="Times New Roman" pitchFamily="18" charset="0"/>
              </a:rPr>
              <a:t> Optimized supply to meet demand profitably </a:t>
            </a:r>
          </a:p>
          <a:p>
            <a:pPr marL="342900" indent="-342900" algn="l">
              <a:buFont typeface="Arial" pitchFamily="34" charset="0"/>
              <a:buChar char="•"/>
            </a:pPr>
            <a:r>
              <a:rPr lang="en-US" dirty="0">
                <a:latin typeface="Times New Roman" pitchFamily="18" charset="0"/>
                <a:cs typeface="Times New Roman" pitchFamily="18" charset="0"/>
              </a:rPr>
              <a:t> Lowered inventory, distribution and transportation costs </a:t>
            </a:r>
          </a:p>
          <a:p>
            <a:pPr marL="342900" indent="-342900" algn="l">
              <a:buFont typeface="Arial" pitchFamily="34" charset="0"/>
              <a:buChar char="•"/>
            </a:pPr>
            <a:r>
              <a:rPr lang="en-US" dirty="0">
                <a:latin typeface="Times New Roman" pitchFamily="18" charset="0"/>
                <a:cs typeface="Times New Roman" pitchFamily="18" charset="0"/>
              </a:rPr>
              <a:t> Increased demand forecast accuracy with compressed planning cycle times</a:t>
            </a:r>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2704596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6770" y="271984"/>
            <a:ext cx="11168418" cy="6142463"/>
          </a:xfrm>
        </p:spPr>
        <p:txBody>
          <a:bodyPr/>
          <a:lstStyle/>
          <a:p>
            <a:pPr lvl="1" algn="l"/>
            <a:endParaRPr lang="en-US" sz="2800" dirty="0" smtClean="0">
              <a:solidFill>
                <a:srgbClr val="C00000"/>
              </a:solidFill>
              <a:latin typeface="Bookman Old Style" panose="02050604050505020204" pitchFamily="18" charset="0"/>
            </a:endParaRPr>
          </a:p>
          <a:p>
            <a:pPr lvl="1" algn="l"/>
            <a:endParaRPr lang="en-US" sz="2800" dirty="0" smtClean="0">
              <a:solidFill>
                <a:srgbClr val="C00000"/>
              </a:solidFill>
              <a:latin typeface="Bookman Old Style" panose="02050604050505020204" pitchFamily="18" charset="0"/>
              <a:cs typeface="Times New Roman" pitchFamily="18" charset="0"/>
            </a:endParaRPr>
          </a:p>
          <a:p>
            <a:pPr lvl="1" algn="l"/>
            <a:r>
              <a:rPr lang="en-US" sz="2800" b="1" dirty="0" smtClean="0">
                <a:solidFill>
                  <a:srgbClr val="C00000"/>
                </a:solidFill>
                <a:latin typeface="Bookman Old Style" panose="02050604050505020204" pitchFamily="18" charset="0"/>
                <a:cs typeface="Times New Roman" pitchFamily="18" charset="0"/>
              </a:rPr>
              <a:t>SUPPLY CHAIN MANAGEMENT PROCESS </a:t>
            </a:r>
          </a:p>
          <a:p>
            <a:endParaRPr lang="en-US" sz="3600" dirty="0">
              <a:solidFill>
                <a:srgbClr val="C00000"/>
              </a:solidFill>
              <a:latin typeface="Bookman Old Style" panose="02050604050505020204" pitchFamily="18" charset="0"/>
            </a:endParaRPr>
          </a:p>
          <a:p>
            <a:pPr marL="342900" indent="-342900" algn="l">
              <a:buFont typeface="Arial" pitchFamily="34" charset="0"/>
              <a:buChar char="•"/>
            </a:pPr>
            <a:r>
              <a:rPr lang="en-US" sz="2200" dirty="0" smtClean="0">
                <a:latin typeface="Times New Roman" panose="02020603050405020304" pitchFamily="18" charset="0"/>
                <a:cs typeface="Times New Roman" panose="02020603050405020304" pitchFamily="18" charset="0"/>
              </a:rPr>
              <a:t>Customer relationship management</a:t>
            </a:r>
          </a:p>
          <a:p>
            <a:pPr marL="342900" indent="-342900" algn="l">
              <a:buFont typeface="Arial" pitchFamily="34" charset="0"/>
              <a:buChar char="•"/>
            </a:pPr>
            <a:r>
              <a:rPr lang="en-US" sz="2200" dirty="0" smtClean="0">
                <a:latin typeface="Times New Roman" panose="02020603050405020304" pitchFamily="18" charset="0"/>
                <a:cs typeface="Times New Roman" panose="02020603050405020304" pitchFamily="18" charset="0"/>
              </a:rPr>
              <a:t>Customer service management</a:t>
            </a:r>
          </a:p>
          <a:p>
            <a:pPr marL="342900" indent="-342900" algn="l">
              <a:buFont typeface="Arial" pitchFamily="34" charset="0"/>
              <a:buChar char="•"/>
            </a:pPr>
            <a:r>
              <a:rPr lang="en-US" sz="2200" dirty="0" smtClean="0">
                <a:latin typeface="Times New Roman" panose="02020603050405020304" pitchFamily="18" charset="0"/>
                <a:cs typeface="Times New Roman" panose="02020603050405020304" pitchFamily="18" charset="0"/>
              </a:rPr>
              <a:t>Demand management</a:t>
            </a:r>
          </a:p>
          <a:p>
            <a:pPr marL="342900" indent="-342900" algn="l">
              <a:buFont typeface="Arial" pitchFamily="34" charset="0"/>
              <a:buChar char="•"/>
            </a:pPr>
            <a:r>
              <a:rPr lang="en-US" sz="2200" dirty="0" smtClean="0">
                <a:latin typeface="Times New Roman" panose="02020603050405020304" pitchFamily="18" charset="0"/>
                <a:cs typeface="Times New Roman" panose="02020603050405020304" pitchFamily="18" charset="0"/>
              </a:rPr>
              <a:t>Customer order full fill management</a:t>
            </a:r>
          </a:p>
          <a:p>
            <a:pPr marL="342900" indent="-342900" algn="l">
              <a:buFont typeface="Arial" pitchFamily="34" charset="0"/>
              <a:buChar char="•"/>
            </a:pPr>
            <a:r>
              <a:rPr lang="en-US" sz="2200" dirty="0" smtClean="0">
                <a:latin typeface="Times New Roman" panose="02020603050405020304" pitchFamily="18" charset="0"/>
                <a:cs typeface="Times New Roman" panose="02020603050405020304" pitchFamily="18" charset="0"/>
              </a:rPr>
              <a:t>Manufacturing flow management</a:t>
            </a:r>
          </a:p>
          <a:p>
            <a:pPr marL="342900" indent="-342900" algn="l">
              <a:buFont typeface="Arial" pitchFamily="34" charset="0"/>
              <a:buChar char="•"/>
            </a:pPr>
            <a:r>
              <a:rPr lang="en-US" sz="2200" dirty="0" smtClean="0">
                <a:latin typeface="Times New Roman" panose="02020603050405020304" pitchFamily="18" charset="0"/>
                <a:cs typeface="Times New Roman" panose="02020603050405020304" pitchFamily="18" charset="0"/>
              </a:rPr>
              <a:t>Procurement management</a:t>
            </a:r>
          </a:p>
          <a:p>
            <a:pPr marL="342900" indent="-342900" algn="l">
              <a:buFont typeface="Arial" pitchFamily="34" charset="0"/>
              <a:buChar char="•"/>
            </a:pPr>
            <a:r>
              <a:rPr lang="en-US" sz="2200" dirty="0" smtClean="0">
                <a:latin typeface="Times New Roman" panose="02020603050405020304" pitchFamily="18" charset="0"/>
                <a:cs typeface="Times New Roman" panose="02020603050405020304" pitchFamily="18" charset="0"/>
              </a:rPr>
              <a:t>Product development and commercialization</a:t>
            </a:r>
          </a:p>
          <a:p>
            <a:pPr marL="342900" indent="-342900" algn="l">
              <a:buFont typeface="Arial" pitchFamily="34" charset="0"/>
              <a:buChar char="•"/>
            </a:pPr>
            <a:r>
              <a:rPr lang="en-US" sz="2200" dirty="0" smtClean="0">
                <a:latin typeface="Times New Roman" panose="02020603050405020304" pitchFamily="18" charset="0"/>
                <a:cs typeface="Times New Roman" panose="02020603050405020304" pitchFamily="18" charset="0"/>
              </a:rPr>
              <a:t>Returns management</a:t>
            </a:r>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1720699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6770" y="271984"/>
            <a:ext cx="11168418" cy="6142463"/>
          </a:xfrm>
        </p:spPr>
        <p:txBody>
          <a:bodyPr/>
          <a:lstStyle/>
          <a:p>
            <a:endParaRPr lang="en-US" dirty="0" smtClean="0"/>
          </a:p>
          <a:p>
            <a:endParaRPr lang="en-US" dirty="0"/>
          </a:p>
          <a:p>
            <a:pPr algn="l"/>
            <a:r>
              <a:rPr lang="en-US" sz="2600" b="1" dirty="0" smtClean="0">
                <a:solidFill>
                  <a:srgbClr val="C00000"/>
                </a:solidFill>
                <a:latin typeface="Bookman Old Style" panose="02050604050505020204" pitchFamily="18" charset="0"/>
                <a:cs typeface="Times New Roman" pitchFamily="18" charset="0"/>
              </a:rPr>
              <a:t>SIX KEY TRENDS -</a:t>
            </a:r>
          </a:p>
          <a:p>
            <a:pPr algn="l"/>
            <a:r>
              <a:rPr lang="en-US" sz="2600" b="1" dirty="0" smtClean="0">
                <a:solidFill>
                  <a:srgbClr val="C00000"/>
                </a:solidFill>
                <a:latin typeface="Bookman Old Style" panose="02050604050505020204" pitchFamily="18" charset="0"/>
                <a:cs typeface="Times New Roman" pitchFamily="18" charset="0"/>
              </a:rPr>
              <a:t>THAT EFFECTS SUPPLY CHAIN DESIGN</a:t>
            </a:r>
          </a:p>
          <a:p>
            <a:pPr algn="l"/>
            <a:endParaRPr lang="en-US" sz="2600" b="1" dirty="0">
              <a:solidFill>
                <a:srgbClr val="C00000"/>
              </a:solidFill>
              <a:latin typeface="Bookman Old Style" panose="02050604050505020204" pitchFamily="18" charset="0"/>
            </a:endParaRPr>
          </a:p>
          <a:p>
            <a:pPr marL="800100" lvl="1"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Demand planning</a:t>
            </a:r>
          </a:p>
          <a:p>
            <a:pPr marL="800100" lvl="1"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Globalization</a:t>
            </a:r>
          </a:p>
          <a:p>
            <a:pPr marL="800100" lvl="1"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Increased competition and price pressure</a:t>
            </a:r>
          </a:p>
          <a:p>
            <a:pPr marL="800100" lvl="1"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Outsourcing</a:t>
            </a:r>
          </a:p>
          <a:p>
            <a:pPr marL="800100" lvl="1"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Shortened and more complex life cycle</a:t>
            </a:r>
          </a:p>
          <a:p>
            <a:pPr marL="800100" lvl="1"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Collaboration between stakeholders</a:t>
            </a:r>
          </a:p>
          <a:p>
            <a:pPr marL="342900" indent="-342900" algn="l">
              <a:buFont typeface="Wingdings" panose="05000000000000000000" pitchFamily="2" charset="2"/>
              <a:buChar char="v"/>
            </a:pPr>
            <a:endParaRPr lang="en-US" dirty="0"/>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2198360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6770" y="271984"/>
            <a:ext cx="10068019" cy="6142463"/>
          </a:xfrm>
        </p:spPr>
        <p:txBody>
          <a:bodyPr/>
          <a:lstStyle/>
          <a:p>
            <a:endParaRPr lang="en-US" dirty="0" smtClean="0"/>
          </a:p>
          <a:p>
            <a:pPr algn="l"/>
            <a:endParaRPr lang="en-US" sz="3600" dirty="0" smtClean="0">
              <a:solidFill>
                <a:srgbClr val="C00000"/>
              </a:solidFill>
              <a:latin typeface="Bookman Old Style" panose="02050604050505020204" pitchFamily="18" charset="0"/>
            </a:endParaRPr>
          </a:p>
          <a:p>
            <a:pPr algn="l"/>
            <a:r>
              <a:rPr lang="en-US" sz="2200" b="1" dirty="0" smtClean="0">
                <a:solidFill>
                  <a:srgbClr val="C00000"/>
                </a:solidFill>
                <a:latin typeface="Bookman Old Style" panose="02050604050505020204" pitchFamily="18" charset="0"/>
                <a:cs typeface="Times New Roman" pitchFamily="18" charset="0"/>
              </a:rPr>
              <a:t>INNOVATIONS IN SUPPLY CHAIN MANAGEMENT</a:t>
            </a:r>
          </a:p>
          <a:p>
            <a:pPr algn="l"/>
            <a:endParaRPr lang="en-US" sz="2000" b="1" dirty="0" smtClean="0"/>
          </a:p>
          <a:p>
            <a:pPr marL="342900"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Vendor management Inventory (VMI)</a:t>
            </a:r>
          </a:p>
          <a:p>
            <a:pPr marL="342900"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The value of shares may fall due to lower rate of return on investment</a:t>
            </a:r>
          </a:p>
          <a:p>
            <a:pPr marL="342900"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Efficiency of management may deteriorate</a:t>
            </a:r>
          </a:p>
          <a:p>
            <a:pPr marL="342900"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It may encourage speculation</a:t>
            </a:r>
          </a:p>
          <a:p>
            <a:pPr marL="342900" indent="-342900" algn="l">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Inefficiency may be encouraged</a:t>
            </a:r>
          </a:p>
          <a:p>
            <a:endParaRPr lang="en-US" sz="2200" dirty="0"/>
          </a:p>
        </p:txBody>
      </p:sp>
      <p:sp>
        <p:nvSpPr>
          <p:cNvPr id="2" name="Footer Placeholder 1"/>
          <p:cNvSpPr>
            <a:spLocks noGrp="1"/>
          </p:cNvSpPr>
          <p:nvPr>
            <p:ph type="ftr" sz="quarter" idx="11"/>
          </p:nvPr>
        </p:nvSpPr>
        <p:spPr>
          <a:xfrm>
            <a:off x="0" y="6492875"/>
            <a:ext cx="6884158" cy="365125"/>
          </a:xfrm>
        </p:spPr>
        <p:txBody>
          <a:bodyPr vert="horz" lIns="91440" tIns="45720" rIns="91440" bIns="45720" rtlCol="0" anchor="ctr"/>
          <a:lstStyle/>
          <a:p>
            <a:r>
              <a:rPr lang="en-US" sz="1600" b="1" i="1" dirty="0">
                <a:solidFill>
                  <a:schemeClr val="tx1"/>
                </a:solidFill>
                <a:latin typeface="Constantia" panose="02030602050306030303" pitchFamily="18" charset="0"/>
                <a:cs typeface="Times New Roman" panose="02020603050405020304" pitchFamily="18" charset="0"/>
              </a:rPr>
              <a:t>Supply Chain </a:t>
            </a:r>
            <a:r>
              <a:rPr lang="en-US" sz="1600" b="1" i="1" dirty="0" err="1">
                <a:solidFill>
                  <a:schemeClr val="tx1"/>
                </a:solidFill>
                <a:latin typeface="Constantia" panose="02030602050306030303" pitchFamily="18" charset="0"/>
                <a:cs typeface="Times New Roman" panose="02020603050405020304" pitchFamily="18" charset="0"/>
              </a:rPr>
              <a:t>Management,Blessy</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Varghese,St.Mary's</a:t>
            </a:r>
            <a:r>
              <a:rPr lang="en-US" sz="1600" b="1" i="1" dirty="0">
                <a:solidFill>
                  <a:schemeClr val="tx1"/>
                </a:solidFill>
                <a:latin typeface="Constantia" panose="02030602050306030303" pitchFamily="18" charset="0"/>
                <a:cs typeface="Times New Roman" panose="02020603050405020304" pitchFamily="18" charset="0"/>
              </a:rPr>
              <a:t> </a:t>
            </a:r>
            <a:r>
              <a:rPr lang="en-US" sz="1600" b="1" i="1" dirty="0" err="1">
                <a:solidFill>
                  <a:schemeClr val="tx1"/>
                </a:solidFill>
                <a:latin typeface="Constantia" panose="02030602050306030303" pitchFamily="18" charset="0"/>
                <a:cs typeface="Times New Roman" panose="02020603050405020304" pitchFamily="18" charset="0"/>
              </a:rPr>
              <a:t>College,Thrissur</a:t>
            </a:r>
            <a:endParaRPr lang="en-US" sz="1600" b="1" i="1" dirty="0">
              <a:solidFill>
                <a:schemeClr val="tx1"/>
              </a:solidFill>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 xmlns:p14="http://schemas.microsoft.com/office/powerpoint/2010/main" val="4218081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TotalTime>
  <Words>448</Words>
  <Application>Microsoft Office PowerPoint</Application>
  <PresentationFormat>Custom</PresentationFormat>
  <Paragraphs>138</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Anish</dc:creator>
  <cp:lastModifiedBy>admission</cp:lastModifiedBy>
  <cp:revision>77</cp:revision>
  <dcterms:created xsi:type="dcterms:W3CDTF">2018-12-02T04:40:54Z</dcterms:created>
  <dcterms:modified xsi:type="dcterms:W3CDTF">2019-06-21T01:43:15Z</dcterms:modified>
</cp:coreProperties>
</file>