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2" r:id="rId2"/>
    <p:sldId id="257" r:id="rId3"/>
    <p:sldId id="258" r:id="rId4"/>
    <p:sldId id="259" r:id="rId5"/>
    <p:sldId id="260" r:id="rId6"/>
    <p:sldId id="261" r:id="rId7"/>
    <p:sldId id="263" r:id="rId8"/>
    <p:sldId id="264" r:id="rId9"/>
    <p:sldId id="265" r:id="rId10"/>
    <p:sldId id="266" r:id="rId11"/>
    <p:sldId id="267" r:id="rId12"/>
    <p:sldId id="268" r:id="rId13"/>
    <p:sldId id="270" r:id="rId14"/>
    <p:sldId id="269"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85" autoAdjust="0"/>
    <p:restoredTop sz="94660"/>
  </p:normalViewPr>
  <p:slideViewPr>
    <p:cSldViewPr snapToGrid="0">
      <p:cViewPr varScale="1">
        <p:scale>
          <a:sx n="73" d="100"/>
          <a:sy n="73" d="100"/>
        </p:scale>
        <p:origin x="-53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D4CB41-C98A-4F5F-A587-F0763BEF2B6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63D9C00-F373-4364-A996-E192B65104D8}">
      <dgm:prSet phldrT="[Text]" custT="1"/>
      <dgm:spPr>
        <a:ln>
          <a:solidFill>
            <a:schemeClr val="tx1">
              <a:lumMod val="95000"/>
              <a:lumOff val="5000"/>
            </a:schemeClr>
          </a:solidFill>
        </a:ln>
      </dgm:spPr>
      <dgm:t>
        <a:bodyPr/>
        <a:lstStyle/>
        <a:p>
          <a:r>
            <a:rPr lang="en-US" sz="2200" dirty="0" smtClean="0">
              <a:latin typeface="Times New Roman" panose="02020603050405020304" pitchFamily="18" charset="0"/>
              <a:cs typeface="Times New Roman" panose="02020603050405020304" pitchFamily="18" charset="0"/>
            </a:rPr>
            <a:t>Concept of Working capital</a:t>
          </a:r>
          <a:endParaRPr lang="en-US" sz="2200" dirty="0">
            <a:latin typeface="Times New Roman" panose="02020603050405020304" pitchFamily="18" charset="0"/>
            <a:cs typeface="Times New Roman" panose="02020603050405020304" pitchFamily="18" charset="0"/>
          </a:endParaRPr>
        </a:p>
      </dgm:t>
    </dgm:pt>
    <dgm:pt modelId="{BF68A191-235F-4ABA-BE0F-E5DE6B26390E}" type="parTrans" cxnId="{B1B8331A-E99B-4982-B7B9-410E9B9BFEFE}">
      <dgm:prSet/>
      <dgm:spPr/>
      <dgm:t>
        <a:bodyPr/>
        <a:lstStyle/>
        <a:p>
          <a:endParaRPr lang="en-US"/>
        </a:p>
      </dgm:t>
    </dgm:pt>
    <dgm:pt modelId="{27B14C3A-6983-4C3A-9F7B-CA0786134D9B}" type="sibTrans" cxnId="{B1B8331A-E99B-4982-B7B9-410E9B9BFEFE}">
      <dgm:prSet/>
      <dgm:spPr/>
      <dgm:t>
        <a:bodyPr/>
        <a:lstStyle/>
        <a:p>
          <a:endParaRPr lang="en-US"/>
        </a:p>
      </dgm:t>
    </dgm:pt>
    <dgm:pt modelId="{1ADA1B4A-E277-4FF4-BCED-394E0A1DAD41}">
      <dgm:prSet phldrT="[Text]" custT="1"/>
      <dgm:spPr>
        <a:ln>
          <a:solidFill>
            <a:schemeClr val="tx1">
              <a:lumMod val="95000"/>
              <a:lumOff val="5000"/>
            </a:schemeClr>
          </a:solidFill>
        </a:ln>
      </dgm:spPr>
      <dgm:t>
        <a:bodyPr/>
        <a:lstStyle/>
        <a:p>
          <a:r>
            <a:rPr lang="en-US" sz="2200" dirty="0" smtClean="0">
              <a:latin typeface="Times New Roman" panose="02020603050405020304" pitchFamily="18" charset="0"/>
              <a:cs typeface="Times New Roman" panose="02020603050405020304" pitchFamily="18" charset="0"/>
            </a:rPr>
            <a:t>Gross Working capital</a:t>
          </a:r>
          <a:endParaRPr lang="en-US" sz="2200" dirty="0">
            <a:latin typeface="Times New Roman" panose="02020603050405020304" pitchFamily="18" charset="0"/>
            <a:cs typeface="Times New Roman" panose="02020603050405020304" pitchFamily="18" charset="0"/>
          </a:endParaRPr>
        </a:p>
      </dgm:t>
    </dgm:pt>
    <dgm:pt modelId="{07B8AA5C-3EF0-4FEC-BDB9-67909CD1FB15}" type="parTrans" cxnId="{9890A3FC-07F6-4234-951D-C36D13934C24}">
      <dgm:prSet/>
      <dgm:spPr>
        <a:ln>
          <a:solidFill>
            <a:schemeClr val="tx1"/>
          </a:solidFill>
        </a:ln>
      </dgm:spPr>
      <dgm:t>
        <a:bodyPr/>
        <a:lstStyle/>
        <a:p>
          <a:endParaRPr lang="en-US"/>
        </a:p>
      </dgm:t>
    </dgm:pt>
    <dgm:pt modelId="{C630FB97-47FB-4ED8-94C7-3E701626021F}" type="sibTrans" cxnId="{9890A3FC-07F6-4234-951D-C36D13934C24}">
      <dgm:prSet/>
      <dgm:spPr/>
      <dgm:t>
        <a:bodyPr/>
        <a:lstStyle/>
        <a:p>
          <a:endParaRPr lang="en-US"/>
        </a:p>
      </dgm:t>
    </dgm:pt>
    <dgm:pt modelId="{F761C564-BC5A-4312-BAF4-A46049C96375}">
      <dgm:prSet phldrT="[Text]" custT="1"/>
      <dgm:spPr>
        <a:ln>
          <a:solidFill>
            <a:schemeClr val="tx1">
              <a:lumMod val="95000"/>
              <a:lumOff val="5000"/>
            </a:schemeClr>
          </a:solidFill>
        </a:ln>
      </dgm:spPr>
      <dgm:t>
        <a:bodyPr/>
        <a:lstStyle/>
        <a:p>
          <a:r>
            <a:rPr lang="en-US" sz="2200" dirty="0" smtClean="0">
              <a:latin typeface="Times New Roman" panose="02020603050405020304" pitchFamily="18" charset="0"/>
              <a:cs typeface="Times New Roman" panose="02020603050405020304" pitchFamily="18" charset="0"/>
            </a:rPr>
            <a:t>Net Working capital</a:t>
          </a:r>
          <a:endParaRPr lang="en-US" sz="2200" dirty="0">
            <a:latin typeface="Times New Roman" panose="02020603050405020304" pitchFamily="18" charset="0"/>
            <a:cs typeface="Times New Roman" panose="02020603050405020304" pitchFamily="18" charset="0"/>
          </a:endParaRPr>
        </a:p>
      </dgm:t>
    </dgm:pt>
    <dgm:pt modelId="{092CDC98-5421-4BD0-9517-47AA3B16FE60}" type="parTrans" cxnId="{866D633B-59A7-4949-ADDD-A4E28D32A678}">
      <dgm:prSet/>
      <dgm:spPr>
        <a:ln>
          <a:solidFill>
            <a:schemeClr val="tx1"/>
          </a:solidFill>
        </a:ln>
      </dgm:spPr>
      <dgm:t>
        <a:bodyPr/>
        <a:lstStyle/>
        <a:p>
          <a:endParaRPr lang="en-US"/>
        </a:p>
      </dgm:t>
    </dgm:pt>
    <dgm:pt modelId="{ADF69BD8-7E95-499A-B36C-C010CF54C013}" type="sibTrans" cxnId="{866D633B-59A7-4949-ADDD-A4E28D32A678}">
      <dgm:prSet/>
      <dgm:spPr/>
      <dgm:t>
        <a:bodyPr/>
        <a:lstStyle/>
        <a:p>
          <a:endParaRPr lang="en-US"/>
        </a:p>
      </dgm:t>
    </dgm:pt>
    <dgm:pt modelId="{F3512372-DF66-40D2-9E88-C24145408FF3}" type="pres">
      <dgm:prSet presAssocID="{CCD4CB41-C98A-4F5F-A587-F0763BEF2B61}" presName="hierChild1" presStyleCnt="0">
        <dgm:presLayoutVars>
          <dgm:chPref val="1"/>
          <dgm:dir/>
          <dgm:animOne val="branch"/>
          <dgm:animLvl val="lvl"/>
          <dgm:resizeHandles/>
        </dgm:presLayoutVars>
      </dgm:prSet>
      <dgm:spPr/>
      <dgm:t>
        <a:bodyPr/>
        <a:lstStyle/>
        <a:p>
          <a:endParaRPr lang="en-US"/>
        </a:p>
      </dgm:t>
    </dgm:pt>
    <dgm:pt modelId="{5299AA1D-E5CE-40B8-BD17-E288199A7644}" type="pres">
      <dgm:prSet presAssocID="{F63D9C00-F373-4364-A996-E192B65104D8}" presName="hierRoot1" presStyleCnt="0"/>
      <dgm:spPr/>
    </dgm:pt>
    <dgm:pt modelId="{E26E26DB-F320-441E-8C32-BDCB5EA72F59}" type="pres">
      <dgm:prSet presAssocID="{F63D9C00-F373-4364-A996-E192B65104D8}" presName="composite" presStyleCnt="0"/>
      <dgm:spPr/>
    </dgm:pt>
    <dgm:pt modelId="{CDF624AB-B275-4174-A4D2-5BCD3A45D9D7}" type="pres">
      <dgm:prSet presAssocID="{F63D9C00-F373-4364-A996-E192B65104D8}" presName="background" presStyleLbl="node0" presStyleIdx="0" presStyleCnt="1"/>
      <dgm:spPr>
        <a:solidFill>
          <a:schemeClr val="accent2">
            <a:lumMod val="75000"/>
          </a:schemeClr>
        </a:solidFill>
      </dgm:spPr>
      <dgm:t>
        <a:bodyPr/>
        <a:lstStyle/>
        <a:p>
          <a:endParaRPr lang="en-US"/>
        </a:p>
      </dgm:t>
    </dgm:pt>
    <dgm:pt modelId="{A1AE6B73-4EB0-4026-AAFF-20B7161AEA61}" type="pres">
      <dgm:prSet presAssocID="{F63D9C00-F373-4364-A996-E192B65104D8}" presName="text" presStyleLbl="fgAcc0" presStyleIdx="0" presStyleCnt="1" custLinFactNeighborX="-986" custLinFactNeighborY="-1069">
        <dgm:presLayoutVars>
          <dgm:chPref val="3"/>
        </dgm:presLayoutVars>
      </dgm:prSet>
      <dgm:spPr/>
      <dgm:t>
        <a:bodyPr/>
        <a:lstStyle/>
        <a:p>
          <a:endParaRPr lang="en-US"/>
        </a:p>
      </dgm:t>
    </dgm:pt>
    <dgm:pt modelId="{5F8D0D2E-CDC3-406E-B55E-1672BD114F98}" type="pres">
      <dgm:prSet presAssocID="{F63D9C00-F373-4364-A996-E192B65104D8}" presName="hierChild2" presStyleCnt="0"/>
      <dgm:spPr/>
    </dgm:pt>
    <dgm:pt modelId="{7D71E37C-CE0A-42DE-82A8-3D60B5BBB189}" type="pres">
      <dgm:prSet presAssocID="{07B8AA5C-3EF0-4FEC-BDB9-67909CD1FB15}" presName="Name10" presStyleLbl="parChTrans1D2" presStyleIdx="0" presStyleCnt="2"/>
      <dgm:spPr/>
      <dgm:t>
        <a:bodyPr/>
        <a:lstStyle/>
        <a:p>
          <a:endParaRPr lang="en-US"/>
        </a:p>
      </dgm:t>
    </dgm:pt>
    <dgm:pt modelId="{1642F5FA-BE7D-4DF2-8753-172A2A0BDD2B}" type="pres">
      <dgm:prSet presAssocID="{1ADA1B4A-E277-4FF4-BCED-394E0A1DAD41}" presName="hierRoot2" presStyleCnt="0"/>
      <dgm:spPr/>
    </dgm:pt>
    <dgm:pt modelId="{B1199644-CA47-4FE7-8926-639C6FCC5D3D}" type="pres">
      <dgm:prSet presAssocID="{1ADA1B4A-E277-4FF4-BCED-394E0A1DAD41}" presName="composite2" presStyleCnt="0"/>
      <dgm:spPr/>
    </dgm:pt>
    <dgm:pt modelId="{45EFE5EE-B2B1-4F76-AF69-0CAFEEF6F9FC}" type="pres">
      <dgm:prSet presAssocID="{1ADA1B4A-E277-4FF4-BCED-394E0A1DAD41}" presName="background2" presStyleLbl="node2" presStyleIdx="0" presStyleCnt="2"/>
      <dgm:spPr>
        <a:solidFill>
          <a:schemeClr val="bg1">
            <a:lumMod val="50000"/>
          </a:schemeClr>
        </a:solidFill>
      </dgm:spPr>
      <dgm:t>
        <a:bodyPr/>
        <a:lstStyle/>
        <a:p>
          <a:endParaRPr lang="en-US"/>
        </a:p>
      </dgm:t>
    </dgm:pt>
    <dgm:pt modelId="{937E1926-F823-467C-A7A0-11D0D7F971D3}" type="pres">
      <dgm:prSet presAssocID="{1ADA1B4A-E277-4FF4-BCED-394E0A1DAD41}" presName="text2" presStyleLbl="fgAcc2" presStyleIdx="0" presStyleCnt="2">
        <dgm:presLayoutVars>
          <dgm:chPref val="3"/>
        </dgm:presLayoutVars>
      </dgm:prSet>
      <dgm:spPr/>
      <dgm:t>
        <a:bodyPr/>
        <a:lstStyle/>
        <a:p>
          <a:endParaRPr lang="en-US"/>
        </a:p>
      </dgm:t>
    </dgm:pt>
    <dgm:pt modelId="{B3F54D51-1470-4639-B94C-8CE1D4A88663}" type="pres">
      <dgm:prSet presAssocID="{1ADA1B4A-E277-4FF4-BCED-394E0A1DAD41}" presName="hierChild3" presStyleCnt="0"/>
      <dgm:spPr/>
    </dgm:pt>
    <dgm:pt modelId="{02449BA3-BCFC-4CF0-B996-E76F5C28750D}" type="pres">
      <dgm:prSet presAssocID="{092CDC98-5421-4BD0-9517-47AA3B16FE60}" presName="Name10" presStyleLbl="parChTrans1D2" presStyleIdx="1" presStyleCnt="2"/>
      <dgm:spPr/>
      <dgm:t>
        <a:bodyPr/>
        <a:lstStyle/>
        <a:p>
          <a:endParaRPr lang="en-US"/>
        </a:p>
      </dgm:t>
    </dgm:pt>
    <dgm:pt modelId="{871FE035-A52F-4B44-A53A-7E4F7E267EB4}" type="pres">
      <dgm:prSet presAssocID="{F761C564-BC5A-4312-BAF4-A46049C96375}" presName="hierRoot2" presStyleCnt="0"/>
      <dgm:spPr/>
    </dgm:pt>
    <dgm:pt modelId="{48248C41-D1AC-433E-85CD-1066E27611CB}" type="pres">
      <dgm:prSet presAssocID="{F761C564-BC5A-4312-BAF4-A46049C96375}" presName="composite2" presStyleCnt="0"/>
      <dgm:spPr/>
    </dgm:pt>
    <dgm:pt modelId="{DA67CE59-BFC1-49C7-B133-224C677FF5F4}" type="pres">
      <dgm:prSet presAssocID="{F761C564-BC5A-4312-BAF4-A46049C96375}" presName="background2" presStyleLbl="node2" presStyleIdx="1" presStyleCnt="2"/>
      <dgm:spPr>
        <a:solidFill>
          <a:schemeClr val="bg1">
            <a:lumMod val="50000"/>
          </a:schemeClr>
        </a:solidFill>
        <a:ln>
          <a:solidFill>
            <a:schemeClr val="tx1"/>
          </a:solidFill>
        </a:ln>
      </dgm:spPr>
      <dgm:t>
        <a:bodyPr/>
        <a:lstStyle/>
        <a:p>
          <a:endParaRPr lang="en-US"/>
        </a:p>
      </dgm:t>
    </dgm:pt>
    <dgm:pt modelId="{FD88DB8B-FC9F-4835-9422-632C687A0425}" type="pres">
      <dgm:prSet presAssocID="{F761C564-BC5A-4312-BAF4-A46049C96375}" presName="text2" presStyleLbl="fgAcc2" presStyleIdx="1" presStyleCnt="2">
        <dgm:presLayoutVars>
          <dgm:chPref val="3"/>
        </dgm:presLayoutVars>
      </dgm:prSet>
      <dgm:spPr/>
      <dgm:t>
        <a:bodyPr/>
        <a:lstStyle/>
        <a:p>
          <a:endParaRPr lang="en-US"/>
        </a:p>
      </dgm:t>
    </dgm:pt>
    <dgm:pt modelId="{3E639095-968E-49EE-867F-A4E2887CB7BC}" type="pres">
      <dgm:prSet presAssocID="{F761C564-BC5A-4312-BAF4-A46049C96375}" presName="hierChild3" presStyleCnt="0"/>
      <dgm:spPr/>
    </dgm:pt>
  </dgm:ptLst>
  <dgm:cxnLst>
    <dgm:cxn modelId="{5E3A634D-CEC4-4D30-9F22-81ED0B521103}" type="presOf" srcId="{07B8AA5C-3EF0-4FEC-BDB9-67909CD1FB15}" destId="{7D71E37C-CE0A-42DE-82A8-3D60B5BBB189}" srcOrd="0" destOrd="0" presId="urn:microsoft.com/office/officeart/2005/8/layout/hierarchy1"/>
    <dgm:cxn modelId="{08907BF4-4AA7-4134-B65E-035D222B09F1}" type="presOf" srcId="{CCD4CB41-C98A-4F5F-A587-F0763BEF2B61}" destId="{F3512372-DF66-40D2-9E88-C24145408FF3}" srcOrd="0" destOrd="0" presId="urn:microsoft.com/office/officeart/2005/8/layout/hierarchy1"/>
    <dgm:cxn modelId="{3E50E2CB-BCE8-44AE-A519-3B27167CED2F}" type="presOf" srcId="{1ADA1B4A-E277-4FF4-BCED-394E0A1DAD41}" destId="{937E1926-F823-467C-A7A0-11D0D7F971D3}" srcOrd="0" destOrd="0" presId="urn:microsoft.com/office/officeart/2005/8/layout/hierarchy1"/>
    <dgm:cxn modelId="{9890A3FC-07F6-4234-951D-C36D13934C24}" srcId="{F63D9C00-F373-4364-A996-E192B65104D8}" destId="{1ADA1B4A-E277-4FF4-BCED-394E0A1DAD41}" srcOrd="0" destOrd="0" parTransId="{07B8AA5C-3EF0-4FEC-BDB9-67909CD1FB15}" sibTransId="{C630FB97-47FB-4ED8-94C7-3E701626021F}"/>
    <dgm:cxn modelId="{866D633B-59A7-4949-ADDD-A4E28D32A678}" srcId="{F63D9C00-F373-4364-A996-E192B65104D8}" destId="{F761C564-BC5A-4312-BAF4-A46049C96375}" srcOrd="1" destOrd="0" parTransId="{092CDC98-5421-4BD0-9517-47AA3B16FE60}" sibTransId="{ADF69BD8-7E95-499A-B36C-C010CF54C013}"/>
    <dgm:cxn modelId="{A1C68FFB-D65D-4268-9C65-B9D7CB59839B}" type="presOf" srcId="{092CDC98-5421-4BD0-9517-47AA3B16FE60}" destId="{02449BA3-BCFC-4CF0-B996-E76F5C28750D}" srcOrd="0" destOrd="0" presId="urn:microsoft.com/office/officeart/2005/8/layout/hierarchy1"/>
    <dgm:cxn modelId="{D60D43FE-EBE6-4D40-B4C3-B7CAB2CB0EBB}" type="presOf" srcId="{F63D9C00-F373-4364-A996-E192B65104D8}" destId="{A1AE6B73-4EB0-4026-AAFF-20B7161AEA61}" srcOrd="0" destOrd="0" presId="urn:microsoft.com/office/officeart/2005/8/layout/hierarchy1"/>
    <dgm:cxn modelId="{0DB9FDF0-A82B-49B5-A317-FDA66D7C9716}" type="presOf" srcId="{F761C564-BC5A-4312-BAF4-A46049C96375}" destId="{FD88DB8B-FC9F-4835-9422-632C687A0425}" srcOrd="0" destOrd="0" presId="urn:microsoft.com/office/officeart/2005/8/layout/hierarchy1"/>
    <dgm:cxn modelId="{B1B8331A-E99B-4982-B7B9-410E9B9BFEFE}" srcId="{CCD4CB41-C98A-4F5F-A587-F0763BEF2B61}" destId="{F63D9C00-F373-4364-A996-E192B65104D8}" srcOrd="0" destOrd="0" parTransId="{BF68A191-235F-4ABA-BE0F-E5DE6B26390E}" sibTransId="{27B14C3A-6983-4C3A-9F7B-CA0786134D9B}"/>
    <dgm:cxn modelId="{41EE71BB-4602-4A20-A561-52C2DD1655BD}" type="presParOf" srcId="{F3512372-DF66-40D2-9E88-C24145408FF3}" destId="{5299AA1D-E5CE-40B8-BD17-E288199A7644}" srcOrd="0" destOrd="0" presId="urn:microsoft.com/office/officeart/2005/8/layout/hierarchy1"/>
    <dgm:cxn modelId="{57F26057-7FC2-4E12-8441-BBA3D5487FFD}" type="presParOf" srcId="{5299AA1D-E5CE-40B8-BD17-E288199A7644}" destId="{E26E26DB-F320-441E-8C32-BDCB5EA72F59}" srcOrd="0" destOrd="0" presId="urn:microsoft.com/office/officeart/2005/8/layout/hierarchy1"/>
    <dgm:cxn modelId="{4BAFC4F1-CEB3-4347-A86F-822D60C1A9CB}" type="presParOf" srcId="{E26E26DB-F320-441E-8C32-BDCB5EA72F59}" destId="{CDF624AB-B275-4174-A4D2-5BCD3A45D9D7}" srcOrd="0" destOrd="0" presId="urn:microsoft.com/office/officeart/2005/8/layout/hierarchy1"/>
    <dgm:cxn modelId="{49098011-915D-458B-B7BC-DAC3E3E1B772}" type="presParOf" srcId="{E26E26DB-F320-441E-8C32-BDCB5EA72F59}" destId="{A1AE6B73-4EB0-4026-AAFF-20B7161AEA61}" srcOrd="1" destOrd="0" presId="urn:microsoft.com/office/officeart/2005/8/layout/hierarchy1"/>
    <dgm:cxn modelId="{A451962E-BE05-4D92-9E44-0392AF7CC7ED}" type="presParOf" srcId="{5299AA1D-E5CE-40B8-BD17-E288199A7644}" destId="{5F8D0D2E-CDC3-406E-B55E-1672BD114F98}" srcOrd="1" destOrd="0" presId="urn:microsoft.com/office/officeart/2005/8/layout/hierarchy1"/>
    <dgm:cxn modelId="{F1DBB4F5-3CF2-4548-8F0C-65778524E591}" type="presParOf" srcId="{5F8D0D2E-CDC3-406E-B55E-1672BD114F98}" destId="{7D71E37C-CE0A-42DE-82A8-3D60B5BBB189}" srcOrd="0" destOrd="0" presId="urn:microsoft.com/office/officeart/2005/8/layout/hierarchy1"/>
    <dgm:cxn modelId="{2FE3486A-3AF2-472F-8F28-4C132C3AC8DC}" type="presParOf" srcId="{5F8D0D2E-CDC3-406E-B55E-1672BD114F98}" destId="{1642F5FA-BE7D-4DF2-8753-172A2A0BDD2B}" srcOrd="1" destOrd="0" presId="urn:microsoft.com/office/officeart/2005/8/layout/hierarchy1"/>
    <dgm:cxn modelId="{25A6203F-AE16-4DFD-9884-89B9435F3E18}" type="presParOf" srcId="{1642F5FA-BE7D-4DF2-8753-172A2A0BDD2B}" destId="{B1199644-CA47-4FE7-8926-639C6FCC5D3D}" srcOrd="0" destOrd="0" presId="urn:microsoft.com/office/officeart/2005/8/layout/hierarchy1"/>
    <dgm:cxn modelId="{2B7C1366-1AF5-42B5-84C0-5D1B659086BB}" type="presParOf" srcId="{B1199644-CA47-4FE7-8926-639C6FCC5D3D}" destId="{45EFE5EE-B2B1-4F76-AF69-0CAFEEF6F9FC}" srcOrd="0" destOrd="0" presId="urn:microsoft.com/office/officeart/2005/8/layout/hierarchy1"/>
    <dgm:cxn modelId="{8E1EC3A8-1662-4FE0-B150-A155C6B51AF4}" type="presParOf" srcId="{B1199644-CA47-4FE7-8926-639C6FCC5D3D}" destId="{937E1926-F823-467C-A7A0-11D0D7F971D3}" srcOrd="1" destOrd="0" presId="urn:microsoft.com/office/officeart/2005/8/layout/hierarchy1"/>
    <dgm:cxn modelId="{81EB6C36-F56B-473F-BDFD-3AE406F563F5}" type="presParOf" srcId="{1642F5FA-BE7D-4DF2-8753-172A2A0BDD2B}" destId="{B3F54D51-1470-4639-B94C-8CE1D4A88663}" srcOrd="1" destOrd="0" presId="urn:microsoft.com/office/officeart/2005/8/layout/hierarchy1"/>
    <dgm:cxn modelId="{AAEBACD9-15B6-455B-898D-0E070237E70B}" type="presParOf" srcId="{5F8D0D2E-CDC3-406E-B55E-1672BD114F98}" destId="{02449BA3-BCFC-4CF0-B996-E76F5C28750D}" srcOrd="2" destOrd="0" presId="urn:microsoft.com/office/officeart/2005/8/layout/hierarchy1"/>
    <dgm:cxn modelId="{C59175EA-3238-402C-AC6A-F9CA3A2B0E89}" type="presParOf" srcId="{5F8D0D2E-CDC3-406E-B55E-1672BD114F98}" destId="{871FE035-A52F-4B44-A53A-7E4F7E267EB4}" srcOrd="3" destOrd="0" presId="urn:microsoft.com/office/officeart/2005/8/layout/hierarchy1"/>
    <dgm:cxn modelId="{21A76F5E-EDDE-4C87-9434-D18D2C903EB8}" type="presParOf" srcId="{871FE035-A52F-4B44-A53A-7E4F7E267EB4}" destId="{48248C41-D1AC-433E-85CD-1066E27611CB}" srcOrd="0" destOrd="0" presId="urn:microsoft.com/office/officeart/2005/8/layout/hierarchy1"/>
    <dgm:cxn modelId="{C3DE32E3-7E56-4E4A-BAFB-147FFA8E670E}" type="presParOf" srcId="{48248C41-D1AC-433E-85CD-1066E27611CB}" destId="{DA67CE59-BFC1-49C7-B133-224C677FF5F4}" srcOrd="0" destOrd="0" presId="urn:microsoft.com/office/officeart/2005/8/layout/hierarchy1"/>
    <dgm:cxn modelId="{000CA86E-6790-49D8-BB9B-D50A4868A198}" type="presParOf" srcId="{48248C41-D1AC-433E-85CD-1066E27611CB}" destId="{FD88DB8B-FC9F-4835-9422-632C687A0425}" srcOrd="1" destOrd="0" presId="urn:microsoft.com/office/officeart/2005/8/layout/hierarchy1"/>
    <dgm:cxn modelId="{9623032A-65F4-472D-9D19-D7028834C453}" type="presParOf" srcId="{871FE035-A52F-4B44-A53A-7E4F7E267EB4}" destId="{3E639095-968E-49EE-867F-A4E2887CB7BC}"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DD0F0C-CEE9-4A7A-ACF9-01D9549D573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D92C655-CF46-4438-A1BE-27CA44311735}">
      <dgm:prSet phldrT="[Text]" custT="1"/>
      <dgm:spPr/>
      <dgm:t>
        <a:bodyPr/>
        <a:lstStyle/>
        <a:p>
          <a:pPr algn="ctr"/>
          <a:r>
            <a:rPr lang="en-US" sz="1600" dirty="0" smtClean="0">
              <a:latin typeface="Times New Roman" panose="02020603050405020304" pitchFamily="18" charset="0"/>
              <a:cs typeface="Times New Roman" panose="02020603050405020304" pitchFamily="18" charset="0"/>
            </a:rPr>
            <a:t>Initial</a:t>
          </a:r>
        </a:p>
        <a:p>
          <a:pPr algn="ctr"/>
          <a:r>
            <a:rPr lang="en-US" sz="1600" dirty="0" smtClean="0">
              <a:latin typeface="Times New Roman" panose="02020603050405020304" pitchFamily="18" charset="0"/>
              <a:cs typeface="Times New Roman" panose="02020603050405020304" pitchFamily="18" charset="0"/>
            </a:rPr>
            <a:t>Working capital</a:t>
          </a:r>
          <a:endParaRPr lang="en-US" sz="1600" dirty="0">
            <a:latin typeface="Times New Roman" panose="02020603050405020304" pitchFamily="18" charset="0"/>
            <a:cs typeface="Times New Roman" panose="02020603050405020304" pitchFamily="18" charset="0"/>
          </a:endParaRPr>
        </a:p>
      </dgm:t>
    </dgm:pt>
    <dgm:pt modelId="{F8AC8288-1D2B-48D6-B24E-641A930034EC}" type="parTrans" cxnId="{A18BB006-9C04-435D-9800-A8A6F32B7927}">
      <dgm:prSet/>
      <dgm:spPr/>
      <dgm:t>
        <a:bodyPr/>
        <a:lstStyle/>
        <a:p>
          <a:endParaRPr lang="en-US"/>
        </a:p>
      </dgm:t>
    </dgm:pt>
    <dgm:pt modelId="{0DDEA18A-C35C-41B6-A551-88EF993E110F}" type="sibTrans" cxnId="{A18BB006-9C04-435D-9800-A8A6F32B7927}">
      <dgm:prSet/>
      <dgm:spPr/>
      <dgm:t>
        <a:bodyPr/>
        <a:lstStyle/>
        <a:p>
          <a:endParaRPr lang="en-US"/>
        </a:p>
      </dgm:t>
    </dgm:pt>
    <dgm:pt modelId="{5CD02E0A-6089-4A7B-8D0B-E7388380C63D}">
      <dgm:prSet phldrT="[Text]" custT="1"/>
      <dgm:spPr/>
      <dgm:t>
        <a:bodyPr/>
        <a:lstStyle/>
        <a:p>
          <a:r>
            <a:rPr lang="en-US" sz="1800" dirty="0" smtClean="0">
              <a:latin typeface="Times New Roman" panose="02020603050405020304" pitchFamily="18" charset="0"/>
              <a:cs typeface="Times New Roman" panose="02020603050405020304" pitchFamily="18" charset="0"/>
            </a:rPr>
            <a:t>Regular</a:t>
          </a:r>
        </a:p>
        <a:p>
          <a:r>
            <a:rPr lang="en-US" sz="1800" dirty="0" smtClean="0">
              <a:latin typeface="Times New Roman" panose="02020603050405020304" pitchFamily="18" charset="0"/>
              <a:cs typeface="Times New Roman" panose="02020603050405020304" pitchFamily="18" charset="0"/>
            </a:rPr>
            <a:t>Working capital</a:t>
          </a:r>
          <a:endParaRPr lang="en-US" sz="1800" dirty="0">
            <a:latin typeface="Times New Roman" panose="02020603050405020304" pitchFamily="18" charset="0"/>
            <a:cs typeface="Times New Roman" panose="02020603050405020304" pitchFamily="18" charset="0"/>
          </a:endParaRPr>
        </a:p>
      </dgm:t>
    </dgm:pt>
    <dgm:pt modelId="{A2BC517B-DA8E-4BAF-8AC3-34F2478B989C}" type="parTrans" cxnId="{E54DA431-E925-4C72-BFA8-5141E722CCA2}">
      <dgm:prSet/>
      <dgm:spPr/>
      <dgm:t>
        <a:bodyPr/>
        <a:lstStyle/>
        <a:p>
          <a:endParaRPr lang="en-US"/>
        </a:p>
      </dgm:t>
    </dgm:pt>
    <dgm:pt modelId="{B395B7EF-F612-4AA8-B914-967B094BA0A9}" type="sibTrans" cxnId="{E54DA431-E925-4C72-BFA8-5141E722CCA2}">
      <dgm:prSet/>
      <dgm:spPr/>
      <dgm:t>
        <a:bodyPr/>
        <a:lstStyle/>
        <a:p>
          <a:endParaRPr lang="en-US"/>
        </a:p>
      </dgm:t>
    </dgm:pt>
    <dgm:pt modelId="{726098EE-4346-4BFB-8EAF-C63CCE9476AE}">
      <dgm:prSet phldrT="[Text]" custT="1"/>
      <dgm:spPr/>
      <dgm:t>
        <a:bodyPr/>
        <a:lstStyle/>
        <a:p>
          <a:r>
            <a:rPr lang="en-US" sz="2000" dirty="0" smtClean="0">
              <a:latin typeface="Times New Roman" panose="02020603050405020304" pitchFamily="18" charset="0"/>
              <a:cs typeface="Times New Roman" panose="02020603050405020304" pitchFamily="18" charset="0"/>
            </a:rPr>
            <a:t>Variable Working capital</a:t>
          </a:r>
          <a:endParaRPr lang="en-US" sz="2000" dirty="0">
            <a:latin typeface="Times New Roman" panose="02020603050405020304" pitchFamily="18" charset="0"/>
            <a:cs typeface="Times New Roman" panose="02020603050405020304" pitchFamily="18" charset="0"/>
          </a:endParaRPr>
        </a:p>
      </dgm:t>
    </dgm:pt>
    <dgm:pt modelId="{570F8B44-9E81-4484-AAD8-762E1EB2627B}" type="parTrans" cxnId="{5285BAF7-8F95-48BE-8B8D-8777A67C3B04}">
      <dgm:prSet/>
      <dgm:spPr/>
      <dgm:t>
        <a:bodyPr/>
        <a:lstStyle/>
        <a:p>
          <a:endParaRPr lang="en-US"/>
        </a:p>
      </dgm:t>
    </dgm:pt>
    <dgm:pt modelId="{37C55F19-24AD-4329-BF12-3280B4FA1218}" type="sibTrans" cxnId="{5285BAF7-8F95-48BE-8B8D-8777A67C3B04}">
      <dgm:prSet/>
      <dgm:spPr/>
      <dgm:t>
        <a:bodyPr/>
        <a:lstStyle/>
        <a:p>
          <a:endParaRPr lang="en-US"/>
        </a:p>
      </dgm:t>
    </dgm:pt>
    <dgm:pt modelId="{818E461B-C7D0-4CF0-B6E8-426CE369B3AC}">
      <dgm:prSet phldrT="[Text]"/>
      <dgm:spPr/>
      <dgm:t>
        <a:bodyPr/>
        <a:lstStyle/>
        <a:p>
          <a:r>
            <a:rPr lang="en-US" dirty="0" smtClean="0">
              <a:latin typeface="Times New Roman" panose="02020603050405020304" pitchFamily="18" charset="0"/>
              <a:cs typeface="Times New Roman" panose="02020603050405020304" pitchFamily="18" charset="0"/>
            </a:rPr>
            <a:t>Seasonal Working Capital</a:t>
          </a:r>
          <a:endParaRPr lang="en-US" dirty="0">
            <a:latin typeface="Times New Roman" panose="02020603050405020304" pitchFamily="18" charset="0"/>
            <a:cs typeface="Times New Roman" panose="02020603050405020304" pitchFamily="18" charset="0"/>
          </a:endParaRPr>
        </a:p>
      </dgm:t>
    </dgm:pt>
    <dgm:pt modelId="{DD55A03B-6DDE-466D-9904-04DD5486E0FF}" type="parTrans" cxnId="{06D809BC-8851-4084-AF7D-B9E2FC0537D0}">
      <dgm:prSet/>
      <dgm:spPr/>
      <dgm:t>
        <a:bodyPr/>
        <a:lstStyle/>
        <a:p>
          <a:endParaRPr lang="en-US"/>
        </a:p>
      </dgm:t>
    </dgm:pt>
    <dgm:pt modelId="{88CC34DF-4AD2-4E1D-A037-E38A43856770}" type="sibTrans" cxnId="{06D809BC-8851-4084-AF7D-B9E2FC0537D0}">
      <dgm:prSet/>
      <dgm:spPr/>
      <dgm:t>
        <a:bodyPr/>
        <a:lstStyle/>
        <a:p>
          <a:endParaRPr lang="en-US"/>
        </a:p>
      </dgm:t>
    </dgm:pt>
    <dgm:pt modelId="{E50DB892-1C15-4264-A332-268A97A1349D}">
      <dgm:prSet phldrT="[Text]" custT="1"/>
      <dgm:spPr/>
      <dgm:t>
        <a:bodyPr/>
        <a:lstStyle/>
        <a:p>
          <a:r>
            <a:rPr lang="en-US" sz="2000" dirty="0" smtClean="0">
              <a:latin typeface="Times New Roman" panose="02020603050405020304" pitchFamily="18" charset="0"/>
              <a:cs typeface="Times New Roman" panose="02020603050405020304" pitchFamily="18" charset="0"/>
            </a:rPr>
            <a:t>Permanent Working Capital</a:t>
          </a:r>
          <a:endParaRPr lang="en-US" sz="2000" dirty="0">
            <a:latin typeface="Times New Roman" panose="02020603050405020304" pitchFamily="18" charset="0"/>
            <a:cs typeface="Times New Roman" panose="02020603050405020304" pitchFamily="18" charset="0"/>
          </a:endParaRPr>
        </a:p>
      </dgm:t>
    </dgm:pt>
    <dgm:pt modelId="{CCA617E1-80F3-443A-970C-2DDF7FDAC578}" type="sibTrans" cxnId="{C96D0496-A6D4-4C8C-9BE6-279D5DD96165}">
      <dgm:prSet/>
      <dgm:spPr/>
      <dgm:t>
        <a:bodyPr/>
        <a:lstStyle/>
        <a:p>
          <a:endParaRPr lang="en-US"/>
        </a:p>
      </dgm:t>
    </dgm:pt>
    <dgm:pt modelId="{F9832FD4-57E2-4008-A91B-343DCFBEF04D}" type="parTrans" cxnId="{C96D0496-A6D4-4C8C-9BE6-279D5DD96165}">
      <dgm:prSet/>
      <dgm:spPr/>
      <dgm:t>
        <a:bodyPr/>
        <a:lstStyle/>
        <a:p>
          <a:endParaRPr lang="en-US"/>
        </a:p>
      </dgm:t>
    </dgm:pt>
    <dgm:pt modelId="{F30B9D3C-56B9-45C7-B1AF-64B74D20FA4A}">
      <dgm:prSet phldrT="[Text]" custT="1"/>
      <dgm:spPr>
        <a:solidFill>
          <a:schemeClr val="lt1">
            <a:hueOff val="0"/>
            <a:satOff val="0"/>
            <a:lumOff val="0"/>
          </a:schemeClr>
        </a:solidFill>
      </dgm:spPr>
      <dgm:t>
        <a:bodyPr/>
        <a:lstStyle/>
        <a:p>
          <a:r>
            <a:rPr lang="en-US" sz="2200" dirty="0" smtClean="0">
              <a:latin typeface="Times New Roman" panose="02020603050405020304" pitchFamily="18" charset="0"/>
              <a:cs typeface="Times New Roman" panose="02020603050405020304" pitchFamily="18" charset="0"/>
            </a:rPr>
            <a:t>Types of Working Capital </a:t>
          </a:r>
          <a:endParaRPr lang="en-US" sz="2200" dirty="0">
            <a:latin typeface="Times New Roman" panose="02020603050405020304" pitchFamily="18" charset="0"/>
            <a:cs typeface="Times New Roman" panose="02020603050405020304" pitchFamily="18" charset="0"/>
          </a:endParaRPr>
        </a:p>
      </dgm:t>
    </dgm:pt>
    <dgm:pt modelId="{614F70DC-E819-45BE-84E5-7BB341CC5035}" type="sibTrans" cxnId="{5CEEEE7F-4C58-40EF-8AB1-2EB91157E43C}">
      <dgm:prSet/>
      <dgm:spPr/>
      <dgm:t>
        <a:bodyPr/>
        <a:lstStyle/>
        <a:p>
          <a:endParaRPr lang="en-US"/>
        </a:p>
      </dgm:t>
    </dgm:pt>
    <dgm:pt modelId="{72322E83-5855-4489-976B-6084D3D9AB59}" type="parTrans" cxnId="{5CEEEE7F-4C58-40EF-8AB1-2EB91157E43C}">
      <dgm:prSet/>
      <dgm:spPr/>
      <dgm:t>
        <a:bodyPr/>
        <a:lstStyle/>
        <a:p>
          <a:endParaRPr lang="en-US"/>
        </a:p>
      </dgm:t>
    </dgm:pt>
    <dgm:pt modelId="{29B5A321-84B6-4346-9F62-CB1BFC83247D}">
      <dgm:prSet/>
      <dgm:spPr/>
      <dgm:t>
        <a:bodyPr/>
        <a:lstStyle/>
        <a:p>
          <a:endParaRPr lang="en-US"/>
        </a:p>
      </dgm:t>
    </dgm:pt>
    <dgm:pt modelId="{66862890-99DA-4F61-967D-A9138CAE3A66}" type="parTrans" cxnId="{72C0B267-F239-426E-8C2F-D2BD6FAAF75A}">
      <dgm:prSet/>
      <dgm:spPr/>
      <dgm:t>
        <a:bodyPr/>
        <a:lstStyle/>
        <a:p>
          <a:endParaRPr lang="en-US"/>
        </a:p>
      </dgm:t>
    </dgm:pt>
    <dgm:pt modelId="{B1518347-0D71-4242-8C62-A7AF990F3D9C}" type="sibTrans" cxnId="{72C0B267-F239-426E-8C2F-D2BD6FAAF75A}">
      <dgm:prSet/>
      <dgm:spPr/>
      <dgm:t>
        <a:bodyPr/>
        <a:lstStyle/>
        <a:p>
          <a:endParaRPr lang="en-US"/>
        </a:p>
      </dgm:t>
    </dgm:pt>
    <dgm:pt modelId="{90BBACEF-1EDB-4843-95C5-AE91B73F0EE1}">
      <dgm:prSet custT="1"/>
      <dgm:spPr/>
      <dgm:t>
        <a:bodyPr/>
        <a:lstStyle/>
        <a:p>
          <a:r>
            <a:rPr lang="en-US" sz="2000" dirty="0" smtClean="0">
              <a:latin typeface="Times New Roman" panose="02020603050405020304" pitchFamily="18" charset="0"/>
              <a:cs typeface="Times New Roman" panose="02020603050405020304" pitchFamily="18" charset="0"/>
            </a:rPr>
            <a:t>Reserve Margin</a:t>
          </a:r>
        </a:p>
        <a:p>
          <a:r>
            <a:rPr lang="en-US" sz="2000" dirty="0" smtClean="0">
              <a:latin typeface="Times New Roman" panose="02020603050405020304" pitchFamily="18" charset="0"/>
              <a:cs typeface="Times New Roman" panose="02020603050405020304" pitchFamily="18" charset="0"/>
            </a:rPr>
            <a:t>Working capital</a:t>
          </a:r>
          <a:endParaRPr lang="en-US" sz="2000" dirty="0">
            <a:latin typeface="Times New Roman" panose="02020603050405020304" pitchFamily="18" charset="0"/>
            <a:cs typeface="Times New Roman" panose="02020603050405020304" pitchFamily="18" charset="0"/>
          </a:endParaRPr>
        </a:p>
      </dgm:t>
    </dgm:pt>
    <dgm:pt modelId="{F64B4EC0-0625-449D-A064-4DD9ED07860E}" type="parTrans" cxnId="{BD301561-2757-4836-82C2-876D267C2F23}">
      <dgm:prSet/>
      <dgm:spPr/>
      <dgm:t>
        <a:bodyPr/>
        <a:lstStyle/>
        <a:p>
          <a:endParaRPr lang="en-US"/>
        </a:p>
      </dgm:t>
    </dgm:pt>
    <dgm:pt modelId="{26B80821-8619-4CC3-91C8-7C7E1E2B8BDC}" type="sibTrans" cxnId="{BD301561-2757-4836-82C2-876D267C2F23}">
      <dgm:prSet/>
      <dgm:spPr/>
      <dgm:t>
        <a:bodyPr/>
        <a:lstStyle/>
        <a:p>
          <a:endParaRPr lang="en-US"/>
        </a:p>
      </dgm:t>
    </dgm:pt>
    <dgm:pt modelId="{327DAD99-7F2E-4A87-B82B-E7FC43678B4F}">
      <dgm:prSet/>
      <dgm:spPr/>
      <dgm:t>
        <a:bodyPr/>
        <a:lstStyle/>
        <a:p>
          <a:r>
            <a:rPr lang="en-US" dirty="0" smtClean="0">
              <a:latin typeface="Times New Roman" panose="02020603050405020304" pitchFamily="18" charset="0"/>
              <a:cs typeface="Times New Roman" panose="02020603050405020304" pitchFamily="18" charset="0"/>
            </a:rPr>
            <a:t>Special working Capital</a:t>
          </a:r>
          <a:endParaRPr lang="en-US" dirty="0">
            <a:latin typeface="Times New Roman" panose="02020603050405020304" pitchFamily="18" charset="0"/>
            <a:cs typeface="Times New Roman" panose="02020603050405020304" pitchFamily="18" charset="0"/>
          </a:endParaRPr>
        </a:p>
      </dgm:t>
    </dgm:pt>
    <dgm:pt modelId="{852CE5B3-E9A9-4FC3-AD0F-D01F5ACFFD65}" type="parTrans" cxnId="{4D809EA8-3493-4482-B309-8541338FF104}">
      <dgm:prSet/>
      <dgm:spPr/>
      <dgm:t>
        <a:bodyPr/>
        <a:lstStyle/>
        <a:p>
          <a:endParaRPr lang="en-US"/>
        </a:p>
      </dgm:t>
    </dgm:pt>
    <dgm:pt modelId="{715D00E9-2457-431D-9CFF-8B3E86FD6D83}" type="sibTrans" cxnId="{4D809EA8-3493-4482-B309-8541338FF104}">
      <dgm:prSet/>
      <dgm:spPr/>
      <dgm:t>
        <a:bodyPr/>
        <a:lstStyle/>
        <a:p>
          <a:endParaRPr lang="en-US"/>
        </a:p>
      </dgm:t>
    </dgm:pt>
    <dgm:pt modelId="{B3E29AA2-28AE-42D7-BDE6-CC460B17050D}">
      <dgm:prSet/>
      <dgm:spPr/>
      <dgm:t>
        <a:bodyPr/>
        <a:lstStyle/>
        <a:p>
          <a:endParaRPr lang="en-US"/>
        </a:p>
      </dgm:t>
    </dgm:pt>
    <dgm:pt modelId="{042E6A89-2A19-4CE8-A56E-D1F163982FE1}" type="parTrans" cxnId="{4AC7E659-5B3B-426F-9063-D6946F82675B}">
      <dgm:prSet/>
      <dgm:spPr/>
      <dgm:t>
        <a:bodyPr/>
        <a:lstStyle/>
        <a:p>
          <a:endParaRPr lang="en-US"/>
        </a:p>
      </dgm:t>
    </dgm:pt>
    <dgm:pt modelId="{EDADFF5B-7003-4187-AFAE-7B68767CF520}" type="sibTrans" cxnId="{4AC7E659-5B3B-426F-9063-D6946F82675B}">
      <dgm:prSet/>
      <dgm:spPr/>
      <dgm:t>
        <a:bodyPr/>
        <a:lstStyle/>
        <a:p>
          <a:endParaRPr lang="en-US"/>
        </a:p>
      </dgm:t>
    </dgm:pt>
    <dgm:pt modelId="{962BF29F-9141-4C38-A6C3-67C78F00EB97}" type="pres">
      <dgm:prSet presAssocID="{5DDD0F0C-CEE9-4A7A-ACF9-01D9549D5732}" presName="hierChild1" presStyleCnt="0">
        <dgm:presLayoutVars>
          <dgm:chPref val="1"/>
          <dgm:dir/>
          <dgm:animOne val="branch"/>
          <dgm:animLvl val="lvl"/>
          <dgm:resizeHandles/>
        </dgm:presLayoutVars>
      </dgm:prSet>
      <dgm:spPr/>
      <dgm:t>
        <a:bodyPr/>
        <a:lstStyle/>
        <a:p>
          <a:endParaRPr lang="en-US"/>
        </a:p>
      </dgm:t>
    </dgm:pt>
    <dgm:pt modelId="{4354257A-1E16-4318-91EC-B955EE64AA57}" type="pres">
      <dgm:prSet presAssocID="{F30B9D3C-56B9-45C7-B1AF-64B74D20FA4A}" presName="hierRoot1" presStyleCnt="0"/>
      <dgm:spPr/>
    </dgm:pt>
    <dgm:pt modelId="{AFC83177-5ED8-4724-A38F-08639F256023}" type="pres">
      <dgm:prSet presAssocID="{F30B9D3C-56B9-45C7-B1AF-64B74D20FA4A}" presName="composite" presStyleCnt="0"/>
      <dgm:spPr/>
    </dgm:pt>
    <dgm:pt modelId="{9D3F245D-6F42-4050-926C-96F3BF1A6E1B}" type="pres">
      <dgm:prSet presAssocID="{F30B9D3C-56B9-45C7-B1AF-64B74D20FA4A}" presName="background" presStyleLbl="node0" presStyleIdx="0" presStyleCnt="1">
        <dgm:style>
          <a:lnRef idx="2">
            <a:schemeClr val="dk1"/>
          </a:lnRef>
          <a:fillRef idx="1">
            <a:schemeClr val="lt1"/>
          </a:fillRef>
          <a:effectRef idx="0">
            <a:schemeClr val="dk1"/>
          </a:effectRef>
          <a:fontRef idx="minor">
            <a:schemeClr val="dk1"/>
          </a:fontRef>
        </dgm:style>
      </dgm:prSet>
      <dgm:spPr>
        <a:solidFill>
          <a:srgbClr val="C00000"/>
        </a:solidFill>
      </dgm:spPr>
    </dgm:pt>
    <dgm:pt modelId="{BCEA7C25-D8B0-4F2E-A88D-EBE91F38631D}" type="pres">
      <dgm:prSet presAssocID="{F30B9D3C-56B9-45C7-B1AF-64B74D20FA4A}" presName="text" presStyleLbl="fgAcc0" presStyleIdx="0" presStyleCnt="1" custScaleX="296464" custLinFactNeighborX="-3981" custLinFactNeighborY="-42322">
        <dgm:presLayoutVars>
          <dgm:chPref val="3"/>
        </dgm:presLayoutVars>
      </dgm:prSet>
      <dgm:spPr>
        <a:prstGeom prst="rect">
          <a:avLst/>
        </a:prstGeom>
      </dgm:spPr>
      <dgm:t>
        <a:bodyPr/>
        <a:lstStyle/>
        <a:p>
          <a:endParaRPr lang="en-US"/>
        </a:p>
      </dgm:t>
    </dgm:pt>
    <dgm:pt modelId="{75651507-D50D-4B10-842B-C8CA28DFAD90}" type="pres">
      <dgm:prSet presAssocID="{F30B9D3C-56B9-45C7-B1AF-64B74D20FA4A}" presName="hierChild2" presStyleCnt="0"/>
      <dgm:spPr/>
    </dgm:pt>
    <dgm:pt modelId="{F535FF72-5814-4FB9-8A1F-DA527BCF39A2}" type="pres">
      <dgm:prSet presAssocID="{F9832FD4-57E2-4008-A91B-343DCFBEF04D}" presName="Name10" presStyleLbl="parChTrans1D2" presStyleIdx="0" presStyleCnt="4"/>
      <dgm:spPr/>
      <dgm:t>
        <a:bodyPr/>
        <a:lstStyle/>
        <a:p>
          <a:endParaRPr lang="en-US"/>
        </a:p>
      </dgm:t>
    </dgm:pt>
    <dgm:pt modelId="{ABBE7E32-14D6-4A30-8BED-D0B69618B06D}" type="pres">
      <dgm:prSet presAssocID="{E50DB892-1C15-4264-A332-268A97A1349D}" presName="hierRoot2" presStyleCnt="0"/>
      <dgm:spPr/>
    </dgm:pt>
    <dgm:pt modelId="{B42C6D2D-3AA5-4FD1-8903-B5F81685E1EE}" type="pres">
      <dgm:prSet presAssocID="{E50DB892-1C15-4264-A332-268A97A1349D}" presName="composite2" presStyleCnt="0"/>
      <dgm:spPr/>
    </dgm:pt>
    <dgm:pt modelId="{9A38D68B-7281-4C40-99B9-F85728A7AD8D}" type="pres">
      <dgm:prSet presAssocID="{E50DB892-1C15-4264-A332-268A97A1349D}" presName="background2" presStyleLbl="node2" presStyleIdx="0" presStyleCnt="4"/>
      <dgm:spPr>
        <a:solidFill>
          <a:schemeClr val="accent4">
            <a:lumMod val="60000"/>
            <a:lumOff val="40000"/>
          </a:schemeClr>
        </a:solidFill>
        <a:ln>
          <a:noFill/>
        </a:ln>
      </dgm:spPr>
    </dgm:pt>
    <dgm:pt modelId="{E90D3318-1CB3-464C-AEB5-C836987482E8}" type="pres">
      <dgm:prSet presAssocID="{E50DB892-1C15-4264-A332-268A97A1349D}" presName="text2" presStyleLbl="fgAcc2" presStyleIdx="0" presStyleCnt="4" custScaleX="236932" custLinFactX="-78071" custLinFactNeighborX="-100000" custLinFactNeighborY="-13987">
        <dgm:presLayoutVars>
          <dgm:chPref val="3"/>
        </dgm:presLayoutVars>
      </dgm:prSet>
      <dgm:spPr/>
      <dgm:t>
        <a:bodyPr/>
        <a:lstStyle/>
        <a:p>
          <a:endParaRPr lang="en-US"/>
        </a:p>
      </dgm:t>
    </dgm:pt>
    <dgm:pt modelId="{1F3E2EA5-5202-49D4-9802-593359354859}" type="pres">
      <dgm:prSet presAssocID="{E50DB892-1C15-4264-A332-268A97A1349D}" presName="hierChild3" presStyleCnt="0"/>
      <dgm:spPr/>
    </dgm:pt>
    <dgm:pt modelId="{8908ACC8-2DAF-4AE9-A9FE-0729B0D5A4E2}" type="pres">
      <dgm:prSet presAssocID="{F8AC8288-1D2B-48D6-B24E-641A930034EC}" presName="Name17" presStyleLbl="parChTrans1D3" presStyleIdx="0" presStyleCnt="5"/>
      <dgm:spPr/>
      <dgm:t>
        <a:bodyPr/>
        <a:lstStyle/>
        <a:p>
          <a:endParaRPr lang="en-US"/>
        </a:p>
      </dgm:t>
    </dgm:pt>
    <dgm:pt modelId="{F6A5CE64-E32D-4DF4-873B-9C56FDF9970E}" type="pres">
      <dgm:prSet presAssocID="{4D92C655-CF46-4438-A1BE-27CA44311735}" presName="hierRoot3" presStyleCnt="0"/>
      <dgm:spPr/>
    </dgm:pt>
    <dgm:pt modelId="{2D121919-2534-475E-9E21-86B73B3BD9C0}" type="pres">
      <dgm:prSet presAssocID="{4D92C655-CF46-4438-A1BE-27CA44311735}" presName="composite3" presStyleCnt="0"/>
      <dgm:spPr/>
    </dgm:pt>
    <dgm:pt modelId="{78235895-9A79-4440-A7A6-2FE0851DBCDA}" type="pres">
      <dgm:prSet presAssocID="{4D92C655-CF46-4438-A1BE-27CA44311735}" presName="background3" presStyleLbl="node3" presStyleIdx="0" presStyleCnt="5"/>
      <dgm:spPr>
        <a:solidFill>
          <a:schemeClr val="accent4">
            <a:lumMod val="75000"/>
          </a:schemeClr>
        </a:solidFill>
      </dgm:spPr>
    </dgm:pt>
    <dgm:pt modelId="{28D49230-2258-4D84-A7E6-E3286C6AF580}" type="pres">
      <dgm:prSet presAssocID="{4D92C655-CF46-4438-A1BE-27CA44311735}" presName="text3" presStyleLbl="fgAcc3" presStyleIdx="0" presStyleCnt="5" custScaleX="151187" custLinFactY="86226" custLinFactNeighborX="236" custLinFactNeighborY="100000">
        <dgm:presLayoutVars>
          <dgm:chPref val="3"/>
        </dgm:presLayoutVars>
      </dgm:prSet>
      <dgm:spPr/>
      <dgm:t>
        <a:bodyPr/>
        <a:lstStyle/>
        <a:p>
          <a:endParaRPr lang="en-US"/>
        </a:p>
      </dgm:t>
    </dgm:pt>
    <dgm:pt modelId="{E9DA33B9-9A06-4E3A-9993-F39ECD3856ED}" type="pres">
      <dgm:prSet presAssocID="{4D92C655-CF46-4438-A1BE-27CA44311735}" presName="hierChild4" presStyleCnt="0"/>
      <dgm:spPr/>
    </dgm:pt>
    <dgm:pt modelId="{1B9583AA-8A9F-436A-9D01-50140D6DA6A9}" type="pres">
      <dgm:prSet presAssocID="{A2BC517B-DA8E-4BAF-8AC3-34F2478B989C}" presName="Name17" presStyleLbl="parChTrans1D3" presStyleIdx="1" presStyleCnt="5"/>
      <dgm:spPr/>
      <dgm:t>
        <a:bodyPr/>
        <a:lstStyle/>
        <a:p>
          <a:endParaRPr lang="en-US"/>
        </a:p>
      </dgm:t>
    </dgm:pt>
    <dgm:pt modelId="{9F798DE8-8D81-456B-BD44-D9E064D36C9B}" type="pres">
      <dgm:prSet presAssocID="{5CD02E0A-6089-4A7B-8D0B-E7388380C63D}" presName="hierRoot3" presStyleCnt="0"/>
      <dgm:spPr/>
    </dgm:pt>
    <dgm:pt modelId="{FB433828-BCDB-4935-8401-FC0C9207BB4B}" type="pres">
      <dgm:prSet presAssocID="{5CD02E0A-6089-4A7B-8D0B-E7388380C63D}" presName="composite3" presStyleCnt="0"/>
      <dgm:spPr/>
    </dgm:pt>
    <dgm:pt modelId="{9544992A-09DD-49D6-B471-CF8AEF50D76A}" type="pres">
      <dgm:prSet presAssocID="{5CD02E0A-6089-4A7B-8D0B-E7388380C63D}" presName="background3" presStyleLbl="node3" presStyleIdx="1" presStyleCnt="5"/>
      <dgm:spPr>
        <a:solidFill>
          <a:schemeClr val="accent4">
            <a:lumMod val="75000"/>
          </a:schemeClr>
        </a:solidFill>
      </dgm:spPr>
    </dgm:pt>
    <dgm:pt modelId="{2BF4388B-E891-49C8-8AAD-2F9A1DC39710}" type="pres">
      <dgm:prSet presAssocID="{5CD02E0A-6089-4A7B-8D0B-E7388380C63D}" presName="text3" presStyleLbl="fgAcc3" presStyleIdx="1" presStyleCnt="5" custScaleX="176112" custLinFactY="82164" custLinFactNeighborX="4877" custLinFactNeighborY="100000">
        <dgm:presLayoutVars>
          <dgm:chPref val="3"/>
        </dgm:presLayoutVars>
      </dgm:prSet>
      <dgm:spPr/>
      <dgm:t>
        <a:bodyPr/>
        <a:lstStyle/>
        <a:p>
          <a:endParaRPr lang="en-US"/>
        </a:p>
      </dgm:t>
    </dgm:pt>
    <dgm:pt modelId="{082DB33D-6F0B-406A-894F-D7CB9C9C6FF6}" type="pres">
      <dgm:prSet presAssocID="{5CD02E0A-6089-4A7B-8D0B-E7388380C63D}" presName="hierChild4" presStyleCnt="0"/>
      <dgm:spPr/>
    </dgm:pt>
    <dgm:pt modelId="{3477625F-0F70-48F9-BF0D-C9FE8C4A4232}" type="pres">
      <dgm:prSet presAssocID="{F64B4EC0-0625-449D-A064-4DD9ED07860E}" presName="Name17" presStyleLbl="parChTrans1D3" presStyleIdx="2" presStyleCnt="5"/>
      <dgm:spPr/>
      <dgm:t>
        <a:bodyPr/>
        <a:lstStyle/>
        <a:p>
          <a:endParaRPr lang="en-US"/>
        </a:p>
      </dgm:t>
    </dgm:pt>
    <dgm:pt modelId="{7F7D8798-CD42-4D8C-BCA1-F8F1944631B5}" type="pres">
      <dgm:prSet presAssocID="{90BBACEF-1EDB-4843-95C5-AE91B73F0EE1}" presName="hierRoot3" presStyleCnt="0"/>
      <dgm:spPr/>
    </dgm:pt>
    <dgm:pt modelId="{BBFC2681-FF60-41BC-87C0-2309FFA180D2}" type="pres">
      <dgm:prSet presAssocID="{90BBACEF-1EDB-4843-95C5-AE91B73F0EE1}" presName="composite3" presStyleCnt="0"/>
      <dgm:spPr/>
    </dgm:pt>
    <dgm:pt modelId="{87ECD48C-60D2-422C-845D-B2B3EA4D8DCD}" type="pres">
      <dgm:prSet presAssocID="{90BBACEF-1EDB-4843-95C5-AE91B73F0EE1}" presName="background3" presStyleLbl="node3" presStyleIdx="2" presStyleCnt="5"/>
      <dgm:spPr>
        <a:solidFill>
          <a:schemeClr val="accent4">
            <a:lumMod val="75000"/>
          </a:schemeClr>
        </a:solidFill>
      </dgm:spPr>
    </dgm:pt>
    <dgm:pt modelId="{E30E3B8E-BC23-4C21-AF95-8F263C67E897}" type="pres">
      <dgm:prSet presAssocID="{90BBACEF-1EDB-4843-95C5-AE91B73F0EE1}" presName="text3" presStyleLbl="fgAcc3" presStyleIdx="2" presStyleCnt="5" custScaleX="201948" custLinFactY="84002" custLinFactNeighborX="21978" custLinFactNeighborY="100000">
        <dgm:presLayoutVars>
          <dgm:chPref val="3"/>
        </dgm:presLayoutVars>
      </dgm:prSet>
      <dgm:spPr/>
      <dgm:t>
        <a:bodyPr/>
        <a:lstStyle/>
        <a:p>
          <a:endParaRPr lang="en-US"/>
        </a:p>
      </dgm:t>
    </dgm:pt>
    <dgm:pt modelId="{DE913C7F-4E33-4813-8B46-AB07E3E1EB71}" type="pres">
      <dgm:prSet presAssocID="{90BBACEF-1EDB-4843-95C5-AE91B73F0EE1}" presName="hierChild4" presStyleCnt="0"/>
      <dgm:spPr/>
    </dgm:pt>
    <dgm:pt modelId="{24C9C659-6CDF-4D0F-A442-1C9F59C9E684}" type="pres">
      <dgm:prSet presAssocID="{66862890-99DA-4F61-967D-A9138CAE3A66}" presName="Name10" presStyleLbl="parChTrans1D2" presStyleIdx="1" presStyleCnt="4"/>
      <dgm:spPr/>
      <dgm:t>
        <a:bodyPr/>
        <a:lstStyle/>
        <a:p>
          <a:endParaRPr lang="en-US"/>
        </a:p>
      </dgm:t>
    </dgm:pt>
    <dgm:pt modelId="{BA8190C5-FB54-4AA0-8636-001B629221D3}" type="pres">
      <dgm:prSet presAssocID="{29B5A321-84B6-4346-9F62-CB1BFC83247D}" presName="hierRoot2" presStyleCnt="0"/>
      <dgm:spPr/>
    </dgm:pt>
    <dgm:pt modelId="{B305B1BD-5EF9-4DA6-9FFB-FAD837AAABC5}" type="pres">
      <dgm:prSet presAssocID="{29B5A321-84B6-4346-9F62-CB1BFC83247D}" presName="composite2" presStyleCnt="0"/>
      <dgm:spPr/>
    </dgm:pt>
    <dgm:pt modelId="{13CBDECE-729A-4870-AF5D-10702BB949DB}" type="pres">
      <dgm:prSet presAssocID="{29B5A321-84B6-4346-9F62-CB1BFC83247D}" presName="background2" presStyleLbl="node2" presStyleIdx="1" presStyleCnt="4"/>
      <dgm:spPr>
        <a:solidFill>
          <a:schemeClr val="accent4">
            <a:lumMod val="60000"/>
            <a:lumOff val="40000"/>
          </a:schemeClr>
        </a:solidFill>
      </dgm:spPr>
    </dgm:pt>
    <dgm:pt modelId="{0CA6F143-9F37-4BC6-85B9-220C1D195C3B}" type="pres">
      <dgm:prSet presAssocID="{29B5A321-84B6-4346-9F62-CB1BFC83247D}" presName="text2" presStyleLbl="fgAcc2" presStyleIdx="1" presStyleCnt="4" custScaleX="177945" custScaleY="116689" custLinFactX="200000" custLinFactNeighborX="255615" custLinFactNeighborY="-5938">
        <dgm:presLayoutVars>
          <dgm:chPref val="3"/>
        </dgm:presLayoutVars>
      </dgm:prSet>
      <dgm:spPr/>
      <dgm:t>
        <a:bodyPr/>
        <a:lstStyle/>
        <a:p>
          <a:endParaRPr lang="en-US"/>
        </a:p>
      </dgm:t>
    </dgm:pt>
    <dgm:pt modelId="{17C1E02C-5DE0-4B6D-B335-926DBEB7C432}" type="pres">
      <dgm:prSet presAssocID="{29B5A321-84B6-4346-9F62-CB1BFC83247D}" presName="hierChild3" presStyleCnt="0"/>
      <dgm:spPr/>
    </dgm:pt>
    <dgm:pt modelId="{6EE57B00-E7F5-4497-B47B-6E2F18A626A5}" type="pres">
      <dgm:prSet presAssocID="{042E6A89-2A19-4CE8-A56E-D1F163982FE1}" presName="Name10" presStyleLbl="parChTrans1D2" presStyleIdx="2" presStyleCnt="4"/>
      <dgm:spPr/>
      <dgm:t>
        <a:bodyPr/>
        <a:lstStyle/>
        <a:p>
          <a:endParaRPr lang="en-US"/>
        </a:p>
      </dgm:t>
    </dgm:pt>
    <dgm:pt modelId="{8A90E2BA-4189-4C34-A282-E2A140203CF1}" type="pres">
      <dgm:prSet presAssocID="{B3E29AA2-28AE-42D7-BDE6-CC460B17050D}" presName="hierRoot2" presStyleCnt="0"/>
      <dgm:spPr/>
    </dgm:pt>
    <dgm:pt modelId="{E0623184-AE3D-4AC4-9A6D-CCA1C7FF4F94}" type="pres">
      <dgm:prSet presAssocID="{B3E29AA2-28AE-42D7-BDE6-CC460B17050D}" presName="composite2" presStyleCnt="0"/>
      <dgm:spPr/>
    </dgm:pt>
    <dgm:pt modelId="{1A9C61F2-5834-4B52-BAA1-C7C9C0A59C08}" type="pres">
      <dgm:prSet presAssocID="{B3E29AA2-28AE-42D7-BDE6-CC460B17050D}" presName="background2" presStyleLbl="node2" presStyleIdx="2" presStyleCnt="4"/>
      <dgm:spPr>
        <a:solidFill>
          <a:schemeClr val="accent4">
            <a:lumMod val="60000"/>
            <a:lumOff val="40000"/>
          </a:schemeClr>
        </a:solidFill>
      </dgm:spPr>
    </dgm:pt>
    <dgm:pt modelId="{A27BF05A-FCE5-40C9-8D88-17F025FEC132}" type="pres">
      <dgm:prSet presAssocID="{B3E29AA2-28AE-42D7-BDE6-CC460B17050D}" presName="text2" presStyleLbl="fgAcc2" presStyleIdx="2" presStyleCnt="4" custScaleX="165225" custLinFactNeighborX="33651" custLinFactNeighborY="-6057">
        <dgm:presLayoutVars>
          <dgm:chPref val="3"/>
        </dgm:presLayoutVars>
      </dgm:prSet>
      <dgm:spPr/>
      <dgm:t>
        <a:bodyPr/>
        <a:lstStyle/>
        <a:p>
          <a:endParaRPr lang="en-US"/>
        </a:p>
      </dgm:t>
    </dgm:pt>
    <dgm:pt modelId="{481F961E-30B7-4565-B897-0E29D759E7EB}" type="pres">
      <dgm:prSet presAssocID="{B3E29AA2-28AE-42D7-BDE6-CC460B17050D}" presName="hierChild3" presStyleCnt="0"/>
      <dgm:spPr/>
    </dgm:pt>
    <dgm:pt modelId="{9929AE87-84A1-43C4-B302-BD1D3CFA0307}" type="pres">
      <dgm:prSet presAssocID="{570F8B44-9E81-4484-AAD8-762E1EB2627B}" presName="Name10" presStyleLbl="parChTrans1D2" presStyleIdx="3" presStyleCnt="4"/>
      <dgm:spPr/>
      <dgm:t>
        <a:bodyPr/>
        <a:lstStyle/>
        <a:p>
          <a:endParaRPr lang="en-US"/>
        </a:p>
      </dgm:t>
    </dgm:pt>
    <dgm:pt modelId="{9D244074-76BE-490B-A700-5988EA6CAAD6}" type="pres">
      <dgm:prSet presAssocID="{726098EE-4346-4BFB-8EAF-C63CCE9476AE}" presName="hierRoot2" presStyleCnt="0"/>
      <dgm:spPr/>
    </dgm:pt>
    <dgm:pt modelId="{95075E9E-795C-4DE4-9FDB-5598090BAA0A}" type="pres">
      <dgm:prSet presAssocID="{726098EE-4346-4BFB-8EAF-C63CCE9476AE}" presName="composite2" presStyleCnt="0"/>
      <dgm:spPr/>
    </dgm:pt>
    <dgm:pt modelId="{21EEDF3F-4901-4E38-8E24-85D745A76DE1}" type="pres">
      <dgm:prSet presAssocID="{726098EE-4346-4BFB-8EAF-C63CCE9476AE}" presName="background2" presStyleLbl="node2" presStyleIdx="3" presStyleCnt="4"/>
      <dgm:spPr>
        <a:solidFill>
          <a:schemeClr val="accent4">
            <a:lumMod val="60000"/>
            <a:lumOff val="40000"/>
          </a:schemeClr>
        </a:solidFill>
      </dgm:spPr>
    </dgm:pt>
    <dgm:pt modelId="{C76FCCB5-166D-4F00-BE01-4FAC00461E87}" type="pres">
      <dgm:prSet presAssocID="{726098EE-4346-4BFB-8EAF-C63CCE9476AE}" presName="text2" presStyleLbl="fgAcc2" presStyleIdx="3" presStyleCnt="4" custScaleX="185234" custLinFactX="-200000" custLinFactNeighborX="-268645" custLinFactNeighborY="-14216">
        <dgm:presLayoutVars>
          <dgm:chPref val="3"/>
        </dgm:presLayoutVars>
      </dgm:prSet>
      <dgm:spPr/>
      <dgm:t>
        <a:bodyPr/>
        <a:lstStyle/>
        <a:p>
          <a:endParaRPr lang="en-US"/>
        </a:p>
      </dgm:t>
    </dgm:pt>
    <dgm:pt modelId="{07FD100E-1B62-4226-B342-9BB2E0C72A1F}" type="pres">
      <dgm:prSet presAssocID="{726098EE-4346-4BFB-8EAF-C63CCE9476AE}" presName="hierChild3" presStyleCnt="0"/>
      <dgm:spPr/>
    </dgm:pt>
    <dgm:pt modelId="{47C73B34-1039-4C34-82BD-5D6FEA7CB663}" type="pres">
      <dgm:prSet presAssocID="{DD55A03B-6DDE-466D-9904-04DD5486E0FF}" presName="Name17" presStyleLbl="parChTrans1D3" presStyleIdx="3" presStyleCnt="5"/>
      <dgm:spPr/>
      <dgm:t>
        <a:bodyPr/>
        <a:lstStyle/>
        <a:p>
          <a:endParaRPr lang="en-US"/>
        </a:p>
      </dgm:t>
    </dgm:pt>
    <dgm:pt modelId="{77D5DC4A-314D-473F-83DE-9CAB8DB35A9B}" type="pres">
      <dgm:prSet presAssocID="{818E461B-C7D0-4CF0-B6E8-426CE369B3AC}" presName="hierRoot3" presStyleCnt="0"/>
      <dgm:spPr/>
    </dgm:pt>
    <dgm:pt modelId="{E6A9909F-3BED-4225-BFE9-963D6AF681B8}" type="pres">
      <dgm:prSet presAssocID="{818E461B-C7D0-4CF0-B6E8-426CE369B3AC}" presName="composite3" presStyleCnt="0"/>
      <dgm:spPr/>
    </dgm:pt>
    <dgm:pt modelId="{98339920-9D87-48E9-9064-D1B7740D5BDA}" type="pres">
      <dgm:prSet presAssocID="{818E461B-C7D0-4CF0-B6E8-426CE369B3AC}" presName="background3" presStyleLbl="node3" presStyleIdx="3" presStyleCnt="5"/>
      <dgm:spPr>
        <a:solidFill>
          <a:schemeClr val="accent4">
            <a:lumMod val="75000"/>
          </a:schemeClr>
        </a:solidFill>
      </dgm:spPr>
    </dgm:pt>
    <dgm:pt modelId="{F0FFF11B-6A75-4033-B8E1-91F5AD042C20}" type="pres">
      <dgm:prSet presAssocID="{818E461B-C7D0-4CF0-B6E8-426CE369B3AC}" presName="text3" presStyleLbl="fgAcc3" presStyleIdx="3" presStyleCnt="5" custScaleX="153866" custLinFactX="-69599" custLinFactNeighborX="-100000" custLinFactNeighborY="31360">
        <dgm:presLayoutVars>
          <dgm:chPref val="3"/>
        </dgm:presLayoutVars>
      </dgm:prSet>
      <dgm:spPr/>
      <dgm:t>
        <a:bodyPr/>
        <a:lstStyle/>
        <a:p>
          <a:endParaRPr lang="en-US"/>
        </a:p>
      </dgm:t>
    </dgm:pt>
    <dgm:pt modelId="{720AAA92-466B-44A1-8F5C-FCE7B3310438}" type="pres">
      <dgm:prSet presAssocID="{818E461B-C7D0-4CF0-B6E8-426CE369B3AC}" presName="hierChild4" presStyleCnt="0"/>
      <dgm:spPr/>
    </dgm:pt>
    <dgm:pt modelId="{0BA148EB-3C17-4386-ABC6-5D532A8CCD7C}" type="pres">
      <dgm:prSet presAssocID="{852CE5B3-E9A9-4FC3-AD0F-D01F5ACFFD65}" presName="Name17" presStyleLbl="parChTrans1D3" presStyleIdx="4" presStyleCnt="5"/>
      <dgm:spPr/>
      <dgm:t>
        <a:bodyPr/>
        <a:lstStyle/>
        <a:p>
          <a:endParaRPr lang="en-US"/>
        </a:p>
      </dgm:t>
    </dgm:pt>
    <dgm:pt modelId="{3476740F-A513-427B-A10A-D7DFAD279182}" type="pres">
      <dgm:prSet presAssocID="{327DAD99-7F2E-4A87-B82B-E7FC43678B4F}" presName="hierRoot3" presStyleCnt="0"/>
      <dgm:spPr/>
    </dgm:pt>
    <dgm:pt modelId="{8FB3DB53-1DC3-4D17-AEFE-45A94C1F84B3}" type="pres">
      <dgm:prSet presAssocID="{327DAD99-7F2E-4A87-B82B-E7FC43678B4F}" presName="composite3" presStyleCnt="0"/>
      <dgm:spPr/>
    </dgm:pt>
    <dgm:pt modelId="{E092F52F-4DFB-452F-B115-B4A4D5722FF8}" type="pres">
      <dgm:prSet presAssocID="{327DAD99-7F2E-4A87-B82B-E7FC43678B4F}" presName="background3" presStyleLbl="node3" presStyleIdx="4" presStyleCnt="5"/>
      <dgm:spPr>
        <a:solidFill>
          <a:schemeClr val="accent4">
            <a:lumMod val="75000"/>
          </a:schemeClr>
        </a:solidFill>
      </dgm:spPr>
    </dgm:pt>
    <dgm:pt modelId="{96510C0D-AC8F-4D46-B0E5-57996838AA61}" type="pres">
      <dgm:prSet presAssocID="{327DAD99-7F2E-4A87-B82B-E7FC43678B4F}" presName="text3" presStyleLbl="fgAcc3" presStyleIdx="4" presStyleCnt="5" custScaleX="152464" custLinFactX="-14123" custLinFactNeighborX="-100000" custLinFactNeighborY="29683">
        <dgm:presLayoutVars>
          <dgm:chPref val="3"/>
        </dgm:presLayoutVars>
      </dgm:prSet>
      <dgm:spPr/>
      <dgm:t>
        <a:bodyPr/>
        <a:lstStyle/>
        <a:p>
          <a:endParaRPr lang="en-US"/>
        </a:p>
      </dgm:t>
    </dgm:pt>
    <dgm:pt modelId="{DDD8CAAA-3CE6-4AC1-998E-05CE6CA46048}" type="pres">
      <dgm:prSet presAssocID="{327DAD99-7F2E-4A87-B82B-E7FC43678B4F}" presName="hierChild4" presStyleCnt="0"/>
      <dgm:spPr/>
    </dgm:pt>
  </dgm:ptLst>
  <dgm:cxnLst>
    <dgm:cxn modelId="{20D4C997-713D-4165-A799-804D68730D90}" type="presOf" srcId="{F9832FD4-57E2-4008-A91B-343DCFBEF04D}" destId="{F535FF72-5814-4FB9-8A1F-DA527BCF39A2}" srcOrd="0" destOrd="0" presId="urn:microsoft.com/office/officeart/2005/8/layout/hierarchy1"/>
    <dgm:cxn modelId="{F20100BC-930E-475B-B306-6115958B4F65}" type="presOf" srcId="{818E461B-C7D0-4CF0-B6E8-426CE369B3AC}" destId="{F0FFF11B-6A75-4033-B8E1-91F5AD042C20}" srcOrd="0" destOrd="0" presId="urn:microsoft.com/office/officeart/2005/8/layout/hierarchy1"/>
    <dgm:cxn modelId="{EC46A2BC-B4DA-4330-8C7E-B2B1131B45E2}" type="presOf" srcId="{042E6A89-2A19-4CE8-A56E-D1F163982FE1}" destId="{6EE57B00-E7F5-4497-B47B-6E2F18A626A5}" srcOrd="0" destOrd="0" presId="urn:microsoft.com/office/officeart/2005/8/layout/hierarchy1"/>
    <dgm:cxn modelId="{7C9D15DA-8522-4076-B5D8-88C5EC2CAF50}" type="presOf" srcId="{5CD02E0A-6089-4A7B-8D0B-E7388380C63D}" destId="{2BF4388B-E891-49C8-8AAD-2F9A1DC39710}" srcOrd="0" destOrd="0" presId="urn:microsoft.com/office/officeart/2005/8/layout/hierarchy1"/>
    <dgm:cxn modelId="{57DDFF06-8E1E-4BD1-B3D1-765591613166}" type="presOf" srcId="{E50DB892-1C15-4264-A332-268A97A1349D}" destId="{E90D3318-1CB3-464C-AEB5-C836987482E8}" srcOrd="0" destOrd="0" presId="urn:microsoft.com/office/officeart/2005/8/layout/hierarchy1"/>
    <dgm:cxn modelId="{5CEEEE7F-4C58-40EF-8AB1-2EB91157E43C}" srcId="{5DDD0F0C-CEE9-4A7A-ACF9-01D9549D5732}" destId="{F30B9D3C-56B9-45C7-B1AF-64B74D20FA4A}" srcOrd="0" destOrd="0" parTransId="{72322E83-5855-4489-976B-6084D3D9AB59}" sibTransId="{614F70DC-E819-45BE-84E5-7BB341CC5035}"/>
    <dgm:cxn modelId="{7CC37138-F2CC-400B-8D9E-4BADF21FD391}" type="presOf" srcId="{F64B4EC0-0625-449D-A064-4DD9ED07860E}" destId="{3477625F-0F70-48F9-BF0D-C9FE8C4A4232}" srcOrd="0" destOrd="0" presId="urn:microsoft.com/office/officeart/2005/8/layout/hierarchy1"/>
    <dgm:cxn modelId="{F38F5A76-08F4-419D-9280-64C2C6870773}" type="presOf" srcId="{5DDD0F0C-CEE9-4A7A-ACF9-01D9549D5732}" destId="{962BF29F-9141-4C38-A6C3-67C78F00EB97}" srcOrd="0" destOrd="0" presId="urn:microsoft.com/office/officeart/2005/8/layout/hierarchy1"/>
    <dgm:cxn modelId="{5285BAF7-8F95-48BE-8B8D-8777A67C3B04}" srcId="{F30B9D3C-56B9-45C7-B1AF-64B74D20FA4A}" destId="{726098EE-4346-4BFB-8EAF-C63CCE9476AE}" srcOrd="3" destOrd="0" parTransId="{570F8B44-9E81-4484-AAD8-762E1EB2627B}" sibTransId="{37C55F19-24AD-4329-BF12-3280B4FA1218}"/>
    <dgm:cxn modelId="{796D5234-5EE0-4223-A2D3-3EF628410A56}" type="presOf" srcId="{726098EE-4346-4BFB-8EAF-C63CCE9476AE}" destId="{C76FCCB5-166D-4F00-BE01-4FAC00461E87}" srcOrd="0" destOrd="0" presId="urn:microsoft.com/office/officeart/2005/8/layout/hierarchy1"/>
    <dgm:cxn modelId="{A18BB006-9C04-435D-9800-A8A6F32B7927}" srcId="{E50DB892-1C15-4264-A332-268A97A1349D}" destId="{4D92C655-CF46-4438-A1BE-27CA44311735}" srcOrd="0" destOrd="0" parTransId="{F8AC8288-1D2B-48D6-B24E-641A930034EC}" sibTransId="{0DDEA18A-C35C-41B6-A551-88EF993E110F}"/>
    <dgm:cxn modelId="{4AC7E659-5B3B-426F-9063-D6946F82675B}" srcId="{F30B9D3C-56B9-45C7-B1AF-64B74D20FA4A}" destId="{B3E29AA2-28AE-42D7-BDE6-CC460B17050D}" srcOrd="2" destOrd="0" parTransId="{042E6A89-2A19-4CE8-A56E-D1F163982FE1}" sibTransId="{EDADFF5B-7003-4187-AFAE-7B68767CF520}"/>
    <dgm:cxn modelId="{4ED620CC-5453-469C-A955-3284B5CA0F68}" type="presOf" srcId="{852CE5B3-E9A9-4FC3-AD0F-D01F5ACFFD65}" destId="{0BA148EB-3C17-4386-ABC6-5D532A8CCD7C}" srcOrd="0" destOrd="0" presId="urn:microsoft.com/office/officeart/2005/8/layout/hierarchy1"/>
    <dgm:cxn modelId="{60EC94E2-2BE7-43B1-B9C7-D95E897E90A0}" type="presOf" srcId="{29B5A321-84B6-4346-9F62-CB1BFC83247D}" destId="{0CA6F143-9F37-4BC6-85B9-220C1D195C3B}" srcOrd="0" destOrd="0" presId="urn:microsoft.com/office/officeart/2005/8/layout/hierarchy1"/>
    <dgm:cxn modelId="{F1DC8897-EFFB-45E8-9F18-58023E7FAD4B}" type="presOf" srcId="{A2BC517B-DA8E-4BAF-8AC3-34F2478B989C}" destId="{1B9583AA-8A9F-436A-9D01-50140D6DA6A9}" srcOrd="0" destOrd="0" presId="urn:microsoft.com/office/officeart/2005/8/layout/hierarchy1"/>
    <dgm:cxn modelId="{FA6E8F85-5F5E-4A73-8E61-B4F6A5780F05}" type="presOf" srcId="{327DAD99-7F2E-4A87-B82B-E7FC43678B4F}" destId="{96510C0D-AC8F-4D46-B0E5-57996838AA61}" srcOrd="0" destOrd="0" presId="urn:microsoft.com/office/officeart/2005/8/layout/hierarchy1"/>
    <dgm:cxn modelId="{E54DA431-E925-4C72-BFA8-5141E722CCA2}" srcId="{E50DB892-1C15-4264-A332-268A97A1349D}" destId="{5CD02E0A-6089-4A7B-8D0B-E7388380C63D}" srcOrd="1" destOrd="0" parTransId="{A2BC517B-DA8E-4BAF-8AC3-34F2478B989C}" sibTransId="{B395B7EF-F612-4AA8-B914-967B094BA0A9}"/>
    <dgm:cxn modelId="{72C0B267-F239-426E-8C2F-D2BD6FAAF75A}" srcId="{F30B9D3C-56B9-45C7-B1AF-64B74D20FA4A}" destId="{29B5A321-84B6-4346-9F62-CB1BFC83247D}" srcOrd="1" destOrd="0" parTransId="{66862890-99DA-4F61-967D-A9138CAE3A66}" sibTransId="{B1518347-0D71-4242-8C62-A7AF990F3D9C}"/>
    <dgm:cxn modelId="{CC313F29-2460-458C-A6B1-812D3E5EE253}" type="presOf" srcId="{B3E29AA2-28AE-42D7-BDE6-CC460B17050D}" destId="{A27BF05A-FCE5-40C9-8D88-17F025FEC132}" srcOrd="0" destOrd="0" presId="urn:microsoft.com/office/officeart/2005/8/layout/hierarchy1"/>
    <dgm:cxn modelId="{4D809EA8-3493-4482-B309-8541338FF104}" srcId="{726098EE-4346-4BFB-8EAF-C63CCE9476AE}" destId="{327DAD99-7F2E-4A87-B82B-E7FC43678B4F}" srcOrd="1" destOrd="0" parTransId="{852CE5B3-E9A9-4FC3-AD0F-D01F5ACFFD65}" sibTransId="{715D00E9-2457-431D-9CFF-8B3E86FD6D83}"/>
    <dgm:cxn modelId="{06D809BC-8851-4084-AF7D-B9E2FC0537D0}" srcId="{726098EE-4346-4BFB-8EAF-C63CCE9476AE}" destId="{818E461B-C7D0-4CF0-B6E8-426CE369B3AC}" srcOrd="0" destOrd="0" parTransId="{DD55A03B-6DDE-466D-9904-04DD5486E0FF}" sibTransId="{88CC34DF-4AD2-4E1D-A037-E38A43856770}"/>
    <dgm:cxn modelId="{EE71F763-96C4-48B6-96CD-7BFF129AAD5C}" type="presOf" srcId="{90BBACEF-1EDB-4843-95C5-AE91B73F0EE1}" destId="{E30E3B8E-BC23-4C21-AF95-8F263C67E897}" srcOrd="0" destOrd="0" presId="urn:microsoft.com/office/officeart/2005/8/layout/hierarchy1"/>
    <dgm:cxn modelId="{8F03B3A4-007C-43F9-A743-E14E7DB06C74}" type="presOf" srcId="{DD55A03B-6DDE-466D-9904-04DD5486E0FF}" destId="{47C73B34-1039-4C34-82BD-5D6FEA7CB663}" srcOrd="0" destOrd="0" presId="urn:microsoft.com/office/officeart/2005/8/layout/hierarchy1"/>
    <dgm:cxn modelId="{C96D0496-A6D4-4C8C-9BE6-279D5DD96165}" srcId="{F30B9D3C-56B9-45C7-B1AF-64B74D20FA4A}" destId="{E50DB892-1C15-4264-A332-268A97A1349D}" srcOrd="0" destOrd="0" parTransId="{F9832FD4-57E2-4008-A91B-343DCFBEF04D}" sibTransId="{CCA617E1-80F3-443A-970C-2DDF7FDAC578}"/>
    <dgm:cxn modelId="{65F6996E-5ED2-4839-9F15-A1F9BDBBCFC3}" type="presOf" srcId="{66862890-99DA-4F61-967D-A9138CAE3A66}" destId="{24C9C659-6CDF-4D0F-A442-1C9F59C9E684}" srcOrd="0" destOrd="0" presId="urn:microsoft.com/office/officeart/2005/8/layout/hierarchy1"/>
    <dgm:cxn modelId="{69D4CEA3-8D84-43A4-AFF0-167CB63A73A8}" type="presOf" srcId="{4D92C655-CF46-4438-A1BE-27CA44311735}" destId="{28D49230-2258-4D84-A7E6-E3286C6AF580}" srcOrd="0" destOrd="0" presId="urn:microsoft.com/office/officeart/2005/8/layout/hierarchy1"/>
    <dgm:cxn modelId="{DDC9B9DA-0165-47FD-A90F-48E4D6FFDC53}" type="presOf" srcId="{570F8B44-9E81-4484-AAD8-762E1EB2627B}" destId="{9929AE87-84A1-43C4-B302-BD1D3CFA0307}" srcOrd="0" destOrd="0" presId="urn:microsoft.com/office/officeart/2005/8/layout/hierarchy1"/>
    <dgm:cxn modelId="{BD301561-2757-4836-82C2-876D267C2F23}" srcId="{E50DB892-1C15-4264-A332-268A97A1349D}" destId="{90BBACEF-1EDB-4843-95C5-AE91B73F0EE1}" srcOrd="2" destOrd="0" parTransId="{F64B4EC0-0625-449D-A064-4DD9ED07860E}" sibTransId="{26B80821-8619-4CC3-91C8-7C7E1E2B8BDC}"/>
    <dgm:cxn modelId="{7F8984A1-6E78-42FE-A05C-59A3614F70DC}" type="presOf" srcId="{F8AC8288-1D2B-48D6-B24E-641A930034EC}" destId="{8908ACC8-2DAF-4AE9-A9FE-0729B0D5A4E2}" srcOrd="0" destOrd="0" presId="urn:microsoft.com/office/officeart/2005/8/layout/hierarchy1"/>
    <dgm:cxn modelId="{7A381536-7793-4E67-804B-897B3DC07E85}" type="presOf" srcId="{F30B9D3C-56B9-45C7-B1AF-64B74D20FA4A}" destId="{BCEA7C25-D8B0-4F2E-A88D-EBE91F38631D}" srcOrd="0" destOrd="0" presId="urn:microsoft.com/office/officeart/2005/8/layout/hierarchy1"/>
    <dgm:cxn modelId="{422DB08B-F53D-4414-904C-1AB1F6A3C715}" type="presParOf" srcId="{962BF29F-9141-4C38-A6C3-67C78F00EB97}" destId="{4354257A-1E16-4318-91EC-B955EE64AA57}" srcOrd="0" destOrd="0" presId="urn:microsoft.com/office/officeart/2005/8/layout/hierarchy1"/>
    <dgm:cxn modelId="{197ECA82-A9DE-4791-A1AC-836317DEEA09}" type="presParOf" srcId="{4354257A-1E16-4318-91EC-B955EE64AA57}" destId="{AFC83177-5ED8-4724-A38F-08639F256023}" srcOrd="0" destOrd="0" presId="urn:microsoft.com/office/officeart/2005/8/layout/hierarchy1"/>
    <dgm:cxn modelId="{9577F0C5-B2E9-4BD1-A26C-5B5EC32C6120}" type="presParOf" srcId="{AFC83177-5ED8-4724-A38F-08639F256023}" destId="{9D3F245D-6F42-4050-926C-96F3BF1A6E1B}" srcOrd="0" destOrd="0" presId="urn:microsoft.com/office/officeart/2005/8/layout/hierarchy1"/>
    <dgm:cxn modelId="{7E23FE63-1489-47ED-913F-1699785DBA20}" type="presParOf" srcId="{AFC83177-5ED8-4724-A38F-08639F256023}" destId="{BCEA7C25-D8B0-4F2E-A88D-EBE91F38631D}" srcOrd="1" destOrd="0" presId="urn:microsoft.com/office/officeart/2005/8/layout/hierarchy1"/>
    <dgm:cxn modelId="{D03AD51E-D912-470D-A350-346BC5A72E30}" type="presParOf" srcId="{4354257A-1E16-4318-91EC-B955EE64AA57}" destId="{75651507-D50D-4B10-842B-C8CA28DFAD90}" srcOrd="1" destOrd="0" presId="urn:microsoft.com/office/officeart/2005/8/layout/hierarchy1"/>
    <dgm:cxn modelId="{896147F9-2927-467C-9FD7-981380019CEC}" type="presParOf" srcId="{75651507-D50D-4B10-842B-C8CA28DFAD90}" destId="{F535FF72-5814-4FB9-8A1F-DA527BCF39A2}" srcOrd="0" destOrd="0" presId="urn:microsoft.com/office/officeart/2005/8/layout/hierarchy1"/>
    <dgm:cxn modelId="{6F0F491B-FEFA-4F69-8234-F51AC3D0175B}" type="presParOf" srcId="{75651507-D50D-4B10-842B-C8CA28DFAD90}" destId="{ABBE7E32-14D6-4A30-8BED-D0B69618B06D}" srcOrd="1" destOrd="0" presId="urn:microsoft.com/office/officeart/2005/8/layout/hierarchy1"/>
    <dgm:cxn modelId="{B067EEE0-C0C7-4EFD-8E24-54CB51FAC1CC}" type="presParOf" srcId="{ABBE7E32-14D6-4A30-8BED-D0B69618B06D}" destId="{B42C6D2D-3AA5-4FD1-8903-B5F81685E1EE}" srcOrd="0" destOrd="0" presId="urn:microsoft.com/office/officeart/2005/8/layout/hierarchy1"/>
    <dgm:cxn modelId="{8342EF86-4A38-4A05-8B67-0512205719F4}" type="presParOf" srcId="{B42C6D2D-3AA5-4FD1-8903-B5F81685E1EE}" destId="{9A38D68B-7281-4C40-99B9-F85728A7AD8D}" srcOrd="0" destOrd="0" presId="urn:microsoft.com/office/officeart/2005/8/layout/hierarchy1"/>
    <dgm:cxn modelId="{179215E4-2930-4829-BBCA-1FF1BA1EBD1C}" type="presParOf" srcId="{B42C6D2D-3AA5-4FD1-8903-B5F81685E1EE}" destId="{E90D3318-1CB3-464C-AEB5-C836987482E8}" srcOrd="1" destOrd="0" presId="urn:microsoft.com/office/officeart/2005/8/layout/hierarchy1"/>
    <dgm:cxn modelId="{54E101A6-6ABD-4FE4-93DF-A4BEB01E4805}" type="presParOf" srcId="{ABBE7E32-14D6-4A30-8BED-D0B69618B06D}" destId="{1F3E2EA5-5202-49D4-9802-593359354859}" srcOrd="1" destOrd="0" presId="urn:microsoft.com/office/officeart/2005/8/layout/hierarchy1"/>
    <dgm:cxn modelId="{AA04A0CA-FA00-4BB7-9E51-112B29029F9F}" type="presParOf" srcId="{1F3E2EA5-5202-49D4-9802-593359354859}" destId="{8908ACC8-2DAF-4AE9-A9FE-0729B0D5A4E2}" srcOrd="0" destOrd="0" presId="urn:microsoft.com/office/officeart/2005/8/layout/hierarchy1"/>
    <dgm:cxn modelId="{6E9DD67F-3461-4CF9-AA82-0F983CB67228}" type="presParOf" srcId="{1F3E2EA5-5202-49D4-9802-593359354859}" destId="{F6A5CE64-E32D-4DF4-873B-9C56FDF9970E}" srcOrd="1" destOrd="0" presId="urn:microsoft.com/office/officeart/2005/8/layout/hierarchy1"/>
    <dgm:cxn modelId="{8DEFAC75-6A71-4F6E-9B79-1A7835276E94}" type="presParOf" srcId="{F6A5CE64-E32D-4DF4-873B-9C56FDF9970E}" destId="{2D121919-2534-475E-9E21-86B73B3BD9C0}" srcOrd="0" destOrd="0" presId="urn:microsoft.com/office/officeart/2005/8/layout/hierarchy1"/>
    <dgm:cxn modelId="{C4EB6932-84E9-460A-81BC-04D4573E7AD3}" type="presParOf" srcId="{2D121919-2534-475E-9E21-86B73B3BD9C0}" destId="{78235895-9A79-4440-A7A6-2FE0851DBCDA}" srcOrd="0" destOrd="0" presId="urn:microsoft.com/office/officeart/2005/8/layout/hierarchy1"/>
    <dgm:cxn modelId="{B62877C1-EEF6-4AF9-AB0E-D2206AE39068}" type="presParOf" srcId="{2D121919-2534-475E-9E21-86B73B3BD9C0}" destId="{28D49230-2258-4D84-A7E6-E3286C6AF580}" srcOrd="1" destOrd="0" presId="urn:microsoft.com/office/officeart/2005/8/layout/hierarchy1"/>
    <dgm:cxn modelId="{B6146D74-47EC-4D1F-A7F1-A0ACAECB61CE}" type="presParOf" srcId="{F6A5CE64-E32D-4DF4-873B-9C56FDF9970E}" destId="{E9DA33B9-9A06-4E3A-9993-F39ECD3856ED}" srcOrd="1" destOrd="0" presId="urn:microsoft.com/office/officeart/2005/8/layout/hierarchy1"/>
    <dgm:cxn modelId="{A5F6AAB9-E419-4AD3-999E-493D6539FF9B}" type="presParOf" srcId="{1F3E2EA5-5202-49D4-9802-593359354859}" destId="{1B9583AA-8A9F-436A-9D01-50140D6DA6A9}" srcOrd="2" destOrd="0" presId="urn:microsoft.com/office/officeart/2005/8/layout/hierarchy1"/>
    <dgm:cxn modelId="{9123EFB9-0600-4903-8A8D-CB1885D7777F}" type="presParOf" srcId="{1F3E2EA5-5202-49D4-9802-593359354859}" destId="{9F798DE8-8D81-456B-BD44-D9E064D36C9B}" srcOrd="3" destOrd="0" presId="urn:microsoft.com/office/officeart/2005/8/layout/hierarchy1"/>
    <dgm:cxn modelId="{4DDA24E9-6E31-4CCD-95FC-552574715CFE}" type="presParOf" srcId="{9F798DE8-8D81-456B-BD44-D9E064D36C9B}" destId="{FB433828-BCDB-4935-8401-FC0C9207BB4B}" srcOrd="0" destOrd="0" presId="urn:microsoft.com/office/officeart/2005/8/layout/hierarchy1"/>
    <dgm:cxn modelId="{34EF5210-E0E8-4708-9F9A-9FD2F41997BA}" type="presParOf" srcId="{FB433828-BCDB-4935-8401-FC0C9207BB4B}" destId="{9544992A-09DD-49D6-B471-CF8AEF50D76A}" srcOrd="0" destOrd="0" presId="urn:microsoft.com/office/officeart/2005/8/layout/hierarchy1"/>
    <dgm:cxn modelId="{26C5B5D6-C309-4DF6-A5FE-3B4870EBC5C9}" type="presParOf" srcId="{FB433828-BCDB-4935-8401-FC0C9207BB4B}" destId="{2BF4388B-E891-49C8-8AAD-2F9A1DC39710}" srcOrd="1" destOrd="0" presId="urn:microsoft.com/office/officeart/2005/8/layout/hierarchy1"/>
    <dgm:cxn modelId="{E7392CC4-A580-4F59-9306-4C72EC40E72F}" type="presParOf" srcId="{9F798DE8-8D81-456B-BD44-D9E064D36C9B}" destId="{082DB33D-6F0B-406A-894F-D7CB9C9C6FF6}" srcOrd="1" destOrd="0" presId="urn:microsoft.com/office/officeart/2005/8/layout/hierarchy1"/>
    <dgm:cxn modelId="{BA1B49D5-E904-4F65-92D9-57377DB2501B}" type="presParOf" srcId="{1F3E2EA5-5202-49D4-9802-593359354859}" destId="{3477625F-0F70-48F9-BF0D-C9FE8C4A4232}" srcOrd="4" destOrd="0" presId="urn:microsoft.com/office/officeart/2005/8/layout/hierarchy1"/>
    <dgm:cxn modelId="{6DB38CA3-41CD-4FAA-B5E0-74C7F8DB49F8}" type="presParOf" srcId="{1F3E2EA5-5202-49D4-9802-593359354859}" destId="{7F7D8798-CD42-4D8C-BCA1-F8F1944631B5}" srcOrd="5" destOrd="0" presId="urn:microsoft.com/office/officeart/2005/8/layout/hierarchy1"/>
    <dgm:cxn modelId="{68FFED62-B6E4-4D3E-9FA5-0F9B03335D6B}" type="presParOf" srcId="{7F7D8798-CD42-4D8C-BCA1-F8F1944631B5}" destId="{BBFC2681-FF60-41BC-87C0-2309FFA180D2}" srcOrd="0" destOrd="0" presId="urn:microsoft.com/office/officeart/2005/8/layout/hierarchy1"/>
    <dgm:cxn modelId="{A0F252B4-FF45-4E74-A59B-A6958945D1FF}" type="presParOf" srcId="{BBFC2681-FF60-41BC-87C0-2309FFA180D2}" destId="{87ECD48C-60D2-422C-845D-B2B3EA4D8DCD}" srcOrd="0" destOrd="0" presId="urn:microsoft.com/office/officeart/2005/8/layout/hierarchy1"/>
    <dgm:cxn modelId="{1C367BC1-AC11-4FD7-A282-AE53377119F1}" type="presParOf" srcId="{BBFC2681-FF60-41BC-87C0-2309FFA180D2}" destId="{E30E3B8E-BC23-4C21-AF95-8F263C67E897}" srcOrd="1" destOrd="0" presId="urn:microsoft.com/office/officeart/2005/8/layout/hierarchy1"/>
    <dgm:cxn modelId="{F4D0D9CC-0960-4EA3-8079-47E0706D4828}" type="presParOf" srcId="{7F7D8798-CD42-4D8C-BCA1-F8F1944631B5}" destId="{DE913C7F-4E33-4813-8B46-AB07E3E1EB71}" srcOrd="1" destOrd="0" presId="urn:microsoft.com/office/officeart/2005/8/layout/hierarchy1"/>
    <dgm:cxn modelId="{727EF150-2E22-4EE9-9362-93B7A9125C6E}" type="presParOf" srcId="{75651507-D50D-4B10-842B-C8CA28DFAD90}" destId="{24C9C659-6CDF-4D0F-A442-1C9F59C9E684}" srcOrd="2" destOrd="0" presId="urn:microsoft.com/office/officeart/2005/8/layout/hierarchy1"/>
    <dgm:cxn modelId="{40B526E3-7636-4A0C-9360-CAFDF77BA4CD}" type="presParOf" srcId="{75651507-D50D-4B10-842B-C8CA28DFAD90}" destId="{BA8190C5-FB54-4AA0-8636-001B629221D3}" srcOrd="3" destOrd="0" presId="urn:microsoft.com/office/officeart/2005/8/layout/hierarchy1"/>
    <dgm:cxn modelId="{54FB5D51-0D2F-4596-B93D-EF518624B404}" type="presParOf" srcId="{BA8190C5-FB54-4AA0-8636-001B629221D3}" destId="{B305B1BD-5EF9-4DA6-9FFB-FAD837AAABC5}" srcOrd="0" destOrd="0" presId="urn:microsoft.com/office/officeart/2005/8/layout/hierarchy1"/>
    <dgm:cxn modelId="{A0E8DEF3-105C-475C-A618-0DCB90FA78D8}" type="presParOf" srcId="{B305B1BD-5EF9-4DA6-9FFB-FAD837AAABC5}" destId="{13CBDECE-729A-4870-AF5D-10702BB949DB}" srcOrd="0" destOrd="0" presId="urn:microsoft.com/office/officeart/2005/8/layout/hierarchy1"/>
    <dgm:cxn modelId="{F9A35707-2D26-4141-8FBB-D975661306D9}" type="presParOf" srcId="{B305B1BD-5EF9-4DA6-9FFB-FAD837AAABC5}" destId="{0CA6F143-9F37-4BC6-85B9-220C1D195C3B}" srcOrd="1" destOrd="0" presId="urn:microsoft.com/office/officeart/2005/8/layout/hierarchy1"/>
    <dgm:cxn modelId="{6FF53E77-C25B-49DE-B970-C7279AA044D8}" type="presParOf" srcId="{BA8190C5-FB54-4AA0-8636-001B629221D3}" destId="{17C1E02C-5DE0-4B6D-B335-926DBEB7C432}" srcOrd="1" destOrd="0" presId="urn:microsoft.com/office/officeart/2005/8/layout/hierarchy1"/>
    <dgm:cxn modelId="{50606A4F-9AF6-4222-993B-1A2EA379C9E0}" type="presParOf" srcId="{75651507-D50D-4B10-842B-C8CA28DFAD90}" destId="{6EE57B00-E7F5-4497-B47B-6E2F18A626A5}" srcOrd="4" destOrd="0" presId="urn:microsoft.com/office/officeart/2005/8/layout/hierarchy1"/>
    <dgm:cxn modelId="{F365C041-53BE-453D-A047-1CD3264080F9}" type="presParOf" srcId="{75651507-D50D-4B10-842B-C8CA28DFAD90}" destId="{8A90E2BA-4189-4C34-A282-E2A140203CF1}" srcOrd="5" destOrd="0" presId="urn:microsoft.com/office/officeart/2005/8/layout/hierarchy1"/>
    <dgm:cxn modelId="{DD6FD1EC-D295-4680-A4DD-084A75B2B3D8}" type="presParOf" srcId="{8A90E2BA-4189-4C34-A282-E2A140203CF1}" destId="{E0623184-AE3D-4AC4-9A6D-CCA1C7FF4F94}" srcOrd="0" destOrd="0" presId="urn:microsoft.com/office/officeart/2005/8/layout/hierarchy1"/>
    <dgm:cxn modelId="{F324FECB-B8E0-4007-8305-92BCD0FD656E}" type="presParOf" srcId="{E0623184-AE3D-4AC4-9A6D-CCA1C7FF4F94}" destId="{1A9C61F2-5834-4B52-BAA1-C7C9C0A59C08}" srcOrd="0" destOrd="0" presId="urn:microsoft.com/office/officeart/2005/8/layout/hierarchy1"/>
    <dgm:cxn modelId="{DCCEE4E2-2C66-4CD5-90C6-B6945E4EA4DC}" type="presParOf" srcId="{E0623184-AE3D-4AC4-9A6D-CCA1C7FF4F94}" destId="{A27BF05A-FCE5-40C9-8D88-17F025FEC132}" srcOrd="1" destOrd="0" presId="urn:microsoft.com/office/officeart/2005/8/layout/hierarchy1"/>
    <dgm:cxn modelId="{46BB73D4-977D-4BDA-A416-62AC69A5583E}" type="presParOf" srcId="{8A90E2BA-4189-4C34-A282-E2A140203CF1}" destId="{481F961E-30B7-4565-B897-0E29D759E7EB}" srcOrd="1" destOrd="0" presId="urn:microsoft.com/office/officeart/2005/8/layout/hierarchy1"/>
    <dgm:cxn modelId="{4A78FEF1-BD12-4077-AF82-8A8CC4FF0668}" type="presParOf" srcId="{75651507-D50D-4B10-842B-C8CA28DFAD90}" destId="{9929AE87-84A1-43C4-B302-BD1D3CFA0307}" srcOrd="6" destOrd="0" presId="urn:microsoft.com/office/officeart/2005/8/layout/hierarchy1"/>
    <dgm:cxn modelId="{D46EB78C-ED4E-467F-83BA-9A34D3DF54E8}" type="presParOf" srcId="{75651507-D50D-4B10-842B-C8CA28DFAD90}" destId="{9D244074-76BE-490B-A700-5988EA6CAAD6}" srcOrd="7" destOrd="0" presId="urn:microsoft.com/office/officeart/2005/8/layout/hierarchy1"/>
    <dgm:cxn modelId="{454106EF-B7A7-41E4-B0EE-E275156B8220}" type="presParOf" srcId="{9D244074-76BE-490B-A700-5988EA6CAAD6}" destId="{95075E9E-795C-4DE4-9FDB-5598090BAA0A}" srcOrd="0" destOrd="0" presId="urn:microsoft.com/office/officeart/2005/8/layout/hierarchy1"/>
    <dgm:cxn modelId="{E7231344-8818-48C0-82F2-A0AE58321E2B}" type="presParOf" srcId="{95075E9E-795C-4DE4-9FDB-5598090BAA0A}" destId="{21EEDF3F-4901-4E38-8E24-85D745A76DE1}" srcOrd="0" destOrd="0" presId="urn:microsoft.com/office/officeart/2005/8/layout/hierarchy1"/>
    <dgm:cxn modelId="{2E5C45E4-8ECB-49B5-8700-554D10D73127}" type="presParOf" srcId="{95075E9E-795C-4DE4-9FDB-5598090BAA0A}" destId="{C76FCCB5-166D-4F00-BE01-4FAC00461E87}" srcOrd="1" destOrd="0" presId="urn:microsoft.com/office/officeart/2005/8/layout/hierarchy1"/>
    <dgm:cxn modelId="{52294414-A491-4CAA-A976-6476BB050497}" type="presParOf" srcId="{9D244074-76BE-490B-A700-5988EA6CAAD6}" destId="{07FD100E-1B62-4226-B342-9BB2E0C72A1F}" srcOrd="1" destOrd="0" presId="urn:microsoft.com/office/officeart/2005/8/layout/hierarchy1"/>
    <dgm:cxn modelId="{8ED9C2FC-61ED-4BE9-A71D-83564C69DF92}" type="presParOf" srcId="{07FD100E-1B62-4226-B342-9BB2E0C72A1F}" destId="{47C73B34-1039-4C34-82BD-5D6FEA7CB663}" srcOrd="0" destOrd="0" presId="urn:microsoft.com/office/officeart/2005/8/layout/hierarchy1"/>
    <dgm:cxn modelId="{F587493A-D326-4FF4-8439-9C0BCAA74457}" type="presParOf" srcId="{07FD100E-1B62-4226-B342-9BB2E0C72A1F}" destId="{77D5DC4A-314D-473F-83DE-9CAB8DB35A9B}" srcOrd="1" destOrd="0" presId="urn:microsoft.com/office/officeart/2005/8/layout/hierarchy1"/>
    <dgm:cxn modelId="{C2C7A64C-FC81-4C5F-B827-DC2CEE303CD4}" type="presParOf" srcId="{77D5DC4A-314D-473F-83DE-9CAB8DB35A9B}" destId="{E6A9909F-3BED-4225-BFE9-963D6AF681B8}" srcOrd="0" destOrd="0" presId="urn:microsoft.com/office/officeart/2005/8/layout/hierarchy1"/>
    <dgm:cxn modelId="{F1C76418-BBEF-4939-AD0C-474C3A59F777}" type="presParOf" srcId="{E6A9909F-3BED-4225-BFE9-963D6AF681B8}" destId="{98339920-9D87-48E9-9064-D1B7740D5BDA}" srcOrd="0" destOrd="0" presId="urn:microsoft.com/office/officeart/2005/8/layout/hierarchy1"/>
    <dgm:cxn modelId="{A0BFA6E5-2833-4AAA-BB22-8F976586940B}" type="presParOf" srcId="{E6A9909F-3BED-4225-BFE9-963D6AF681B8}" destId="{F0FFF11B-6A75-4033-B8E1-91F5AD042C20}" srcOrd="1" destOrd="0" presId="urn:microsoft.com/office/officeart/2005/8/layout/hierarchy1"/>
    <dgm:cxn modelId="{42162B08-CF51-4654-8E09-A80209818BCE}" type="presParOf" srcId="{77D5DC4A-314D-473F-83DE-9CAB8DB35A9B}" destId="{720AAA92-466B-44A1-8F5C-FCE7B3310438}" srcOrd="1" destOrd="0" presId="urn:microsoft.com/office/officeart/2005/8/layout/hierarchy1"/>
    <dgm:cxn modelId="{297881F9-0701-40CB-A372-60748EBA55A2}" type="presParOf" srcId="{07FD100E-1B62-4226-B342-9BB2E0C72A1F}" destId="{0BA148EB-3C17-4386-ABC6-5D532A8CCD7C}" srcOrd="2" destOrd="0" presId="urn:microsoft.com/office/officeart/2005/8/layout/hierarchy1"/>
    <dgm:cxn modelId="{09A0941A-AD80-447D-B9F2-84F244554202}" type="presParOf" srcId="{07FD100E-1B62-4226-B342-9BB2E0C72A1F}" destId="{3476740F-A513-427B-A10A-D7DFAD279182}" srcOrd="3" destOrd="0" presId="urn:microsoft.com/office/officeart/2005/8/layout/hierarchy1"/>
    <dgm:cxn modelId="{A535BF84-F9D5-46EF-85D9-FC5A98CF7935}" type="presParOf" srcId="{3476740F-A513-427B-A10A-D7DFAD279182}" destId="{8FB3DB53-1DC3-4D17-AEFE-45A94C1F84B3}" srcOrd="0" destOrd="0" presId="urn:microsoft.com/office/officeart/2005/8/layout/hierarchy1"/>
    <dgm:cxn modelId="{E0DCC33A-CBD5-4381-B8A2-79BDA810481A}" type="presParOf" srcId="{8FB3DB53-1DC3-4D17-AEFE-45A94C1F84B3}" destId="{E092F52F-4DFB-452F-B115-B4A4D5722FF8}" srcOrd="0" destOrd="0" presId="urn:microsoft.com/office/officeart/2005/8/layout/hierarchy1"/>
    <dgm:cxn modelId="{637F08C5-EB96-41D2-9FF2-708DA3A68D42}" type="presParOf" srcId="{8FB3DB53-1DC3-4D17-AEFE-45A94C1F84B3}" destId="{96510C0D-AC8F-4D46-B0E5-57996838AA61}" srcOrd="1" destOrd="0" presId="urn:microsoft.com/office/officeart/2005/8/layout/hierarchy1"/>
    <dgm:cxn modelId="{3C6B988D-F8F6-49AB-873F-DC990BABE442}" type="presParOf" srcId="{3476740F-A513-427B-A10A-D7DFAD279182}" destId="{DDD8CAAA-3CE6-4AC1-998E-05CE6CA46048}"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449BA3-BCFC-4CF0-B996-E76F5C28750D}">
      <dsp:nvSpPr>
        <dsp:cNvPr id="0" name=""/>
        <dsp:cNvSpPr/>
      </dsp:nvSpPr>
      <dsp:spPr>
        <a:xfrm>
          <a:off x="3722156" y="1740812"/>
          <a:ext cx="1719154" cy="823963"/>
        </a:xfrm>
        <a:custGeom>
          <a:avLst/>
          <a:gdLst/>
          <a:ahLst/>
          <a:cxnLst/>
          <a:rect l="0" t="0" r="0" b="0"/>
          <a:pathLst>
            <a:path>
              <a:moveTo>
                <a:pt x="0" y="0"/>
              </a:moveTo>
              <a:lnTo>
                <a:pt x="0" y="567492"/>
              </a:lnTo>
              <a:lnTo>
                <a:pt x="1719154" y="567492"/>
              </a:lnTo>
              <a:lnTo>
                <a:pt x="1719154" y="823963"/>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7D71E37C-CE0A-42DE-82A8-3D60B5BBB189}">
      <dsp:nvSpPr>
        <dsp:cNvPr id="0" name=""/>
        <dsp:cNvSpPr/>
      </dsp:nvSpPr>
      <dsp:spPr>
        <a:xfrm>
          <a:off x="2057597" y="1740812"/>
          <a:ext cx="1664559" cy="823963"/>
        </a:xfrm>
        <a:custGeom>
          <a:avLst/>
          <a:gdLst/>
          <a:ahLst/>
          <a:cxnLst/>
          <a:rect l="0" t="0" r="0" b="0"/>
          <a:pathLst>
            <a:path>
              <a:moveTo>
                <a:pt x="1664559" y="0"/>
              </a:moveTo>
              <a:lnTo>
                <a:pt x="1664559" y="567492"/>
              </a:lnTo>
              <a:lnTo>
                <a:pt x="0" y="567492"/>
              </a:lnTo>
              <a:lnTo>
                <a:pt x="0" y="823963"/>
              </a:lnTo>
            </a:path>
          </a:pathLst>
        </a:cu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CDF624AB-B275-4174-A4D2-5BCD3A45D9D7}">
      <dsp:nvSpPr>
        <dsp:cNvPr id="0" name=""/>
        <dsp:cNvSpPr/>
      </dsp:nvSpPr>
      <dsp:spPr>
        <a:xfrm>
          <a:off x="2337910" y="-17181"/>
          <a:ext cx="2768493" cy="1757993"/>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AE6B73-4EB0-4026-AAFF-20B7161AEA61}">
      <dsp:nvSpPr>
        <dsp:cNvPr id="0" name=""/>
        <dsp:cNvSpPr/>
      </dsp:nvSpPr>
      <dsp:spPr>
        <a:xfrm>
          <a:off x="2645520" y="275048"/>
          <a:ext cx="2768493" cy="1757993"/>
        </a:xfrm>
        <a:prstGeom prst="roundRect">
          <a:avLst>
            <a:gd name="adj" fmla="val 10000"/>
          </a:avLst>
        </a:prstGeom>
        <a:solidFill>
          <a:schemeClr val="lt1">
            <a:alpha val="90000"/>
            <a:hueOff val="0"/>
            <a:satOff val="0"/>
            <a:lumOff val="0"/>
            <a:alphaOff val="0"/>
          </a:schemeClr>
        </a:solidFill>
        <a:ln w="12700" cap="flat" cmpd="sng" algn="ctr">
          <a:solidFill>
            <a:schemeClr val="tx1">
              <a:lumMod val="95000"/>
              <a:lumOff val="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Concept of Working capital</a:t>
          </a:r>
          <a:endParaRPr lang="en-US" sz="2200" kern="1200" dirty="0">
            <a:latin typeface="Times New Roman" panose="02020603050405020304" pitchFamily="18" charset="0"/>
            <a:cs typeface="Times New Roman" panose="02020603050405020304" pitchFamily="18" charset="0"/>
          </a:endParaRPr>
        </a:p>
      </dsp:txBody>
      <dsp:txXfrm>
        <a:off x="2697010" y="326538"/>
        <a:ext cx="2665513" cy="1655013"/>
      </dsp:txXfrm>
    </dsp:sp>
    <dsp:sp modelId="{45EFE5EE-B2B1-4F76-AF69-0CAFEEF6F9FC}">
      <dsp:nvSpPr>
        <dsp:cNvPr id="0" name=""/>
        <dsp:cNvSpPr/>
      </dsp:nvSpPr>
      <dsp:spPr>
        <a:xfrm>
          <a:off x="673350" y="2564775"/>
          <a:ext cx="2768493" cy="1757993"/>
        </a:xfrm>
        <a:prstGeom prst="roundRect">
          <a:avLst>
            <a:gd name="adj" fmla="val 10000"/>
          </a:avLst>
        </a:prstGeom>
        <a:solidFill>
          <a:schemeClr val="bg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7E1926-F823-467C-A7A0-11D0D7F971D3}">
      <dsp:nvSpPr>
        <dsp:cNvPr id="0" name=""/>
        <dsp:cNvSpPr/>
      </dsp:nvSpPr>
      <dsp:spPr>
        <a:xfrm>
          <a:off x="980960" y="2857005"/>
          <a:ext cx="2768493" cy="1757993"/>
        </a:xfrm>
        <a:prstGeom prst="roundRect">
          <a:avLst>
            <a:gd name="adj" fmla="val 10000"/>
          </a:avLst>
        </a:prstGeom>
        <a:solidFill>
          <a:schemeClr val="lt1">
            <a:alpha val="90000"/>
            <a:hueOff val="0"/>
            <a:satOff val="0"/>
            <a:lumOff val="0"/>
            <a:alphaOff val="0"/>
          </a:schemeClr>
        </a:solidFill>
        <a:ln w="12700" cap="flat" cmpd="sng" algn="ctr">
          <a:solidFill>
            <a:schemeClr val="tx1">
              <a:lumMod val="95000"/>
              <a:lumOff val="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Gross Working capital</a:t>
          </a:r>
          <a:endParaRPr lang="en-US" sz="2200" kern="1200" dirty="0">
            <a:latin typeface="Times New Roman" panose="02020603050405020304" pitchFamily="18" charset="0"/>
            <a:cs typeface="Times New Roman" panose="02020603050405020304" pitchFamily="18" charset="0"/>
          </a:endParaRPr>
        </a:p>
      </dsp:txBody>
      <dsp:txXfrm>
        <a:off x="1032450" y="2908495"/>
        <a:ext cx="2665513" cy="1655013"/>
      </dsp:txXfrm>
    </dsp:sp>
    <dsp:sp modelId="{DA67CE59-BFC1-49C7-B133-224C677FF5F4}">
      <dsp:nvSpPr>
        <dsp:cNvPr id="0" name=""/>
        <dsp:cNvSpPr/>
      </dsp:nvSpPr>
      <dsp:spPr>
        <a:xfrm>
          <a:off x="4057064" y="2564775"/>
          <a:ext cx="2768493" cy="1757993"/>
        </a:xfrm>
        <a:prstGeom prst="roundRect">
          <a:avLst>
            <a:gd name="adj" fmla="val 10000"/>
          </a:avLst>
        </a:prstGeom>
        <a:solidFill>
          <a:schemeClr val="bg1">
            <a:lumMod val="5000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D88DB8B-FC9F-4835-9422-632C687A0425}">
      <dsp:nvSpPr>
        <dsp:cNvPr id="0" name=""/>
        <dsp:cNvSpPr/>
      </dsp:nvSpPr>
      <dsp:spPr>
        <a:xfrm>
          <a:off x="4364675" y="2857005"/>
          <a:ext cx="2768493" cy="1757993"/>
        </a:xfrm>
        <a:prstGeom prst="roundRect">
          <a:avLst>
            <a:gd name="adj" fmla="val 10000"/>
          </a:avLst>
        </a:prstGeom>
        <a:solidFill>
          <a:schemeClr val="lt1">
            <a:alpha val="90000"/>
            <a:hueOff val="0"/>
            <a:satOff val="0"/>
            <a:lumOff val="0"/>
            <a:alphaOff val="0"/>
          </a:schemeClr>
        </a:solidFill>
        <a:ln w="12700" cap="flat" cmpd="sng" algn="ctr">
          <a:solidFill>
            <a:schemeClr val="tx1">
              <a:lumMod val="95000"/>
              <a:lumOff val="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Net Working capital</a:t>
          </a:r>
          <a:endParaRPr lang="en-US" sz="2200" kern="1200" dirty="0">
            <a:latin typeface="Times New Roman" panose="02020603050405020304" pitchFamily="18" charset="0"/>
            <a:cs typeface="Times New Roman" panose="02020603050405020304" pitchFamily="18" charset="0"/>
          </a:endParaRPr>
        </a:p>
      </dsp:txBody>
      <dsp:txXfrm>
        <a:off x="4416165" y="2908495"/>
        <a:ext cx="2665513" cy="16550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148EB-3C17-4386-ABC6-5D532A8CCD7C}">
      <dsp:nvSpPr>
        <dsp:cNvPr id="0" name=""/>
        <dsp:cNvSpPr/>
      </dsp:nvSpPr>
      <dsp:spPr>
        <a:xfrm>
          <a:off x="4708689" y="3104940"/>
          <a:ext cx="4743233" cy="610464"/>
        </a:xfrm>
        <a:custGeom>
          <a:avLst/>
          <a:gdLst/>
          <a:ahLst/>
          <a:cxnLst/>
          <a:rect l="0" t="0" r="0" b="0"/>
          <a:pathLst>
            <a:path>
              <a:moveTo>
                <a:pt x="0" y="0"/>
              </a:moveTo>
              <a:lnTo>
                <a:pt x="0" y="511177"/>
              </a:lnTo>
              <a:lnTo>
                <a:pt x="4743233" y="511177"/>
              </a:lnTo>
              <a:lnTo>
                <a:pt x="4743233" y="61046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C73B34-1039-4C34-82BD-5D6FEA7CB663}">
      <dsp:nvSpPr>
        <dsp:cNvPr id="0" name=""/>
        <dsp:cNvSpPr/>
      </dsp:nvSpPr>
      <dsp:spPr>
        <a:xfrm>
          <a:off x="4708689" y="3104940"/>
          <a:ext cx="2268940" cy="621877"/>
        </a:xfrm>
        <a:custGeom>
          <a:avLst/>
          <a:gdLst/>
          <a:ahLst/>
          <a:cxnLst/>
          <a:rect l="0" t="0" r="0" b="0"/>
          <a:pathLst>
            <a:path>
              <a:moveTo>
                <a:pt x="0" y="0"/>
              </a:moveTo>
              <a:lnTo>
                <a:pt x="0" y="522590"/>
              </a:lnTo>
              <a:lnTo>
                <a:pt x="2268940" y="522590"/>
              </a:lnTo>
              <a:lnTo>
                <a:pt x="2268940" y="6218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29AE87-84A1-43C4-B302-BD1D3CFA0307}">
      <dsp:nvSpPr>
        <dsp:cNvPr id="0" name=""/>
        <dsp:cNvSpPr/>
      </dsp:nvSpPr>
      <dsp:spPr>
        <a:xfrm>
          <a:off x="4708689" y="1921392"/>
          <a:ext cx="1514174" cy="502982"/>
        </a:xfrm>
        <a:custGeom>
          <a:avLst/>
          <a:gdLst/>
          <a:ahLst/>
          <a:cxnLst/>
          <a:rect l="0" t="0" r="0" b="0"/>
          <a:pathLst>
            <a:path>
              <a:moveTo>
                <a:pt x="1514174" y="0"/>
              </a:moveTo>
              <a:lnTo>
                <a:pt x="1514174" y="403696"/>
              </a:lnTo>
              <a:lnTo>
                <a:pt x="0" y="403696"/>
              </a:lnTo>
              <a:lnTo>
                <a:pt x="0" y="50298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EE57B00-E7F5-4497-B47B-6E2F18A626A5}">
      <dsp:nvSpPr>
        <dsp:cNvPr id="0" name=""/>
        <dsp:cNvSpPr/>
      </dsp:nvSpPr>
      <dsp:spPr>
        <a:xfrm>
          <a:off x="6222864" y="1921392"/>
          <a:ext cx="1753015" cy="558509"/>
        </a:xfrm>
        <a:custGeom>
          <a:avLst/>
          <a:gdLst/>
          <a:ahLst/>
          <a:cxnLst/>
          <a:rect l="0" t="0" r="0" b="0"/>
          <a:pathLst>
            <a:path>
              <a:moveTo>
                <a:pt x="0" y="0"/>
              </a:moveTo>
              <a:lnTo>
                <a:pt x="0" y="459223"/>
              </a:lnTo>
              <a:lnTo>
                <a:pt x="1753015" y="459223"/>
              </a:lnTo>
              <a:lnTo>
                <a:pt x="1753015" y="5585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C9C659-6CDF-4D0F-A442-1C9F59C9E684}">
      <dsp:nvSpPr>
        <dsp:cNvPr id="0" name=""/>
        <dsp:cNvSpPr/>
      </dsp:nvSpPr>
      <dsp:spPr>
        <a:xfrm>
          <a:off x="6222864" y="1921392"/>
          <a:ext cx="4198301" cy="559319"/>
        </a:xfrm>
        <a:custGeom>
          <a:avLst/>
          <a:gdLst/>
          <a:ahLst/>
          <a:cxnLst/>
          <a:rect l="0" t="0" r="0" b="0"/>
          <a:pathLst>
            <a:path>
              <a:moveTo>
                <a:pt x="0" y="0"/>
              </a:moveTo>
              <a:lnTo>
                <a:pt x="0" y="460033"/>
              </a:lnTo>
              <a:lnTo>
                <a:pt x="4198301" y="460033"/>
              </a:lnTo>
              <a:lnTo>
                <a:pt x="4198301" y="55931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77625F-0F70-48F9-BF0D-C9FE8C4A4232}">
      <dsp:nvSpPr>
        <dsp:cNvPr id="0" name=""/>
        <dsp:cNvSpPr/>
      </dsp:nvSpPr>
      <dsp:spPr>
        <a:xfrm>
          <a:off x="1168186" y="3106499"/>
          <a:ext cx="4136132" cy="1659147"/>
        </a:xfrm>
        <a:custGeom>
          <a:avLst/>
          <a:gdLst/>
          <a:ahLst/>
          <a:cxnLst/>
          <a:rect l="0" t="0" r="0" b="0"/>
          <a:pathLst>
            <a:path>
              <a:moveTo>
                <a:pt x="0" y="0"/>
              </a:moveTo>
              <a:lnTo>
                <a:pt x="0" y="1559861"/>
              </a:lnTo>
              <a:lnTo>
                <a:pt x="4136132" y="1559861"/>
              </a:lnTo>
              <a:lnTo>
                <a:pt x="4136132" y="165914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9583AA-8A9F-436A-9D01-50140D6DA6A9}">
      <dsp:nvSpPr>
        <dsp:cNvPr id="0" name=""/>
        <dsp:cNvSpPr/>
      </dsp:nvSpPr>
      <dsp:spPr>
        <a:xfrm>
          <a:off x="1168186" y="3106499"/>
          <a:ext cx="1688740" cy="1646639"/>
        </a:xfrm>
        <a:custGeom>
          <a:avLst/>
          <a:gdLst/>
          <a:ahLst/>
          <a:cxnLst/>
          <a:rect l="0" t="0" r="0" b="0"/>
          <a:pathLst>
            <a:path>
              <a:moveTo>
                <a:pt x="0" y="0"/>
              </a:moveTo>
              <a:lnTo>
                <a:pt x="0" y="1547352"/>
              </a:lnTo>
              <a:lnTo>
                <a:pt x="1688740" y="1547352"/>
              </a:lnTo>
              <a:lnTo>
                <a:pt x="1688740" y="16466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08ACC8-2DAF-4AE9-A9FE-0729B0D5A4E2}">
      <dsp:nvSpPr>
        <dsp:cNvPr id="0" name=""/>
        <dsp:cNvSpPr/>
      </dsp:nvSpPr>
      <dsp:spPr>
        <a:xfrm>
          <a:off x="815094" y="3106499"/>
          <a:ext cx="353092" cy="1674283"/>
        </a:xfrm>
        <a:custGeom>
          <a:avLst/>
          <a:gdLst/>
          <a:ahLst/>
          <a:cxnLst/>
          <a:rect l="0" t="0" r="0" b="0"/>
          <a:pathLst>
            <a:path>
              <a:moveTo>
                <a:pt x="353092" y="0"/>
              </a:moveTo>
              <a:lnTo>
                <a:pt x="353092" y="1574997"/>
              </a:lnTo>
              <a:lnTo>
                <a:pt x="0" y="1574997"/>
              </a:lnTo>
              <a:lnTo>
                <a:pt x="0" y="167428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35FF72-5814-4FB9-8A1F-DA527BCF39A2}">
      <dsp:nvSpPr>
        <dsp:cNvPr id="0" name=""/>
        <dsp:cNvSpPr/>
      </dsp:nvSpPr>
      <dsp:spPr>
        <a:xfrm>
          <a:off x="1168186" y="1921392"/>
          <a:ext cx="5054677" cy="504540"/>
        </a:xfrm>
        <a:custGeom>
          <a:avLst/>
          <a:gdLst/>
          <a:ahLst/>
          <a:cxnLst/>
          <a:rect l="0" t="0" r="0" b="0"/>
          <a:pathLst>
            <a:path>
              <a:moveTo>
                <a:pt x="5054677" y="0"/>
              </a:moveTo>
              <a:lnTo>
                <a:pt x="5054677" y="405254"/>
              </a:lnTo>
              <a:lnTo>
                <a:pt x="0" y="405254"/>
              </a:lnTo>
              <a:lnTo>
                <a:pt x="0" y="50454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3F245D-6F42-4050-926C-96F3BF1A6E1B}">
      <dsp:nvSpPr>
        <dsp:cNvPr id="0" name=""/>
        <dsp:cNvSpPr/>
      </dsp:nvSpPr>
      <dsp:spPr>
        <a:xfrm>
          <a:off x="4634177" y="1240826"/>
          <a:ext cx="3177373" cy="680565"/>
        </a:xfrm>
        <a:prstGeom prst="roundRect">
          <a:avLst>
            <a:gd name="adj" fmla="val 10000"/>
          </a:avLst>
        </a:prstGeom>
        <a:solidFill>
          <a:srgbClr val="C00000"/>
        </a:solidFill>
        <a:ln w="12700" cap="flat" cmpd="sng" algn="ctr">
          <a:solidFill>
            <a:schemeClr val="dk1"/>
          </a:solidFill>
          <a:prstDash val="solid"/>
          <a:miter lim="800000"/>
        </a:ln>
        <a:effectLst/>
      </dsp:spPr>
      <dsp:style>
        <a:lnRef idx="2">
          <a:schemeClr val="dk1"/>
        </a:lnRef>
        <a:fillRef idx="1">
          <a:schemeClr val="lt1"/>
        </a:fillRef>
        <a:effectRef idx="0">
          <a:schemeClr val="dk1"/>
        </a:effectRef>
        <a:fontRef idx="minor">
          <a:schemeClr val="dk1"/>
        </a:fontRef>
      </dsp:style>
    </dsp:sp>
    <dsp:sp modelId="{BCEA7C25-D8B0-4F2E-A88D-EBE91F38631D}">
      <dsp:nvSpPr>
        <dsp:cNvPr id="0" name=""/>
        <dsp:cNvSpPr/>
      </dsp:nvSpPr>
      <dsp:spPr>
        <a:xfrm>
          <a:off x="4753261" y="1353956"/>
          <a:ext cx="3177373" cy="680565"/>
        </a:xfrm>
        <a:prstGeom prst="rect">
          <a:avLst/>
        </a:prstGeom>
        <a:solidFill>
          <a:schemeClr val="lt1">
            <a:hueOff val="0"/>
            <a:satOff val="0"/>
            <a:lum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Types of Working Capital </a:t>
          </a:r>
          <a:endParaRPr lang="en-US" sz="2200" kern="1200" dirty="0">
            <a:latin typeface="Times New Roman" panose="02020603050405020304" pitchFamily="18" charset="0"/>
            <a:cs typeface="Times New Roman" panose="02020603050405020304" pitchFamily="18" charset="0"/>
          </a:endParaRPr>
        </a:p>
      </dsp:txBody>
      <dsp:txXfrm>
        <a:off x="4753261" y="1353956"/>
        <a:ext cx="3177373" cy="680565"/>
      </dsp:txXfrm>
    </dsp:sp>
    <dsp:sp modelId="{9A38D68B-7281-4C40-99B9-F85728A7AD8D}">
      <dsp:nvSpPr>
        <dsp:cNvPr id="0" name=""/>
        <dsp:cNvSpPr/>
      </dsp:nvSpPr>
      <dsp:spPr>
        <a:xfrm>
          <a:off x="-101480" y="2425933"/>
          <a:ext cx="2539335" cy="680565"/>
        </a:xfrm>
        <a:prstGeom prst="roundRect">
          <a:avLst>
            <a:gd name="adj" fmla="val 10000"/>
          </a:avLst>
        </a:prstGeom>
        <a:solidFill>
          <a:schemeClr val="accent4">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0D3318-1CB3-464C-AEB5-C836987482E8}">
      <dsp:nvSpPr>
        <dsp:cNvPr id="0" name=""/>
        <dsp:cNvSpPr/>
      </dsp:nvSpPr>
      <dsp:spPr>
        <a:xfrm>
          <a:off x="17603" y="2539063"/>
          <a:ext cx="2539335" cy="6805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anose="02020603050405020304" pitchFamily="18" charset="0"/>
              <a:cs typeface="Times New Roman" panose="02020603050405020304" pitchFamily="18" charset="0"/>
            </a:rPr>
            <a:t>Permanent Working Capital</a:t>
          </a:r>
          <a:endParaRPr lang="en-US" sz="2000" kern="1200" dirty="0">
            <a:latin typeface="Times New Roman" panose="02020603050405020304" pitchFamily="18" charset="0"/>
            <a:cs typeface="Times New Roman" panose="02020603050405020304" pitchFamily="18" charset="0"/>
          </a:endParaRPr>
        </a:p>
      </dsp:txBody>
      <dsp:txXfrm>
        <a:off x="37536" y="2558996"/>
        <a:ext cx="2499469" cy="640699"/>
      </dsp:txXfrm>
    </dsp:sp>
    <dsp:sp modelId="{78235895-9A79-4440-A7A6-2FE0851DBCDA}">
      <dsp:nvSpPr>
        <dsp:cNvPr id="0" name=""/>
        <dsp:cNvSpPr/>
      </dsp:nvSpPr>
      <dsp:spPr>
        <a:xfrm>
          <a:off x="4915" y="4780782"/>
          <a:ext cx="1620357" cy="680565"/>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D49230-2258-4D84-A7E6-E3286C6AF580}">
      <dsp:nvSpPr>
        <dsp:cNvPr id="0" name=""/>
        <dsp:cNvSpPr/>
      </dsp:nvSpPr>
      <dsp:spPr>
        <a:xfrm>
          <a:off x="123999" y="4893912"/>
          <a:ext cx="1620357" cy="6805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anose="02020603050405020304" pitchFamily="18" charset="0"/>
              <a:cs typeface="Times New Roman" panose="02020603050405020304" pitchFamily="18" charset="0"/>
            </a:rPr>
            <a:t>Initial</a:t>
          </a:r>
        </a:p>
        <a:p>
          <a:pPr lvl="0" algn="ctr" defTabSz="711200">
            <a:lnSpc>
              <a:spcPct val="90000"/>
            </a:lnSpc>
            <a:spcBef>
              <a:spcPct val="0"/>
            </a:spcBef>
            <a:spcAft>
              <a:spcPct val="35000"/>
            </a:spcAft>
          </a:pPr>
          <a:r>
            <a:rPr lang="en-US" sz="1600" kern="1200" dirty="0" smtClean="0">
              <a:latin typeface="Times New Roman" panose="02020603050405020304" pitchFamily="18" charset="0"/>
              <a:cs typeface="Times New Roman" panose="02020603050405020304" pitchFamily="18" charset="0"/>
            </a:rPr>
            <a:t>Working capital</a:t>
          </a:r>
          <a:endParaRPr lang="en-US" sz="1600" kern="1200" dirty="0">
            <a:latin typeface="Times New Roman" panose="02020603050405020304" pitchFamily="18" charset="0"/>
            <a:cs typeface="Times New Roman" panose="02020603050405020304" pitchFamily="18" charset="0"/>
          </a:endParaRPr>
        </a:p>
      </dsp:txBody>
      <dsp:txXfrm>
        <a:off x="143932" y="4913845"/>
        <a:ext cx="1580491" cy="640699"/>
      </dsp:txXfrm>
    </dsp:sp>
    <dsp:sp modelId="{9544992A-09DD-49D6-B471-CF8AEF50D76A}">
      <dsp:nvSpPr>
        <dsp:cNvPr id="0" name=""/>
        <dsp:cNvSpPr/>
      </dsp:nvSpPr>
      <dsp:spPr>
        <a:xfrm>
          <a:off x="1913181" y="4753138"/>
          <a:ext cx="1887492" cy="680565"/>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F4388B-E891-49C8-8AAD-2F9A1DC39710}">
      <dsp:nvSpPr>
        <dsp:cNvPr id="0" name=""/>
        <dsp:cNvSpPr/>
      </dsp:nvSpPr>
      <dsp:spPr>
        <a:xfrm>
          <a:off x="2032265" y="4866268"/>
          <a:ext cx="1887492" cy="6805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anose="02020603050405020304" pitchFamily="18" charset="0"/>
              <a:cs typeface="Times New Roman" panose="02020603050405020304" pitchFamily="18" charset="0"/>
            </a:rPr>
            <a:t>Regular</a:t>
          </a:r>
        </a:p>
        <a:p>
          <a:pPr lvl="0" algn="ctr" defTabSz="800100">
            <a:lnSpc>
              <a:spcPct val="90000"/>
            </a:lnSpc>
            <a:spcBef>
              <a:spcPct val="0"/>
            </a:spcBef>
            <a:spcAft>
              <a:spcPct val="35000"/>
            </a:spcAft>
          </a:pPr>
          <a:r>
            <a:rPr lang="en-US" sz="1800" kern="1200" dirty="0" smtClean="0">
              <a:latin typeface="Times New Roman" panose="02020603050405020304" pitchFamily="18" charset="0"/>
              <a:cs typeface="Times New Roman" panose="02020603050405020304" pitchFamily="18" charset="0"/>
            </a:rPr>
            <a:t>Working capital</a:t>
          </a:r>
          <a:endParaRPr lang="en-US" sz="1800" kern="1200" dirty="0">
            <a:latin typeface="Times New Roman" panose="02020603050405020304" pitchFamily="18" charset="0"/>
            <a:cs typeface="Times New Roman" panose="02020603050405020304" pitchFamily="18" charset="0"/>
          </a:endParaRPr>
        </a:p>
      </dsp:txBody>
      <dsp:txXfrm>
        <a:off x="2052198" y="4886201"/>
        <a:ext cx="1847626" cy="640699"/>
      </dsp:txXfrm>
    </dsp:sp>
    <dsp:sp modelId="{87ECD48C-60D2-422C-845D-B2B3EA4D8DCD}">
      <dsp:nvSpPr>
        <dsp:cNvPr id="0" name=""/>
        <dsp:cNvSpPr/>
      </dsp:nvSpPr>
      <dsp:spPr>
        <a:xfrm>
          <a:off x="4222123" y="4765647"/>
          <a:ext cx="2164391" cy="680565"/>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0E3B8E-BC23-4C21-AF95-8F263C67E897}">
      <dsp:nvSpPr>
        <dsp:cNvPr id="0" name=""/>
        <dsp:cNvSpPr/>
      </dsp:nvSpPr>
      <dsp:spPr>
        <a:xfrm>
          <a:off x="4341207" y="4878776"/>
          <a:ext cx="2164391" cy="6805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anose="02020603050405020304" pitchFamily="18" charset="0"/>
              <a:cs typeface="Times New Roman" panose="02020603050405020304" pitchFamily="18" charset="0"/>
            </a:rPr>
            <a:t>Reserve Margin</a:t>
          </a:r>
        </a:p>
        <a:p>
          <a:pPr lvl="0" algn="ctr" defTabSz="889000">
            <a:lnSpc>
              <a:spcPct val="90000"/>
            </a:lnSpc>
            <a:spcBef>
              <a:spcPct val="0"/>
            </a:spcBef>
            <a:spcAft>
              <a:spcPct val="35000"/>
            </a:spcAft>
          </a:pPr>
          <a:r>
            <a:rPr lang="en-US" sz="2000" kern="1200" dirty="0" smtClean="0">
              <a:latin typeface="Times New Roman" panose="02020603050405020304" pitchFamily="18" charset="0"/>
              <a:cs typeface="Times New Roman" panose="02020603050405020304" pitchFamily="18" charset="0"/>
            </a:rPr>
            <a:t>Working capital</a:t>
          </a:r>
          <a:endParaRPr lang="en-US" sz="2000" kern="1200" dirty="0">
            <a:latin typeface="Times New Roman" panose="02020603050405020304" pitchFamily="18" charset="0"/>
            <a:cs typeface="Times New Roman" panose="02020603050405020304" pitchFamily="18" charset="0"/>
          </a:endParaRPr>
        </a:p>
      </dsp:txBody>
      <dsp:txXfrm>
        <a:off x="4361140" y="4898709"/>
        <a:ext cx="2124525" cy="640699"/>
      </dsp:txXfrm>
    </dsp:sp>
    <dsp:sp modelId="{13CBDECE-729A-4870-AF5D-10702BB949DB}">
      <dsp:nvSpPr>
        <dsp:cNvPr id="0" name=""/>
        <dsp:cNvSpPr/>
      </dsp:nvSpPr>
      <dsp:spPr>
        <a:xfrm>
          <a:off x="9467596" y="2480712"/>
          <a:ext cx="1907137" cy="794145"/>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A6F143-9F37-4BC6-85B9-220C1D195C3B}">
      <dsp:nvSpPr>
        <dsp:cNvPr id="0" name=""/>
        <dsp:cNvSpPr/>
      </dsp:nvSpPr>
      <dsp:spPr>
        <a:xfrm>
          <a:off x="9586680" y="2593842"/>
          <a:ext cx="1907137" cy="79414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endParaRPr lang="en-US" sz="1700" kern="1200"/>
        </a:p>
      </dsp:txBody>
      <dsp:txXfrm>
        <a:off x="9609940" y="2617102"/>
        <a:ext cx="1860617" cy="747625"/>
      </dsp:txXfrm>
    </dsp:sp>
    <dsp:sp modelId="{1A9C61F2-5834-4B52-BAA1-C7C9C0A59C08}">
      <dsp:nvSpPr>
        <dsp:cNvPr id="0" name=""/>
        <dsp:cNvSpPr/>
      </dsp:nvSpPr>
      <dsp:spPr>
        <a:xfrm>
          <a:off x="7090474" y="2479902"/>
          <a:ext cx="1770810" cy="680565"/>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7BF05A-FCE5-40C9-8D88-17F025FEC132}">
      <dsp:nvSpPr>
        <dsp:cNvPr id="0" name=""/>
        <dsp:cNvSpPr/>
      </dsp:nvSpPr>
      <dsp:spPr>
        <a:xfrm>
          <a:off x="7209558" y="2593032"/>
          <a:ext cx="1770810" cy="6805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endParaRPr lang="en-US" sz="1700" kern="1200"/>
        </a:p>
      </dsp:txBody>
      <dsp:txXfrm>
        <a:off x="7229491" y="2612965"/>
        <a:ext cx="1730944" cy="640699"/>
      </dsp:txXfrm>
    </dsp:sp>
    <dsp:sp modelId="{21EEDF3F-4901-4E38-8E24-85D745A76DE1}">
      <dsp:nvSpPr>
        <dsp:cNvPr id="0" name=""/>
        <dsp:cNvSpPr/>
      </dsp:nvSpPr>
      <dsp:spPr>
        <a:xfrm>
          <a:off x="3716060" y="2424374"/>
          <a:ext cx="1985258" cy="680565"/>
        </a:xfrm>
        <a:prstGeom prst="roundRect">
          <a:avLst>
            <a:gd name="adj" fmla="val 10000"/>
          </a:avLst>
        </a:prstGeom>
        <a:solidFill>
          <a:schemeClr val="accent4">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6FCCB5-166D-4F00-BE01-4FAC00461E87}">
      <dsp:nvSpPr>
        <dsp:cNvPr id="0" name=""/>
        <dsp:cNvSpPr/>
      </dsp:nvSpPr>
      <dsp:spPr>
        <a:xfrm>
          <a:off x="3835144" y="2537504"/>
          <a:ext cx="1985258" cy="6805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Times New Roman" panose="02020603050405020304" pitchFamily="18" charset="0"/>
              <a:cs typeface="Times New Roman" panose="02020603050405020304" pitchFamily="18" charset="0"/>
            </a:rPr>
            <a:t>Variable Working capital</a:t>
          </a:r>
          <a:endParaRPr lang="en-US" sz="2000" kern="1200" dirty="0">
            <a:latin typeface="Times New Roman" panose="02020603050405020304" pitchFamily="18" charset="0"/>
            <a:cs typeface="Times New Roman" panose="02020603050405020304" pitchFamily="18" charset="0"/>
          </a:endParaRPr>
        </a:p>
      </dsp:txBody>
      <dsp:txXfrm>
        <a:off x="3855077" y="2557437"/>
        <a:ext cx="1945392" cy="640699"/>
      </dsp:txXfrm>
    </dsp:sp>
    <dsp:sp modelId="{98339920-9D87-48E9-9064-D1B7740D5BDA}">
      <dsp:nvSpPr>
        <dsp:cNvPr id="0" name=""/>
        <dsp:cNvSpPr/>
      </dsp:nvSpPr>
      <dsp:spPr>
        <a:xfrm>
          <a:off x="6153095" y="3726817"/>
          <a:ext cx="1649069" cy="680565"/>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FFF11B-6A75-4033-B8E1-91F5AD042C20}">
      <dsp:nvSpPr>
        <dsp:cNvPr id="0" name=""/>
        <dsp:cNvSpPr/>
      </dsp:nvSpPr>
      <dsp:spPr>
        <a:xfrm>
          <a:off x="6272179" y="3839947"/>
          <a:ext cx="1649069" cy="6805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latin typeface="Times New Roman" panose="02020603050405020304" pitchFamily="18" charset="0"/>
              <a:cs typeface="Times New Roman" panose="02020603050405020304" pitchFamily="18" charset="0"/>
            </a:rPr>
            <a:t>Seasonal Working Capital</a:t>
          </a:r>
          <a:endParaRPr lang="en-US" sz="1700" kern="1200" dirty="0">
            <a:latin typeface="Times New Roman" panose="02020603050405020304" pitchFamily="18" charset="0"/>
            <a:cs typeface="Times New Roman" panose="02020603050405020304" pitchFamily="18" charset="0"/>
          </a:endParaRPr>
        </a:p>
      </dsp:txBody>
      <dsp:txXfrm>
        <a:off x="6292112" y="3859880"/>
        <a:ext cx="1609203" cy="640699"/>
      </dsp:txXfrm>
    </dsp:sp>
    <dsp:sp modelId="{E092F52F-4DFB-452F-B115-B4A4D5722FF8}">
      <dsp:nvSpPr>
        <dsp:cNvPr id="0" name=""/>
        <dsp:cNvSpPr/>
      </dsp:nvSpPr>
      <dsp:spPr>
        <a:xfrm>
          <a:off x="8634900" y="3715404"/>
          <a:ext cx="1634043" cy="680565"/>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510C0D-AC8F-4D46-B0E5-57996838AA61}">
      <dsp:nvSpPr>
        <dsp:cNvPr id="0" name=""/>
        <dsp:cNvSpPr/>
      </dsp:nvSpPr>
      <dsp:spPr>
        <a:xfrm>
          <a:off x="8753985" y="3828534"/>
          <a:ext cx="1634043" cy="68056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latin typeface="Times New Roman" panose="02020603050405020304" pitchFamily="18" charset="0"/>
              <a:cs typeface="Times New Roman" panose="02020603050405020304" pitchFamily="18" charset="0"/>
            </a:rPr>
            <a:t>Special working Capital</a:t>
          </a:r>
          <a:endParaRPr lang="en-US" sz="1700" kern="1200" dirty="0">
            <a:latin typeface="Times New Roman" panose="02020603050405020304" pitchFamily="18" charset="0"/>
            <a:cs typeface="Times New Roman" panose="02020603050405020304" pitchFamily="18" charset="0"/>
          </a:endParaRPr>
        </a:p>
      </dsp:txBody>
      <dsp:txXfrm>
        <a:off x="8773918" y="3848467"/>
        <a:ext cx="1594177" cy="6406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ECDE24-10CE-4F50-B126-A6ECFD7399A1}" type="datetimeFigureOut">
              <a:rPr lang="en-US" smtClean="0"/>
              <a:pPr/>
              <a:t>21/Jun/2019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4AF6E3-55EB-40D2-9BF3-9CD902A161FD}" type="slidenum">
              <a:rPr lang="en-US" smtClean="0"/>
              <a:pPr/>
              <a:t>‹#›</a:t>
            </a:fld>
            <a:endParaRPr lang="en-US"/>
          </a:p>
        </p:txBody>
      </p:sp>
    </p:spTree>
    <p:extLst>
      <p:ext uri="{BB962C8B-B14F-4D97-AF65-F5344CB8AC3E}">
        <p14:creationId xmlns:p14="http://schemas.microsoft.com/office/powerpoint/2010/main" xmlns="" val="1813884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2</a:t>
            </a:fld>
            <a:endParaRPr lang="en-US"/>
          </a:p>
        </p:txBody>
      </p:sp>
    </p:spTree>
    <p:extLst>
      <p:ext uri="{BB962C8B-B14F-4D97-AF65-F5344CB8AC3E}">
        <p14:creationId xmlns:p14="http://schemas.microsoft.com/office/powerpoint/2010/main" xmlns="" val="39816562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11</a:t>
            </a:fld>
            <a:endParaRPr lang="en-US"/>
          </a:p>
        </p:txBody>
      </p:sp>
    </p:spTree>
    <p:extLst>
      <p:ext uri="{BB962C8B-B14F-4D97-AF65-F5344CB8AC3E}">
        <p14:creationId xmlns:p14="http://schemas.microsoft.com/office/powerpoint/2010/main" xmlns="" val="10596465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12</a:t>
            </a:fld>
            <a:endParaRPr lang="en-US"/>
          </a:p>
        </p:txBody>
      </p:sp>
    </p:spTree>
    <p:extLst>
      <p:ext uri="{BB962C8B-B14F-4D97-AF65-F5344CB8AC3E}">
        <p14:creationId xmlns:p14="http://schemas.microsoft.com/office/powerpoint/2010/main" xmlns="" val="3688728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13</a:t>
            </a:fld>
            <a:endParaRPr lang="en-US"/>
          </a:p>
        </p:txBody>
      </p:sp>
    </p:spTree>
    <p:extLst>
      <p:ext uri="{BB962C8B-B14F-4D97-AF65-F5344CB8AC3E}">
        <p14:creationId xmlns:p14="http://schemas.microsoft.com/office/powerpoint/2010/main" xmlns="" val="3081210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14</a:t>
            </a:fld>
            <a:endParaRPr lang="en-US"/>
          </a:p>
        </p:txBody>
      </p:sp>
    </p:spTree>
    <p:extLst>
      <p:ext uri="{BB962C8B-B14F-4D97-AF65-F5344CB8AC3E}">
        <p14:creationId xmlns:p14="http://schemas.microsoft.com/office/powerpoint/2010/main" xmlns="" val="2209570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15</a:t>
            </a:fld>
            <a:endParaRPr lang="en-US"/>
          </a:p>
        </p:txBody>
      </p:sp>
    </p:spTree>
    <p:extLst>
      <p:ext uri="{BB962C8B-B14F-4D97-AF65-F5344CB8AC3E}">
        <p14:creationId xmlns:p14="http://schemas.microsoft.com/office/powerpoint/2010/main" xmlns="" val="2399767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3</a:t>
            </a:fld>
            <a:endParaRPr lang="en-US"/>
          </a:p>
        </p:txBody>
      </p:sp>
    </p:spTree>
    <p:extLst>
      <p:ext uri="{BB962C8B-B14F-4D97-AF65-F5344CB8AC3E}">
        <p14:creationId xmlns:p14="http://schemas.microsoft.com/office/powerpoint/2010/main" xmlns="" val="683807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4</a:t>
            </a:fld>
            <a:endParaRPr lang="en-US"/>
          </a:p>
        </p:txBody>
      </p:sp>
    </p:spTree>
    <p:extLst>
      <p:ext uri="{BB962C8B-B14F-4D97-AF65-F5344CB8AC3E}">
        <p14:creationId xmlns:p14="http://schemas.microsoft.com/office/powerpoint/2010/main" xmlns="" val="1606962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5</a:t>
            </a:fld>
            <a:endParaRPr lang="en-US"/>
          </a:p>
        </p:txBody>
      </p:sp>
    </p:spTree>
    <p:extLst>
      <p:ext uri="{BB962C8B-B14F-4D97-AF65-F5344CB8AC3E}">
        <p14:creationId xmlns:p14="http://schemas.microsoft.com/office/powerpoint/2010/main" xmlns="" val="2552209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6</a:t>
            </a:fld>
            <a:endParaRPr lang="en-US"/>
          </a:p>
        </p:txBody>
      </p:sp>
    </p:spTree>
    <p:extLst>
      <p:ext uri="{BB962C8B-B14F-4D97-AF65-F5344CB8AC3E}">
        <p14:creationId xmlns:p14="http://schemas.microsoft.com/office/powerpoint/2010/main" xmlns="" val="4005508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7</a:t>
            </a:fld>
            <a:endParaRPr lang="en-US"/>
          </a:p>
        </p:txBody>
      </p:sp>
    </p:spTree>
    <p:extLst>
      <p:ext uri="{BB962C8B-B14F-4D97-AF65-F5344CB8AC3E}">
        <p14:creationId xmlns:p14="http://schemas.microsoft.com/office/powerpoint/2010/main" xmlns="" val="1578638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8</a:t>
            </a:fld>
            <a:endParaRPr lang="en-US"/>
          </a:p>
        </p:txBody>
      </p:sp>
    </p:spTree>
    <p:extLst>
      <p:ext uri="{BB962C8B-B14F-4D97-AF65-F5344CB8AC3E}">
        <p14:creationId xmlns:p14="http://schemas.microsoft.com/office/powerpoint/2010/main" xmlns="" val="250981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9</a:t>
            </a:fld>
            <a:endParaRPr lang="en-US"/>
          </a:p>
        </p:txBody>
      </p:sp>
    </p:spTree>
    <p:extLst>
      <p:ext uri="{BB962C8B-B14F-4D97-AF65-F5344CB8AC3E}">
        <p14:creationId xmlns:p14="http://schemas.microsoft.com/office/powerpoint/2010/main" xmlns="" val="138440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4AF6E3-55EB-40D2-9BF3-9CD902A161FD}" type="slidenum">
              <a:rPr lang="en-US" smtClean="0"/>
              <a:pPr/>
              <a:t>10</a:t>
            </a:fld>
            <a:endParaRPr lang="en-US"/>
          </a:p>
        </p:txBody>
      </p:sp>
    </p:spTree>
    <p:extLst>
      <p:ext uri="{BB962C8B-B14F-4D97-AF65-F5344CB8AC3E}">
        <p14:creationId xmlns:p14="http://schemas.microsoft.com/office/powerpoint/2010/main" xmlns="" val="4289509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AC9847-C349-4AC0-A7B3-84ECFCBF75FF}" type="datetime1">
              <a:rPr lang="en-US" smtClean="0"/>
              <a:pPr/>
              <a:t>21/Jun/2019</a:t>
            </a:fld>
            <a:endParaRPr lang="en-US"/>
          </a:p>
        </p:txBody>
      </p:sp>
      <p:sp>
        <p:nvSpPr>
          <p:cNvPr id="5" name="Footer Placeholder 4"/>
          <p:cNvSpPr>
            <a:spLocks noGrp="1"/>
          </p:cNvSpPr>
          <p:nvPr>
            <p:ph type="ftr" sz="quarter" idx="11"/>
          </p:nvPr>
        </p:nvSpPr>
        <p:spPr/>
        <p:txBody>
          <a:bodyPr/>
          <a:lstStyle/>
          <a:p>
            <a:r>
              <a:rPr lang="en-US" dirty="0" smtClean="0"/>
              <a:t>Working Capital Management,Blessy Varghese,St.Mary's College,Thrissur</a:t>
            </a:r>
            <a:endParaRPr lang="en-US" dirty="0"/>
          </a:p>
        </p:txBody>
      </p:sp>
      <p:sp>
        <p:nvSpPr>
          <p:cNvPr id="6" name="Slide Number Placeholder 5"/>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p14="http://schemas.microsoft.com/office/powerpoint/2010/main" xmlns="" val="3629299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4E67C-6942-4A03-B3BB-8662DBE9F02D}" type="datetime1">
              <a:rPr lang="en-US" smtClean="0"/>
              <a:pPr/>
              <a:t>21/Jun/2019</a:t>
            </a:fld>
            <a:endParaRPr lang="en-US"/>
          </a:p>
        </p:txBody>
      </p:sp>
      <p:sp>
        <p:nvSpPr>
          <p:cNvPr id="5" name="Footer Placeholder 4"/>
          <p:cNvSpPr>
            <a:spLocks noGrp="1"/>
          </p:cNvSpPr>
          <p:nvPr>
            <p:ph type="ftr" sz="quarter" idx="11"/>
          </p:nvPr>
        </p:nvSpPr>
        <p:spPr/>
        <p:txBody>
          <a:bodyPr/>
          <a:lstStyle/>
          <a:p>
            <a:r>
              <a:rPr lang="en-US" dirty="0" smtClean="0"/>
              <a:t>Working Capital Management,Blessy Varghese,St.Mary's College,Thrissur</a:t>
            </a:r>
            <a:endParaRPr lang="en-US" dirty="0"/>
          </a:p>
        </p:txBody>
      </p:sp>
      <p:sp>
        <p:nvSpPr>
          <p:cNvPr id="6" name="Slide Number Placeholder 5"/>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p14="http://schemas.microsoft.com/office/powerpoint/2010/main" xmlns="" val="1411554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813E7A-FEC1-43B8-B578-D861B9BDA922}" type="datetime1">
              <a:rPr lang="en-US" smtClean="0"/>
              <a:pPr/>
              <a:t>21/Jun/2019</a:t>
            </a:fld>
            <a:endParaRPr lang="en-US"/>
          </a:p>
        </p:txBody>
      </p:sp>
      <p:sp>
        <p:nvSpPr>
          <p:cNvPr id="5" name="Footer Placeholder 4"/>
          <p:cNvSpPr>
            <a:spLocks noGrp="1"/>
          </p:cNvSpPr>
          <p:nvPr>
            <p:ph type="ftr" sz="quarter" idx="11"/>
          </p:nvPr>
        </p:nvSpPr>
        <p:spPr/>
        <p:txBody>
          <a:bodyPr/>
          <a:lstStyle/>
          <a:p>
            <a:r>
              <a:rPr lang="en-US" dirty="0" smtClean="0"/>
              <a:t>Working Capital Management,Blessy Varghese,St.Mary's College,Thrissur</a:t>
            </a:r>
            <a:endParaRPr lang="en-US" dirty="0"/>
          </a:p>
        </p:txBody>
      </p:sp>
      <p:sp>
        <p:nvSpPr>
          <p:cNvPr id="6" name="Slide Number Placeholder 5"/>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p14="http://schemas.microsoft.com/office/powerpoint/2010/main" xmlns="" val="4016067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96CD99-33D0-4DB6-8247-5182EBCD86ED}" type="datetime1">
              <a:rPr lang="en-US" smtClean="0"/>
              <a:pPr/>
              <a:t>21/Jun/2019</a:t>
            </a:fld>
            <a:endParaRPr lang="en-US"/>
          </a:p>
        </p:txBody>
      </p:sp>
      <p:sp>
        <p:nvSpPr>
          <p:cNvPr id="5" name="Footer Placeholder 4"/>
          <p:cNvSpPr>
            <a:spLocks noGrp="1"/>
          </p:cNvSpPr>
          <p:nvPr>
            <p:ph type="ftr" sz="quarter" idx="11"/>
          </p:nvPr>
        </p:nvSpPr>
        <p:spPr/>
        <p:txBody>
          <a:bodyPr/>
          <a:lstStyle/>
          <a:p>
            <a:r>
              <a:rPr lang="en-US" dirty="0" smtClean="0"/>
              <a:t>Working Capital Management,Blessy Varghese,St.Mary's College,Thrissur</a:t>
            </a:r>
            <a:endParaRPr lang="en-US" dirty="0"/>
          </a:p>
        </p:txBody>
      </p:sp>
      <p:sp>
        <p:nvSpPr>
          <p:cNvPr id="6" name="Slide Number Placeholder 5"/>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p14="http://schemas.microsoft.com/office/powerpoint/2010/main" xmlns="" val="266752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BFDF98-55BA-4A9B-8295-47228F214352}" type="datetime1">
              <a:rPr lang="en-US" smtClean="0"/>
              <a:pPr/>
              <a:t>21/Jun/2019</a:t>
            </a:fld>
            <a:endParaRPr lang="en-US"/>
          </a:p>
        </p:txBody>
      </p:sp>
      <p:sp>
        <p:nvSpPr>
          <p:cNvPr id="5" name="Footer Placeholder 4"/>
          <p:cNvSpPr>
            <a:spLocks noGrp="1"/>
          </p:cNvSpPr>
          <p:nvPr>
            <p:ph type="ftr" sz="quarter" idx="11"/>
          </p:nvPr>
        </p:nvSpPr>
        <p:spPr/>
        <p:txBody>
          <a:bodyPr/>
          <a:lstStyle/>
          <a:p>
            <a:r>
              <a:rPr lang="en-US" dirty="0" smtClean="0"/>
              <a:t>Working Capital Management,Blessy Varghese,St.Mary's College,Thrissur</a:t>
            </a:r>
            <a:endParaRPr lang="en-US" dirty="0"/>
          </a:p>
        </p:txBody>
      </p:sp>
      <p:sp>
        <p:nvSpPr>
          <p:cNvPr id="6" name="Slide Number Placeholder 5"/>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p14="http://schemas.microsoft.com/office/powerpoint/2010/main" xmlns="" val="179157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78B529-7D20-4090-BABC-7ED95FEABDB2}" type="datetime1">
              <a:rPr lang="en-US" smtClean="0"/>
              <a:pPr/>
              <a:t>21/Jun/2019</a:t>
            </a:fld>
            <a:endParaRPr lang="en-US"/>
          </a:p>
        </p:txBody>
      </p:sp>
      <p:sp>
        <p:nvSpPr>
          <p:cNvPr id="6" name="Footer Placeholder 5"/>
          <p:cNvSpPr>
            <a:spLocks noGrp="1"/>
          </p:cNvSpPr>
          <p:nvPr>
            <p:ph type="ftr" sz="quarter" idx="11"/>
          </p:nvPr>
        </p:nvSpPr>
        <p:spPr/>
        <p:txBody>
          <a:bodyPr/>
          <a:lstStyle/>
          <a:p>
            <a:r>
              <a:rPr lang="en-US" dirty="0" smtClean="0"/>
              <a:t>Working Capital Management,Blessy Varghese,St.Mary's College,Thrissur</a:t>
            </a:r>
            <a:endParaRPr lang="en-US" dirty="0"/>
          </a:p>
        </p:txBody>
      </p:sp>
      <p:sp>
        <p:nvSpPr>
          <p:cNvPr id="7" name="Slide Number Placeholder 6"/>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p14="http://schemas.microsoft.com/office/powerpoint/2010/main" xmlns="" val="240223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1BB10F-05DB-4A61-B369-351496AC2E41}" type="datetime1">
              <a:rPr lang="en-US" smtClean="0"/>
              <a:pPr/>
              <a:t>21/Jun/2019</a:t>
            </a:fld>
            <a:endParaRPr lang="en-US"/>
          </a:p>
        </p:txBody>
      </p:sp>
      <p:sp>
        <p:nvSpPr>
          <p:cNvPr id="8" name="Footer Placeholder 7"/>
          <p:cNvSpPr>
            <a:spLocks noGrp="1"/>
          </p:cNvSpPr>
          <p:nvPr>
            <p:ph type="ftr" sz="quarter" idx="11"/>
          </p:nvPr>
        </p:nvSpPr>
        <p:spPr/>
        <p:txBody>
          <a:bodyPr/>
          <a:lstStyle/>
          <a:p>
            <a:r>
              <a:rPr lang="en-US" dirty="0" smtClean="0"/>
              <a:t>Working Capital Management,Blessy Varghese,St.Mary's College,Thrissur</a:t>
            </a:r>
            <a:endParaRPr lang="en-US" dirty="0"/>
          </a:p>
        </p:txBody>
      </p:sp>
      <p:sp>
        <p:nvSpPr>
          <p:cNvPr id="9" name="Slide Number Placeholder 8"/>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p14="http://schemas.microsoft.com/office/powerpoint/2010/main" xmlns="" val="1419864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D3AF9E-6329-435C-A413-A7BB5CC5563D}" type="datetime1">
              <a:rPr lang="en-US" smtClean="0"/>
              <a:pPr/>
              <a:t>21/Jun/2019</a:t>
            </a:fld>
            <a:endParaRPr lang="en-US"/>
          </a:p>
        </p:txBody>
      </p:sp>
      <p:sp>
        <p:nvSpPr>
          <p:cNvPr id="4" name="Footer Placeholder 3"/>
          <p:cNvSpPr>
            <a:spLocks noGrp="1"/>
          </p:cNvSpPr>
          <p:nvPr>
            <p:ph type="ftr" sz="quarter" idx="11"/>
          </p:nvPr>
        </p:nvSpPr>
        <p:spPr/>
        <p:txBody>
          <a:bodyPr/>
          <a:lstStyle/>
          <a:p>
            <a:r>
              <a:rPr lang="en-US" dirty="0" smtClean="0"/>
              <a:t>Working Capital Management,Blessy Varghese,St.Mary's College,Thrissur</a:t>
            </a:r>
            <a:endParaRPr lang="en-US" dirty="0"/>
          </a:p>
        </p:txBody>
      </p:sp>
      <p:sp>
        <p:nvSpPr>
          <p:cNvPr id="5" name="Slide Number Placeholder 4"/>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p14="http://schemas.microsoft.com/office/powerpoint/2010/main" xmlns="" val="2870963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55401-BD1C-4C69-97F3-2395323EF112}" type="datetime1">
              <a:rPr lang="en-US" smtClean="0"/>
              <a:pPr/>
              <a:t>21/Jun/2019</a:t>
            </a:fld>
            <a:endParaRPr lang="en-US"/>
          </a:p>
        </p:txBody>
      </p:sp>
      <p:sp>
        <p:nvSpPr>
          <p:cNvPr id="3" name="Footer Placeholder 2"/>
          <p:cNvSpPr>
            <a:spLocks noGrp="1"/>
          </p:cNvSpPr>
          <p:nvPr>
            <p:ph type="ftr" sz="quarter" idx="11"/>
          </p:nvPr>
        </p:nvSpPr>
        <p:spPr/>
        <p:txBody>
          <a:bodyPr/>
          <a:lstStyle/>
          <a:p>
            <a:r>
              <a:rPr lang="en-US" dirty="0" smtClean="0"/>
              <a:t>Working Capital Management,Blessy Varghese,St.Mary's College,Thrissur</a:t>
            </a:r>
            <a:endParaRPr lang="en-US" dirty="0"/>
          </a:p>
        </p:txBody>
      </p:sp>
      <p:sp>
        <p:nvSpPr>
          <p:cNvPr id="4" name="Slide Number Placeholder 3"/>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p14="http://schemas.microsoft.com/office/powerpoint/2010/main" xmlns="" val="171514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F06983-BE9B-424D-9571-61BFDFEA3940}" type="datetime1">
              <a:rPr lang="en-US" smtClean="0"/>
              <a:pPr/>
              <a:t>21/Jun/2019</a:t>
            </a:fld>
            <a:endParaRPr lang="en-US"/>
          </a:p>
        </p:txBody>
      </p:sp>
      <p:sp>
        <p:nvSpPr>
          <p:cNvPr id="6" name="Footer Placeholder 5"/>
          <p:cNvSpPr>
            <a:spLocks noGrp="1"/>
          </p:cNvSpPr>
          <p:nvPr>
            <p:ph type="ftr" sz="quarter" idx="11"/>
          </p:nvPr>
        </p:nvSpPr>
        <p:spPr/>
        <p:txBody>
          <a:bodyPr/>
          <a:lstStyle/>
          <a:p>
            <a:r>
              <a:rPr lang="en-US" dirty="0" smtClean="0"/>
              <a:t>Working Capital Management,Blessy Varghese,St.Mary's College,Thrissur</a:t>
            </a:r>
            <a:endParaRPr lang="en-US" dirty="0"/>
          </a:p>
        </p:txBody>
      </p:sp>
      <p:sp>
        <p:nvSpPr>
          <p:cNvPr id="7" name="Slide Number Placeholder 6"/>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p14="http://schemas.microsoft.com/office/powerpoint/2010/main" xmlns="" val="1025177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90440F-B192-48F1-A7BA-9603D5E0B421}" type="datetime1">
              <a:rPr lang="en-US" smtClean="0"/>
              <a:pPr/>
              <a:t>21/Jun/2019</a:t>
            </a:fld>
            <a:endParaRPr lang="en-US"/>
          </a:p>
        </p:txBody>
      </p:sp>
      <p:sp>
        <p:nvSpPr>
          <p:cNvPr id="6" name="Footer Placeholder 5"/>
          <p:cNvSpPr>
            <a:spLocks noGrp="1"/>
          </p:cNvSpPr>
          <p:nvPr>
            <p:ph type="ftr" sz="quarter" idx="11"/>
          </p:nvPr>
        </p:nvSpPr>
        <p:spPr/>
        <p:txBody>
          <a:bodyPr/>
          <a:lstStyle/>
          <a:p>
            <a:r>
              <a:rPr lang="en-US" dirty="0" smtClean="0"/>
              <a:t>Working Capital Management,Blessy Varghese,St.Mary's College,Thrissur</a:t>
            </a:r>
            <a:endParaRPr lang="en-US" dirty="0"/>
          </a:p>
        </p:txBody>
      </p:sp>
      <p:sp>
        <p:nvSpPr>
          <p:cNvPr id="7" name="Slide Number Placeholder 6"/>
          <p:cNvSpPr>
            <a:spLocks noGrp="1"/>
          </p:cNvSpPr>
          <p:nvPr>
            <p:ph type="sldNum" sz="quarter" idx="12"/>
          </p:nvPr>
        </p:nvSpPr>
        <p:spPr/>
        <p:txBody>
          <a:bodyPr/>
          <a:lstStyle/>
          <a:p>
            <a:fld id="{49693866-3E22-45BA-BA16-026C36D3789F}" type="slidenum">
              <a:rPr lang="en-US" smtClean="0"/>
              <a:pPr/>
              <a:t>‹#›</a:t>
            </a:fld>
            <a:endParaRPr lang="en-US"/>
          </a:p>
        </p:txBody>
      </p:sp>
    </p:spTree>
    <p:extLst>
      <p:ext uri="{BB962C8B-B14F-4D97-AF65-F5344CB8AC3E}">
        <p14:creationId xmlns:p14="http://schemas.microsoft.com/office/powerpoint/2010/main" xmlns="" val="117038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38BC2-97BD-46DB-A795-53AA0BC76638}" type="datetime1">
              <a:rPr lang="en-US" smtClean="0"/>
              <a:pPr/>
              <a:t>21/Jun/2019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Working Capital Management,Blessy Varghese,St.Mary's College,Thrissur</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93866-3E22-45BA-BA16-026C36D3789F}" type="slidenum">
              <a:rPr lang="en-US" smtClean="0"/>
              <a:pPr/>
              <a:t>‹#›</a:t>
            </a:fld>
            <a:endParaRPr lang="en-US"/>
          </a:p>
        </p:txBody>
      </p:sp>
    </p:spTree>
    <p:extLst>
      <p:ext uri="{BB962C8B-B14F-4D97-AF65-F5344CB8AC3E}">
        <p14:creationId xmlns:p14="http://schemas.microsoft.com/office/powerpoint/2010/main" xmlns="" val="1973618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Data" Target="../diagrams/data1.xml"/><Relationship Id="rId7"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diagramData" Target="../diagrams/data2.xml"/><Relationship Id="rId7"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Working Capital Management,Blessy Varghese,St.Mary's College,Thrissur</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TextBox 3"/>
          <p:cNvSpPr txBox="1"/>
          <p:nvPr/>
        </p:nvSpPr>
        <p:spPr>
          <a:xfrm>
            <a:off x="2103120" y="979714"/>
            <a:ext cx="8360229" cy="1754326"/>
          </a:xfrm>
          <a:prstGeom prst="rect">
            <a:avLst/>
          </a:prstGeom>
          <a:noFill/>
        </p:spPr>
        <p:txBody>
          <a:bodyPr wrap="square" rtlCol="0">
            <a:spAutoFit/>
          </a:bodyPr>
          <a:lstStyle/>
          <a:p>
            <a:pPr algn="ctr"/>
            <a:r>
              <a:rPr lang="en-US" sz="3600" b="1" dirty="0" smtClean="0">
                <a:solidFill>
                  <a:srgbClr val="C00000"/>
                </a:solidFill>
                <a:latin typeface="Bookman Old Style" panose="02050604050505020204" pitchFamily="18" charset="0"/>
              </a:rPr>
              <a:t>WORKING CAPITAL MANAGEMENT</a:t>
            </a:r>
          </a:p>
          <a:p>
            <a:pPr algn="ctr"/>
            <a:endParaRPr lang="en-US" sz="3600" b="1" dirty="0"/>
          </a:p>
        </p:txBody>
      </p:sp>
      <p:sp>
        <p:nvSpPr>
          <p:cNvPr id="5" name="TextBox 4"/>
          <p:cNvSpPr txBox="1"/>
          <p:nvPr/>
        </p:nvSpPr>
        <p:spPr>
          <a:xfrm>
            <a:off x="5342708" y="3135086"/>
            <a:ext cx="6087292" cy="1569660"/>
          </a:xfrm>
          <a:prstGeom prst="rect">
            <a:avLst/>
          </a:prstGeom>
          <a:noFill/>
        </p:spPr>
        <p:txBody>
          <a:bodyPr wrap="square" rtlCol="0">
            <a:spAutoFit/>
          </a:bodyPr>
          <a:lstStyle/>
          <a:p>
            <a:r>
              <a:rPr lang="en-US" sz="2400" dirty="0" err="1">
                <a:latin typeface="Times New Roman" panose="02020603050405020304" pitchFamily="18" charset="0"/>
                <a:cs typeface="Times New Roman" panose="02020603050405020304" pitchFamily="18" charset="0"/>
              </a:rPr>
              <a:t>Blessy</a:t>
            </a:r>
            <a:r>
              <a:rPr lang="en-US" sz="2400" dirty="0">
                <a:latin typeface="Times New Roman" panose="02020603050405020304" pitchFamily="18" charset="0"/>
                <a:cs typeface="Times New Roman" panose="02020603050405020304" pitchFamily="18" charset="0"/>
              </a:rPr>
              <a:t> Varghese</a:t>
            </a:r>
          </a:p>
          <a:p>
            <a:r>
              <a:rPr lang="en-US" sz="2400" dirty="0">
                <a:latin typeface="Times New Roman" panose="02020603050405020304" pitchFamily="18" charset="0"/>
                <a:cs typeface="Times New Roman" panose="02020603050405020304" pitchFamily="18" charset="0"/>
              </a:rPr>
              <a:t>Assistant Professor</a:t>
            </a:r>
          </a:p>
          <a:p>
            <a:r>
              <a:rPr lang="en-US" sz="2400" dirty="0">
                <a:latin typeface="Times New Roman" panose="02020603050405020304" pitchFamily="18" charset="0"/>
                <a:cs typeface="Times New Roman" panose="02020603050405020304" pitchFamily="18" charset="0"/>
              </a:rPr>
              <a:t>Department of Management Studies</a:t>
            </a:r>
          </a:p>
          <a:p>
            <a:r>
              <a:rPr lang="en-US" sz="2400" dirty="0">
                <a:latin typeface="Times New Roman" panose="02020603050405020304" pitchFamily="18" charset="0"/>
                <a:cs typeface="Times New Roman" panose="02020603050405020304" pitchFamily="18" charset="0"/>
              </a:rPr>
              <a:t>St </a:t>
            </a:r>
            <a:r>
              <a:rPr lang="en-US" sz="2400" dirty="0" err="1">
                <a:latin typeface="Times New Roman" panose="02020603050405020304" pitchFamily="18" charset="0"/>
                <a:cs typeface="Times New Roman" panose="02020603050405020304" pitchFamily="18" charset="0"/>
              </a:rPr>
              <a:t>Mary,s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College,Thrissur</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20812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71984"/>
            <a:ext cx="10243143" cy="6142463"/>
          </a:xfrm>
        </p:spPr>
        <p:txBody>
          <a:bodyPr/>
          <a:lstStyle/>
          <a:p>
            <a:endParaRPr lang="en-US" dirty="0" smtClean="0"/>
          </a:p>
          <a:p>
            <a:pPr algn="l"/>
            <a:endParaRPr lang="en-US" sz="3600" dirty="0" smtClean="0">
              <a:solidFill>
                <a:srgbClr val="C00000"/>
              </a:solidFill>
              <a:latin typeface="Bookman Old Style" panose="02050604050505020204" pitchFamily="18" charset="0"/>
            </a:endParaRPr>
          </a:p>
          <a:p>
            <a:pPr algn="l"/>
            <a:r>
              <a:rPr lang="en-US" sz="2600" b="1" dirty="0">
                <a:solidFill>
                  <a:srgbClr val="C00000"/>
                </a:solidFill>
                <a:latin typeface="Bookman Old Style" panose="02050604050505020204" pitchFamily="18" charset="0"/>
              </a:rPr>
              <a:t>Dangers of Excessive Working capital</a:t>
            </a:r>
          </a:p>
          <a:p>
            <a:pPr algn="l"/>
            <a:endParaRPr lang="en-US" sz="2600" b="1" dirty="0">
              <a:solidFill>
                <a:srgbClr val="C00000"/>
              </a:solidFill>
              <a:latin typeface="Bookman Old Style" panose="02050604050505020204" pitchFamily="18" charset="0"/>
            </a:endParaRP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Excessive working capital means idle funds which gives no profit</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The value of shares may fall due to lower rate of return on investment</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Efficiency of management may deteriorate</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It may encourage speculation</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Inefficiency may be encouraged</a:t>
            </a:r>
          </a:p>
          <a:p>
            <a:endParaRPr lang="en-US" dirty="0"/>
          </a:p>
        </p:txBody>
      </p:sp>
      <p:sp>
        <p:nvSpPr>
          <p:cNvPr id="2" name="Footer Placeholder 1"/>
          <p:cNvSpPr>
            <a:spLocks noGrp="1"/>
          </p:cNvSpPr>
          <p:nvPr>
            <p:ph type="ftr" sz="quarter" idx="11"/>
          </p:nvPr>
        </p:nvSpPr>
        <p:spPr>
          <a:xfrm>
            <a:off x="0" y="6356350"/>
            <a:ext cx="7249886"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Working Capital Management,Blessy Varghese,St.Mary's College,Thrissur</a:t>
            </a: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4218081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71984"/>
            <a:ext cx="11705230" cy="6142463"/>
          </a:xfrm>
        </p:spPr>
        <p:txBody>
          <a:bodyPr>
            <a:normAutofit/>
          </a:bodyPr>
          <a:lstStyle/>
          <a:p>
            <a:pPr algn="l"/>
            <a:r>
              <a:rPr lang="en-US" sz="2600" b="1" dirty="0">
                <a:solidFill>
                  <a:srgbClr val="C00000"/>
                </a:solidFill>
                <a:latin typeface="Bookman Old Style" panose="02050604050505020204" pitchFamily="18" charset="0"/>
              </a:rPr>
              <a:t>Operating cycle concept in Working Capital</a:t>
            </a:r>
          </a:p>
          <a:p>
            <a:pPr algn="l"/>
            <a:endParaRPr lang="en-US" sz="2600" b="1" dirty="0">
              <a:solidFill>
                <a:srgbClr val="C00000"/>
              </a:solidFill>
              <a:latin typeface="Bookman Old Style" panose="02050604050505020204" pitchFamily="18" charset="0"/>
            </a:endParaRPr>
          </a:p>
        </p:txBody>
      </p:sp>
      <p:sp>
        <p:nvSpPr>
          <p:cNvPr id="2" name="Footer Placeholder 1"/>
          <p:cNvSpPr>
            <a:spLocks noGrp="1"/>
          </p:cNvSpPr>
          <p:nvPr>
            <p:ph type="ftr" sz="quarter" idx="11"/>
          </p:nvPr>
        </p:nvSpPr>
        <p:spPr>
          <a:xfrm>
            <a:off x="0" y="6356350"/>
            <a:ext cx="7276011"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Working Capital Management,Blessy Varghese,St.Mary's College,Thrissur</a:t>
            </a:r>
          </a:p>
        </p:txBody>
      </p:sp>
      <p:sp>
        <p:nvSpPr>
          <p:cNvPr id="8" name="Rectangle 7"/>
          <p:cNvSpPr/>
          <p:nvPr/>
        </p:nvSpPr>
        <p:spPr>
          <a:xfrm>
            <a:off x="4414837" y="1318670"/>
            <a:ext cx="2128837" cy="7442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853363" y="3248289"/>
            <a:ext cx="2128837" cy="7442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419225" y="3248290"/>
            <a:ext cx="2128837" cy="7442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443794" y="5175399"/>
            <a:ext cx="2128837" cy="7442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endCxn id="9" idx="0"/>
          </p:cNvCxnSpPr>
          <p:nvPr/>
        </p:nvCxnSpPr>
        <p:spPr>
          <a:xfrm>
            <a:off x="6543674" y="1663786"/>
            <a:ext cx="2374108" cy="15845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2"/>
            <a:endCxn id="11" idx="3"/>
          </p:cNvCxnSpPr>
          <p:nvPr/>
        </p:nvCxnSpPr>
        <p:spPr>
          <a:xfrm flipH="1">
            <a:off x="6572631" y="3992562"/>
            <a:ext cx="2345151" cy="15549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1" idx="1"/>
            <a:endCxn id="10" idx="2"/>
          </p:cNvCxnSpPr>
          <p:nvPr/>
        </p:nvCxnSpPr>
        <p:spPr>
          <a:xfrm flipH="1" flipV="1">
            <a:off x="2483644" y="3992563"/>
            <a:ext cx="1960150" cy="15549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0" idx="0"/>
            <a:endCxn id="28" idx="1"/>
          </p:cNvCxnSpPr>
          <p:nvPr/>
        </p:nvCxnSpPr>
        <p:spPr>
          <a:xfrm flipV="1">
            <a:off x="2483644" y="1649037"/>
            <a:ext cx="1931193" cy="15992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414837" y="1276900"/>
            <a:ext cx="2128837" cy="7442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4527448" y="1342523"/>
            <a:ext cx="1884263" cy="461665"/>
          </a:xfrm>
          <a:prstGeom prst="rect">
            <a:avLst/>
          </a:prstGeom>
          <a:noFill/>
        </p:spPr>
        <p:txBody>
          <a:bodyPr wrap="square" rtlCol="0">
            <a:spAutoFit/>
          </a:bodyPr>
          <a:lstStyle/>
          <a:p>
            <a:pPr algn="ctr"/>
            <a:r>
              <a:rPr lang="en-US" sz="2400" dirty="0" smtClean="0">
                <a:latin typeface="Times New Roman" panose="02020603050405020304" pitchFamily="18" charset="0"/>
                <a:cs typeface="Times New Roman" panose="02020603050405020304" pitchFamily="18" charset="0"/>
              </a:rPr>
              <a:t>Cash</a:t>
            </a:r>
            <a:endParaRPr lang="en-US" sz="2400" dirty="0">
              <a:latin typeface="Times New Roman" panose="02020603050405020304" pitchFamily="18" charset="0"/>
              <a:cs typeface="Times New Roman" panose="02020603050405020304" pitchFamily="18" charset="0"/>
            </a:endParaRPr>
          </a:p>
        </p:txBody>
      </p:sp>
      <p:sp>
        <p:nvSpPr>
          <p:cNvPr id="42" name="TextBox 41"/>
          <p:cNvSpPr txBox="1"/>
          <p:nvPr/>
        </p:nvSpPr>
        <p:spPr>
          <a:xfrm>
            <a:off x="7975649" y="3354362"/>
            <a:ext cx="2006551"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Raw materials</a:t>
            </a:r>
          </a:p>
        </p:txBody>
      </p:sp>
      <p:sp>
        <p:nvSpPr>
          <p:cNvPr id="43" name="TextBox 42"/>
          <p:cNvSpPr txBox="1"/>
          <p:nvPr/>
        </p:nvSpPr>
        <p:spPr>
          <a:xfrm>
            <a:off x="4514198" y="5360169"/>
            <a:ext cx="2094810" cy="461665"/>
          </a:xfrm>
          <a:prstGeom prst="rect">
            <a:avLst/>
          </a:prstGeom>
          <a:noFill/>
        </p:spPr>
        <p:txBody>
          <a:bodyPr wrap="square" rtlCol="0">
            <a:spAutoFit/>
          </a:bodyPr>
          <a:lstStyle/>
          <a:p>
            <a:pPr algn="ctr"/>
            <a:r>
              <a:rPr lang="en-US" sz="2400" dirty="0">
                <a:latin typeface="Times New Roman" panose="02020603050405020304" pitchFamily="18" charset="0"/>
                <a:cs typeface="Times New Roman" panose="02020603050405020304" pitchFamily="18" charset="0"/>
              </a:rPr>
              <a:t>Finished goods</a:t>
            </a:r>
          </a:p>
        </p:txBody>
      </p:sp>
      <p:sp>
        <p:nvSpPr>
          <p:cNvPr id="44" name="TextBox 43"/>
          <p:cNvSpPr txBox="1"/>
          <p:nvPr/>
        </p:nvSpPr>
        <p:spPr>
          <a:xfrm>
            <a:off x="1419225" y="3393991"/>
            <a:ext cx="2128837" cy="461665"/>
          </a:xfrm>
          <a:prstGeom prst="rect">
            <a:avLst/>
          </a:prstGeom>
          <a:noFill/>
        </p:spPr>
        <p:txBody>
          <a:bodyPr wrap="square" rtlCol="0">
            <a:spAutoFit/>
          </a:bodyPr>
          <a:lstStyle/>
          <a:p>
            <a:pPr algn="ctr"/>
            <a:r>
              <a:rPr lang="en-US" sz="2400" dirty="0" smtClean="0">
                <a:latin typeface="Times New Roman" panose="02020603050405020304" pitchFamily="18" charset="0"/>
                <a:cs typeface="Times New Roman" panose="02020603050405020304" pitchFamily="18" charset="0"/>
              </a:rPr>
              <a:t>Receivables</a:t>
            </a:r>
            <a:endParaRPr lang="en-US" sz="2400" dirty="0">
              <a:latin typeface="Times New Roman" panose="02020603050405020304" pitchFamily="18" charset="0"/>
              <a:cs typeface="Times New Roman" panose="02020603050405020304" pitchFamily="18" charset="0"/>
            </a:endParaRPr>
          </a:p>
        </p:txBody>
      </p:sp>
      <p:sp>
        <p:nvSpPr>
          <p:cNvPr id="51" name="Down Arrow 50"/>
          <p:cNvSpPr/>
          <p:nvPr/>
        </p:nvSpPr>
        <p:spPr>
          <a:xfrm rot="18256766">
            <a:off x="7676932" y="900664"/>
            <a:ext cx="905448" cy="2447793"/>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t" anchorCtr="0"/>
          <a:lstStyle/>
          <a:p>
            <a:pPr algn="ctr"/>
            <a:r>
              <a:rPr lang="en-US" dirty="0" smtClean="0">
                <a:ln>
                  <a:solidFill>
                    <a:schemeClr val="tx1"/>
                  </a:solidFill>
                </a:ln>
                <a:latin typeface="Times New Roman" panose="02020603050405020304" pitchFamily="18" charset="0"/>
                <a:cs typeface="Times New Roman" panose="02020603050405020304" pitchFamily="18" charset="0"/>
              </a:rPr>
              <a:t>Outflow</a:t>
            </a:r>
            <a:endParaRPr lang="en-US" dirty="0">
              <a:ln>
                <a:solidFill>
                  <a:schemeClr val="tx1"/>
                </a:solidFill>
              </a:ln>
              <a:latin typeface="Times New Roman" panose="02020603050405020304" pitchFamily="18" charset="0"/>
              <a:cs typeface="Times New Roman" panose="02020603050405020304" pitchFamily="18" charset="0"/>
            </a:endParaRPr>
          </a:p>
        </p:txBody>
      </p:sp>
      <p:sp>
        <p:nvSpPr>
          <p:cNvPr id="53" name="Down Arrow 52"/>
          <p:cNvSpPr/>
          <p:nvPr/>
        </p:nvSpPr>
        <p:spPr>
          <a:xfrm rot="3418384">
            <a:off x="7693151" y="4031322"/>
            <a:ext cx="873010" cy="2257885"/>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nchorCtr="0"/>
          <a:lstStyle/>
          <a:p>
            <a:pPr algn="ctr"/>
            <a:r>
              <a:rPr lang="en-US" sz="1600" dirty="0" smtClean="0">
                <a:ln>
                  <a:solidFill>
                    <a:schemeClr val="tx1"/>
                  </a:solidFill>
                </a:ln>
                <a:latin typeface="Times New Roman" panose="02020603050405020304" pitchFamily="18" charset="0"/>
                <a:cs typeface="Times New Roman" panose="02020603050405020304" pitchFamily="18" charset="0"/>
              </a:rPr>
              <a:t>Manufacturing</a:t>
            </a:r>
            <a:endParaRPr lang="en-US" sz="1600" dirty="0">
              <a:ln>
                <a:solidFill>
                  <a:schemeClr val="tx1"/>
                </a:solidFill>
              </a:ln>
              <a:latin typeface="Times New Roman" panose="02020603050405020304" pitchFamily="18" charset="0"/>
              <a:cs typeface="Times New Roman" panose="02020603050405020304" pitchFamily="18" charset="0"/>
            </a:endParaRPr>
          </a:p>
        </p:txBody>
      </p:sp>
      <p:sp>
        <p:nvSpPr>
          <p:cNvPr id="54" name="Down Arrow 53"/>
          <p:cNvSpPr/>
          <p:nvPr/>
        </p:nvSpPr>
        <p:spPr>
          <a:xfrm rot="7744506">
            <a:off x="2528238" y="4058587"/>
            <a:ext cx="905448" cy="2447793"/>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nchorCtr="0"/>
          <a:lstStyle/>
          <a:p>
            <a:pPr algn="ctr"/>
            <a:r>
              <a:rPr lang="en-US" dirty="0" smtClean="0">
                <a:ln>
                  <a:solidFill>
                    <a:schemeClr val="tx1"/>
                  </a:solidFill>
                </a:ln>
                <a:latin typeface="Times New Roman" panose="02020603050405020304" pitchFamily="18" charset="0"/>
                <a:cs typeface="Times New Roman" panose="02020603050405020304" pitchFamily="18" charset="0"/>
              </a:rPr>
              <a:t>Sales</a:t>
            </a:r>
            <a:endParaRPr lang="en-US" dirty="0">
              <a:ln>
                <a:solidFill>
                  <a:schemeClr val="tx1"/>
                </a:solidFill>
              </a:ln>
              <a:latin typeface="Times New Roman" panose="02020603050405020304" pitchFamily="18" charset="0"/>
              <a:cs typeface="Times New Roman" panose="02020603050405020304" pitchFamily="18" charset="0"/>
            </a:endParaRPr>
          </a:p>
        </p:txBody>
      </p:sp>
      <p:sp>
        <p:nvSpPr>
          <p:cNvPr id="55" name="Down Arrow 54"/>
          <p:cNvSpPr/>
          <p:nvPr/>
        </p:nvSpPr>
        <p:spPr>
          <a:xfrm rot="13946513">
            <a:off x="2720753" y="846608"/>
            <a:ext cx="905448" cy="2447793"/>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t" anchorCtr="0"/>
          <a:lstStyle/>
          <a:p>
            <a:pPr algn="ctr"/>
            <a:r>
              <a:rPr lang="en-US" dirty="0" smtClean="0">
                <a:ln>
                  <a:solidFill>
                    <a:schemeClr val="tx1"/>
                  </a:solidFill>
                </a:ln>
                <a:latin typeface="Times New Roman" panose="02020603050405020304" pitchFamily="18" charset="0"/>
                <a:cs typeface="Times New Roman" panose="02020603050405020304" pitchFamily="18" charset="0"/>
              </a:rPr>
              <a:t>Inflow</a:t>
            </a:r>
            <a:endParaRPr lang="en-US" dirty="0">
              <a:ln>
                <a:solidFill>
                  <a:schemeClr val="tx1"/>
                </a:solidFill>
              </a:ln>
              <a:latin typeface="Times New Roman" panose="02020603050405020304" pitchFamily="18" charset="0"/>
              <a:cs typeface="Times New Roman" panose="02020603050405020304" pitchFamily="18" charset="0"/>
            </a:endParaRPr>
          </a:p>
        </p:txBody>
      </p:sp>
      <p:pic>
        <p:nvPicPr>
          <p:cNvPr id="22" name="Picture 21"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654740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7175" y="22225"/>
            <a:ext cx="11168418" cy="6142463"/>
          </a:xfrm>
        </p:spPr>
        <p:txBody>
          <a:bodyPr>
            <a:normAutofit/>
          </a:bodyPr>
          <a:lstStyle/>
          <a:p>
            <a:pPr algn="l"/>
            <a:endParaRPr lang="en-US" sz="2600" b="1" dirty="0" smtClean="0">
              <a:solidFill>
                <a:srgbClr val="C00000"/>
              </a:solidFill>
              <a:latin typeface="Bookman Old Style" panose="02050604050505020204" pitchFamily="18" charset="0"/>
            </a:endParaRPr>
          </a:p>
          <a:p>
            <a:pPr algn="l"/>
            <a:r>
              <a:rPr lang="en-US" sz="2600" b="1" dirty="0" smtClean="0">
                <a:solidFill>
                  <a:srgbClr val="C00000"/>
                </a:solidFill>
                <a:latin typeface="Bookman Old Style" panose="02050604050505020204" pitchFamily="18" charset="0"/>
              </a:rPr>
              <a:t>Factors </a:t>
            </a:r>
            <a:r>
              <a:rPr lang="en-US" sz="2600" b="1" dirty="0">
                <a:solidFill>
                  <a:srgbClr val="C00000"/>
                </a:solidFill>
                <a:latin typeface="Bookman Old Style" panose="02050604050505020204" pitchFamily="18" charset="0"/>
              </a:rPr>
              <a:t>Determining Working Capital Requirements</a:t>
            </a:r>
          </a:p>
        </p:txBody>
      </p:sp>
      <p:sp>
        <p:nvSpPr>
          <p:cNvPr id="2" name="Footer Placeholder 1"/>
          <p:cNvSpPr>
            <a:spLocks noGrp="1"/>
          </p:cNvSpPr>
          <p:nvPr>
            <p:ph type="ftr" sz="quarter" idx="11"/>
          </p:nvPr>
        </p:nvSpPr>
        <p:spPr>
          <a:xfrm>
            <a:off x="0" y="6356350"/>
            <a:ext cx="7393577"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Working Capital Management,Blessy Varghese,St.Mary's College,Thrissur</a:t>
            </a:r>
          </a:p>
        </p:txBody>
      </p:sp>
      <p:graphicFrame>
        <p:nvGraphicFramePr>
          <p:cNvPr id="7" name="Table 6"/>
          <p:cNvGraphicFramePr>
            <a:graphicFrameLocks noGrp="1"/>
          </p:cNvGraphicFramePr>
          <p:nvPr>
            <p:extLst>
              <p:ext uri="{D42A27DB-BD31-4B8C-83A1-F6EECF244321}">
                <p14:modId xmlns:p14="http://schemas.microsoft.com/office/powerpoint/2010/main" xmlns="" val="893750895"/>
              </p:ext>
            </p:extLst>
          </p:nvPr>
        </p:nvGraphicFramePr>
        <p:xfrm>
          <a:off x="289932" y="1096005"/>
          <a:ext cx="8596894" cy="5252282"/>
        </p:xfrm>
        <a:graphic>
          <a:graphicData uri="http://schemas.openxmlformats.org/drawingml/2006/table">
            <a:tbl>
              <a:tblPr firstRow="1" bandRow="1">
                <a:tableStyleId>{5C22544A-7EE6-4342-B048-85BDC9FD1C3A}</a:tableStyleId>
              </a:tblPr>
              <a:tblGrid>
                <a:gridCol w="4924710">
                  <a:extLst>
                    <a:ext uri="{9D8B030D-6E8A-4147-A177-3AD203B41FA5}">
                      <a16:colId xmlns:a16="http://schemas.microsoft.com/office/drawing/2014/main" xmlns="" val="20000"/>
                    </a:ext>
                  </a:extLst>
                </a:gridCol>
                <a:gridCol w="3672184">
                  <a:extLst>
                    <a:ext uri="{9D8B030D-6E8A-4147-A177-3AD203B41FA5}">
                      <a16:colId xmlns:a16="http://schemas.microsoft.com/office/drawing/2014/main" xmlns="" val="20001"/>
                    </a:ext>
                  </a:extLst>
                </a:gridCol>
              </a:tblGrid>
              <a:tr h="759904">
                <a:tc>
                  <a:txBody>
                    <a:bodyPr/>
                    <a:lstStyle/>
                    <a:p>
                      <a:pPr algn="ctr"/>
                      <a:r>
                        <a:rPr lang="en-US" sz="2200" dirty="0" smtClean="0">
                          <a:solidFill>
                            <a:schemeClr val="tx1"/>
                          </a:solidFill>
                          <a:latin typeface="Times New Roman" panose="02020603050405020304" pitchFamily="18" charset="0"/>
                          <a:cs typeface="Times New Roman" panose="02020603050405020304" pitchFamily="18" charset="0"/>
                        </a:rPr>
                        <a:t>Internal Factors</a:t>
                      </a:r>
                    </a:p>
                    <a:p>
                      <a:pPr algn="ctr"/>
                      <a:endParaRPr lang="en-US" sz="2200" dirty="0">
                        <a:solidFill>
                          <a:schemeClr val="tx1"/>
                        </a:solidFill>
                        <a:latin typeface="Times New Roman" panose="02020603050405020304" pitchFamily="18" charset="0"/>
                        <a:cs typeface="Times New Roman" panose="02020603050405020304" pitchFamily="18" charset="0"/>
                      </a:endParaRPr>
                    </a:p>
                  </a:txBody>
                  <a:tcPr>
                    <a:solidFill>
                      <a:schemeClr val="bg2"/>
                    </a:solidFill>
                  </a:tcPr>
                </a:tc>
                <a:tc>
                  <a:txBody>
                    <a:bodyPr/>
                    <a:lstStyle/>
                    <a:p>
                      <a:pPr algn="ctr"/>
                      <a:r>
                        <a:rPr lang="en-US" sz="2200" dirty="0" smtClean="0">
                          <a:solidFill>
                            <a:schemeClr val="tx1"/>
                          </a:solidFill>
                          <a:latin typeface="Times New Roman" panose="02020603050405020304" pitchFamily="18" charset="0"/>
                          <a:cs typeface="Times New Roman" panose="02020603050405020304" pitchFamily="18" charset="0"/>
                        </a:rPr>
                        <a:t>External Factors</a:t>
                      </a:r>
                    </a:p>
                    <a:p>
                      <a:pPr algn="ctr"/>
                      <a:endParaRPr lang="en-US" sz="2200" dirty="0">
                        <a:solidFill>
                          <a:schemeClr val="tx1"/>
                        </a:solidFill>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0000"/>
                  </a:ext>
                </a:extLst>
              </a:tr>
              <a:tr h="438985">
                <a:tc>
                  <a:txBody>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Nature of business</a:t>
                      </a:r>
                      <a:endParaRPr lang="en-US" sz="22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Seasonal fluctuation</a:t>
                      </a:r>
                      <a:endParaRPr lang="en-US" sz="22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0001"/>
                  </a:ext>
                </a:extLst>
              </a:tr>
              <a:tr h="425546">
                <a:tc>
                  <a:txBody>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Production Cycle</a:t>
                      </a:r>
                      <a:endParaRPr lang="en-US" sz="22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Business cycles</a:t>
                      </a:r>
                      <a:endParaRPr lang="en-US" sz="22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0002"/>
                  </a:ext>
                </a:extLst>
              </a:tr>
              <a:tr h="425546">
                <a:tc>
                  <a:txBody>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Size of the business</a:t>
                      </a:r>
                      <a:endParaRPr lang="en-US" sz="22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Price level changes</a:t>
                      </a:r>
                      <a:endParaRPr lang="en-US" sz="22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0003"/>
                  </a:ext>
                </a:extLst>
              </a:tr>
              <a:tr h="465679">
                <a:tc>
                  <a:txBody>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Turnover</a:t>
                      </a:r>
                      <a:endParaRPr lang="en-US" sz="22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Technological development</a:t>
                      </a:r>
                      <a:endParaRPr lang="en-US" sz="22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0004"/>
                  </a:ext>
                </a:extLst>
              </a:tr>
              <a:tr h="425546">
                <a:tc>
                  <a:txBody>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Terms of trade</a:t>
                      </a:r>
                      <a:endParaRPr lang="en-US" sz="22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Environmental factors</a:t>
                      </a:r>
                      <a:endParaRPr lang="en-US" sz="22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0005"/>
                  </a:ext>
                </a:extLst>
              </a:tr>
              <a:tr h="464013">
                <a:tc>
                  <a:txBody>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Nature and value of the product</a:t>
                      </a:r>
                      <a:endParaRPr lang="en-US" sz="22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Taxation policy</a:t>
                      </a:r>
                      <a:endParaRPr lang="en-US" sz="22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0006"/>
                  </a:ext>
                </a:extLst>
              </a:tr>
              <a:tr h="425546">
                <a:tc>
                  <a:txBody>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Use of manual labor or machines</a:t>
                      </a:r>
                      <a:endParaRPr lang="en-US" sz="22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pPr marL="342900" indent="-342900">
                        <a:buFont typeface="Wingdings" panose="05000000000000000000" pitchFamily="2" charset="2"/>
                        <a:buChar char="v"/>
                      </a:pPr>
                      <a:endParaRPr lang="en-US" sz="22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0007"/>
                  </a:ext>
                </a:extLst>
              </a:tr>
              <a:tr h="475675">
                <a:tc>
                  <a:txBody>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Growth and expansion of business</a:t>
                      </a:r>
                      <a:endParaRPr lang="en-US" sz="22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pPr marL="342900" indent="-342900">
                        <a:buFont typeface="Wingdings" panose="05000000000000000000" pitchFamily="2" charset="2"/>
                        <a:buChar char="v"/>
                      </a:pPr>
                      <a:endParaRPr lang="en-US" sz="22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0008"/>
                  </a:ext>
                </a:extLst>
              </a:tr>
              <a:tr h="512330">
                <a:tc>
                  <a:txBody>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Earning capacity and dividend policy</a:t>
                      </a:r>
                      <a:endParaRPr lang="en-US" sz="22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pPr marL="0" indent="0">
                        <a:buFont typeface="Wingdings" panose="05000000000000000000" pitchFamily="2" charset="2"/>
                        <a:buNone/>
                      </a:pPr>
                      <a:endParaRPr lang="en-US" sz="22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0009"/>
                  </a:ext>
                </a:extLst>
              </a:tr>
              <a:tr h="425546">
                <a:tc>
                  <a:txBody>
                    <a:bodyPr/>
                    <a:lstStyle/>
                    <a:p>
                      <a:pPr marL="342900" indent="-342900">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Depreciation policy</a:t>
                      </a:r>
                      <a:endParaRPr lang="en-US" sz="2200" dirty="0">
                        <a:latin typeface="Times New Roman" panose="02020603050405020304" pitchFamily="18" charset="0"/>
                        <a:cs typeface="Times New Roman" panose="02020603050405020304" pitchFamily="18" charset="0"/>
                      </a:endParaRPr>
                    </a:p>
                  </a:txBody>
                  <a:tcPr>
                    <a:solidFill>
                      <a:schemeClr val="bg2"/>
                    </a:solidFill>
                  </a:tcPr>
                </a:tc>
                <a:tc>
                  <a:txBody>
                    <a:bodyPr/>
                    <a:lstStyle/>
                    <a:p>
                      <a:pPr marL="342900" indent="-342900">
                        <a:buFont typeface="Wingdings" panose="05000000000000000000" pitchFamily="2" charset="2"/>
                        <a:buChar char="v"/>
                      </a:pPr>
                      <a:endParaRPr lang="en-US" sz="2200" dirty="0">
                        <a:latin typeface="Times New Roman" panose="02020603050405020304" pitchFamily="18" charset="0"/>
                        <a:cs typeface="Times New Roman" panose="02020603050405020304" pitchFamily="18" charset="0"/>
                      </a:endParaRPr>
                    </a:p>
                  </a:txBody>
                  <a:tcPr>
                    <a:solidFill>
                      <a:schemeClr val="bg2"/>
                    </a:solidFill>
                  </a:tcPr>
                </a:tc>
                <a:extLst>
                  <a:ext uri="{0D108BD9-81ED-4DB2-BD59-A6C34878D82A}">
                    <a16:rowId xmlns:a16="http://schemas.microsoft.com/office/drawing/2014/main" xmlns="" val="10010"/>
                  </a:ext>
                </a:extLst>
              </a:tr>
            </a:tbl>
          </a:graphicData>
        </a:graphic>
      </p:graphicFrame>
      <p:pic>
        <p:nvPicPr>
          <p:cNvPr id="6" name="Picture 5"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1059511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71984"/>
            <a:ext cx="11168418" cy="6142463"/>
          </a:xfrm>
        </p:spPr>
        <p:txBody>
          <a:bodyPr/>
          <a:lstStyle/>
          <a:p>
            <a:endParaRPr lang="en-US" sz="3600" dirty="0" smtClean="0">
              <a:solidFill>
                <a:srgbClr val="C00000"/>
              </a:solidFill>
              <a:latin typeface="Bookman Old Style" panose="02050604050505020204" pitchFamily="18" charset="0"/>
            </a:endParaRPr>
          </a:p>
          <a:p>
            <a:pPr algn="l"/>
            <a:r>
              <a:rPr lang="en-US" sz="2600" b="1" dirty="0">
                <a:solidFill>
                  <a:srgbClr val="C00000"/>
                </a:solidFill>
                <a:latin typeface="Bookman Old Style" panose="02050604050505020204" pitchFamily="18" charset="0"/>
              </a:rPr>
              <a:t>Sources of Working </a:t>
            </a:r>
            <a:r>
              <a:rPr lang="en-US" sz="2600" b="1" dirty="0" smtClean="0">
                <a:solidFill>
                  <a:srgbClr val="C00000"/>
                </a:solidFill>
                <a:latin typeface="Bookman Old Style" panose="02050604050505020204" pitchFamily="18" charset="0"/>
              </a:rPr>
              <a:t>Capital</a:t>
            </a:r>
          </a:p>
          <a:p>
            <a:pPr algn="l"/>
            <a:r>
              <a:rPr lang="en-US" sz="2200" dirty="0" smtClean="0">
                <a:latin typeface="Times New Roman" panose="02020603050405020304" pitchFamily="18" charset="0"/>
                <a:ea typeface="Tahoma" panose="020B0604030504040204" pitchFamily="34" charset="0"/>
                <a:cs typeface="Times New Roman" panose="02020603050405020304" pitchFamily="18" charset="0"/>
              </a:rPr>
              <a:t>There are Two types of working capital</a:t>
            </a:r>
          </a:p>
          <a:p>
            <a:endParaRPr lang="en-US" sz="2200" dirty="0">
              <a:latin typeface="Times New Roman" panose="02020603050405020304" pitchFamily="18" charset="0"/>
              <a:ea typeface="Tahoma" panose="020B0604030504040204" pitchFamily="34" charset="0"/>
              <a:cs typeface="Times New Roman" panose="02020603050405020304" pitchFamily="18" charset="0"/>
            </a:endParaRPr>
          </a:p>
          <a:p>
            <a:pPr algn="l"/>
            <a:r>
              <a:rPr lang="en-US" sz="3000" dirty="0">
                <a:latin typeface="Arial Black" panose="020B0A04020102020204" pitchFamily="34" charset="0"/>
              </a:rPr>
              <a:t>Permanent /</a:t>
            </a:r>
            <a:r>
              <a:rPr lang="en-US" sz="3000" dirty="0" smtClean="0">
                <a:latin typeface="Arial Black" panose="020B0A04020102020204" pitchFamily="34" charset="0"/>
              </a:rPr>
              <a:t>Fixed - </a:t>
            </a:r>
            <a:r>
              <a:rPr lang="en-US" sz="3000" dirty="0">
                <a:latin typeface="Arial Black" panose="020B0A04020102020204" pitchFamily="34" charset="0"/>
              </a:rPr>
              <a:t>Working Capital</a:t>
            </a:r>
          </a:p>
          <a:p>
            <a:endParaRPr lang="en-US" sz="2200" dirty="0" smtClean="0">
              <a:latin typeface="Times New Roman" panose="02020603050405020304" pitchFamily="18" charset="0"/>
              <a:cs typeface="Times New Roman" panose="02020603050405020304" pitchFamily="18" charset="0"/>
            </a:endParaRPr>
          </a:p>
          <a:p>
            <a:pPr algn="l"/>
            <a:r>
              <a:rPr lang="en-US" sz="3000" dirty="0">
                <a:latin typeface="Arial Black" panose="020B0A04020102020204" pitchFamily="34" charset="0"/>
              </a:rPr>
              <a:t>Temporary / </a:t>
            </a:r>
            <a:r>
              <a:rPr lang="en-US" sz="3000" dirty="0" smtClean="0">
                <a:latin typeface="Arial Black" panose="020B0A04020102020204" pitchFamily="34" charset="0"/>
              </a:rPr>
              <a:t>Variable - </a:t>
            </a:r>
            <a:r>
              <a:rPr lang="en-US" sz="3000" dirty="0">
                <a:latin typeface="Arial Black" panose="020B0A04020102020204" pitchFamily="34" charset="0"/>
              </a:rPr>
              <a:t>Working Capital</a:t>
            </a:r>
          </a:p>
        </p:txBody>
      </p:sp>
      <p:sp>
        <p:nvSpPr>
          <p:cNvPr id="2" name="Footer Placeholder 1"/>
          <p:cNvSpPr>
            <a:spLocks noGrp="1"/>
          </p:cNvSpPr>
          <p:nvPr>
            <p:ph type="ftr" sz="quarter" idx="11"/>
          </p:nvPr>
        </p:nvSpPr>
        <p:spPr>
          <a:xfrm>
            <a:off x="0" y="6356350"/>
            <a:ext cx="7239000"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Working Capital Management,Blessy Varghese,St.Mary's College,Thrissur</a:t>
            </a: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20254927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71984"/>
            <a:ext cx="11514730" cy="6142463"/>
          </a:xfrm>
        </p:spPr>
        <p:txBody>
          <a:bodyPr/>
          <a:lstStyle/>
          <a:p>
            <a:endParaRPr lang="en-US" dirty="0" smtClean="0"/>
          </a:p>
          <a:p>
            <a:pPr algn="l"/>
            <a:r>
              <a:rPr lang="en-US" sz="2600" b="1" dirty="0">
                <a:solidFill>
                  <a:srgbClr val="C00000"/>
                </a:solidFill>
                <a:latin typeface="Bookman Old Style" panose="02050604050505020204" pitchFamily="18" charset="0"/>
              </a:rPr>
              <a:t>Sources of Permanent /Fixed Working Capital</a:t>
            </a:r>
          </a:p>
          <a:p>
            <a:endParaRPr lang="en-US" dirty="0"/>
          </a:p>
          <a:p>
            <a:endParaRPr lang="en-US" dirty="0" smtClean="0"/>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1.Equity Shares</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2. Preference Shares</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3.Debentures</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4.Long term borrowings</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5.Retained earnings</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0" y="6356350"/>
            <a:ext cx="7236824"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Working Capital Management,Blessy Varghese,St.Mary's College,Thrissur</a:t>
            </a: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1020140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71984"/>
            <a:ext cx="11705230" cy="6142463"/>
          </a:xfrm>
        </p:spPr>
        <p:txBody>
          <a:bodyPr>
            <a:normAutofit/>
          </a:bodyPr>
          <a:lstStyle/>
          <a:p>
            <a:pPr algn="l"/>
            <a:endParaRPr lang="en-US" sz="2600" b="1" dirty="0" smtClean="0">
              <a:solidFill>
                <a:srgbClr val="C00000"/>
              </a:solidFill>
              <a:latin typeface="Bookman Old Style" panose="02050604050505020204" pitchFamily="18" charset="0"/>
            </a:endParaRPr>
          </a:p>
          <a:p>
            <a:pPr algn="l"/>
            <a:r>
              <a:rPr lang="en-US" sz="2600" b="1" dirty="0" smtClean="0">
                <a:solidFill>
                  <a:srgbClr val="C00000"/>
                </a:solidFill>
                <a:latin typeface="Bookman Old Style" panose="02050604050505020204" pitchFamily="18" charset="0"/>
              </a:rPr>
              <a:t>Sources </a:t>
            </a:r>
            <a:r>
              <a:rPr lang="en-US" sz="2600" b="1" dirty="0">
                <a:solidFill>
                  <a:srgbClr val="C00000"/>
                </a:solidFill>
                <a:latin typeface="Bookman Old Style" panose="02050604050505020204" pitchFamily="18" charset="0"/>
              </a:rPr>
              <a:t>of Temporary of Variable Working </a:t>
            </a:r>
            <a:r>
              <a:rPr lang="en-US" sz="2600" b="1" dirty="0" smtClean="0">
                <a:solidFill>
                  <a:srgbClr val="C00000"/>
                </a:solidFill>
                <a:latin typeface="Bookman Old Style" panose="02050604050505020204" pitchFamily="18" charset="0"/>
              </a:rPr>
              <a:t>Capital</a:t>
            </a:r>
            <a:endParaRPr lang="en-US" sz="3600" dirty="0" smtClean="0">
              <a:solidFill>
                <a:srgbClr val="C00000"/>
              </a:solidFill>
              <a:latin typeface="Bookman Old Style" panose="02050604050505020204" pitchFamily="18" charset="0"/>
            </a:endParaRPr>
          </a:p>
          <a:p>
            <a:pPr marL="342900" indent="-342900" algn="l">
              <a:buFont typeface="Wingdings" panose="05000000000000000000" pitchFamily="2" charset="2"/>
              <a:buChar char="v"/>
            </a:pPr>
            <a:r>
              <a:rPr lang="en-US" sz="2200" dirty="0" err="1" smtClean="0">
                <a:latin typeface="Times New Roman" panose="02020603050405020304" pitchFamily="18" charset="0"/>
                <a:cs typeface="Times New Roman" panose="02020603050405020304" pitchFamily="18" charset="0"/>
              </a:rPr>
              <a:t>Transactionary</a:t>
            </a:r>
            <a:r>
              <a:rPr lang="en-US" sz="2200" dirty="0" smtClean="0">
                <a:latin typeface="Times New Roman" panose="02020603050405020304" pitchFamily="18" charset="0"/>
                <a:cs typeface="Times New Roman" panose="02020603050405020304" pitchFamily="18" charset="0"/>
              </a:rPr>
              <a:t> Sources</a:t>
            </a:r>
          </a:p>
          <a:p>
            <a:pPr algn="l"/>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Trade Credit</a:t>
            </a:r>
          </a:p>
          <a:p>
            <a:pPr algn="l"/>
            <a:r>
              <a:rPr lang="en-US" sz="2200" dirty="0" smtClean="0">
                <a:latin typeface="Times New Roman" panose="02020603050405020304" pitchFamily="18" charset="0"/>
                <a:cs typeface="Times New Roman" panose="02020603050405020304" pitchFamily="18" charset="0"/>
              </a:rPr>
              <a:t>	Accrued expenses</a:t>
            </a:r>
          </a:p>
          <a:p>
            <a:pPr algn="l"/>
            <a:r>
              <a:rPr lang="en-US" sz="2200" dirty="0" smtClean="0">
                <a:latin typeface="Times New Roman" panose="02020603050405020304" pitchFamily="18" charset="0"/>
                <a:cs typeface="Times New Roman" panose="02020603050405020304" pitchFamily="18" charset="0"/>
              </a:rPr>
              <a:t>	Deferred income</a:t>
            </a:r>
          </a:p>
          <a:p>
            <a:pPr algn="l"/>
            <a:r>
              <a:rPr lang="en-US" sz="2200" dirty="0" smtClean="0">
                <a:latin typeface="Times New Roman" panose="02020603050405020304" pitchFamily="18" charset="0"/>
                <a:cs typeface="Times New Roman" panose="02020603050405020304" pitchFamily="18" charset="0"/>
              </a:rPr>
              <a:t>	Depreciation</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Short term sources</a:t>
            </a:r>
          </a:p>
          <a:p>
            <a:pPr lvl="2" algn="l"/>
            <a:r>
              <a:rPr lang="en-US" sz="2200" dirty="0" smtClean="0">
                <a:latin typeface="Times New Roman" panose="02020603050405020304" pitchFamily="18" charset="0"/>
                <a:cs typeface="Times New Roman" panose="02020603050405020304" pitchFamily="18" charset="0"/>
              </a:rPr>
              <a:t>Commercial Paper</a:t>
            </a:r>
          </a:p>
          <a:p>
            <a:pPr lvl="2" algn="l"/>
            <a:r>
              <a:rPr lang="en-US" sz="2200" dirty="0" smtClean="0">
                <a:latin typeface="Times New Roman" panose="02020603050405020304" pitchFamily="18" charset="0"/>
                <a:cs typeface="Times New Roman" panose="02020603050405020304" pitchFamily="18" charset="0"/>
              </a:rPr>
              <a:t>Borrowings from commercial banks</a:t>
            </a:r>
          </a:p>
          <a:p>
            <a:pPr lvl="2" algn="l"/>
            <a:r>
              <a:rPr lang="en-US" sz="2200" dirty="0" smtClean="0">
                <a:latin typeface="Times New Roman" panose="02020603050405020304" pitchFamily="18" charset="0"/>
                <a:cs typeface="Times New Roman" panose="02020603050405020304" pitchFamily="18" charset="0"/>
              </a:rPr>
              <a:t>Public deposits</a:t>
            </a:r>
          </a:p>
          <a:p>
            <a:pPr lvl="2" algn="l"/>
            <a:r>
              <a:rPr lang="en-US" sz="2200" dirty="0" smtClean="0">
                <a:latin typeface="Times New Roman" panose="02020603050405020304" pitchFamily="18" charset="0"/>
                <a:cs typeface="Times New Roman" panose="02020603050405020304" pitchFamily="18" charset="0"/>
              </a:rPr>
              <a:t>Factoring</a:t>
            </a:r>
          </a:p>
          <a:p>
            <a:pPr lvl="2" algn="l"/>
            <a:r>
              <a:rPr lang="en-US" sz="2200" dirty="0" smtClean="0">
                <a:latin typeface="Times New Roman" panose="02020603050405020304" pitchFamily="18" charset="0"/>
                <a:cs typeface="Times New Roman" panose="02020603050405020304" pitchFamily="18" charset="0"/>
              </a:rPr>
              <a:t>Indigenous bankers</a:t>
            </a:r>
            <a:endParaRPr lang="en-US" sz="2200"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0" y="6356350"/>
            <a:ext cx="7393577"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Working Capital Management,Blessy Varghese,St.Mary's College,Thrissur</a:t>
            </a: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1772728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22347" y="627017"/>
            <a:ext cx="8591916" cy="5515446"/>
          </a:xfrm>
        </p:spPr>
        <p:txBody>
          <a:bodyPr/>
          <a:lstStyle/>
          <a:p>
            <a:pPr algn="l"/>
            <a:endParaRPr lang="en-US" sz="3000" dirty="0" smtClean="0">
              <a:latin typeface="Arial Black" panose="020B0A04020102020204" pitchFamily="34" charset="0"/>
            </a:endParaRPr>
          </a:p>
          <a:p>
            <a:pPr algn="l"/>
            <a:r>
              <a:rPr lang="en-US" sz="2600" b="1" dirty="0" smtClean="0">
                <a:solidFill>
                  <a:srgbClr val="C00000"/>
                </a:solidFill>
                <a:latin typeface="Bookman Old Style" panose="02050604050505020204" pitchFamily="18" charset="0"/>
              </a:rPr>
              <a:t>Definition</a:t>
            </a:r>
            <a:endParaRPr lang="en-US" sz="2600" b="1" dirty="0" smtClean="0">
              <a:solidFill>
                <a:srgbClr val="C00000"/>
              </a:solidFill>
              <a:latin typeface="Bookman Old Style" panose="02050604050505020204" pitchFamily="18" charset="0"/>
            </a:endParaRPr>
          </a:p>
          <a:p>
            <a:pPr lvl="1" algn="l"/>
            <a:endParaRPr lang="en-US" sz="2600" dirty="0" smtClean="0">
              <a:latin typeface="Arial Black" panose="020B0A04020102020204" pitchFamily="34" charset="0"/>
            </a:endParaRPr>
          </a:p>
          <a:p>
            <a:pPr algn="just"/>
            <a:r>
              <a:rPr lang="en-US" sz="2200" dirty="0" smtClean="0">
                <a:latin typeface="Times New Roman" panose="02020603050405020304" pitchFamily="18" charset="0"/>
                <a:cs typeface="Times New Roman" panose="02020603050405020304" pitchFamily="18" charset="0"/>
              </a:rPr>
              <a:t>According to </a:t>
            </a:r>
            <a:r>
              <a:rPr lang="en-US" sz="2200" dirty="0" err="1" smtClean="0">
                <a:latin typeface="Times New Roman" panose="02020603050405020304" pitchFamily="18" charset="0"/>
                <a:cs typeface="Times New Roman" panose="02020603050405020304" pitchFamily="18" charset="0"/>
              </a:rPr>
              <a:t>Shubin</a:t>
            </a:r>
            <a:r>
              <a:rPr lang="en-US" sz="2200" dirty="0" smtClean="0">
                <a:latin typeface="Times New Roman" panose="02020603050405020304" pitchFamily="18" charset="0"/>
                <a:cs typeface="Times New Roman" panose="02020603050405020304" pitchFamily="18" charset="0"/>
              </a:rPr>
              <a:t> “ Working capital is the amount of funds necessary to cover the cost of operating the enterprise”</a:t>
            </a:r>
          </a:p>
          <a:p>
            <a:pPr algn="l"/>
            <a:endParaRPr lang="en-US" dirty="0"/>
          </a:p>
        </p:txBody>
      </p:sp>
      <p:sp>
        <p:nvSpPr>
          <p:cNvPr id="2" name="Footer Placeholder 1"/>
          <p:cNvSpPr>
            <a:spLocks noGrp="1"/>
          </p:cNvSpPr>
          <p:nvPr>
            <p:ph type="ftr" sz="quarter" idx="11"/>
          </p:nvPr>
        </p:nvSpPr>
        <p:spPr>
          <a:xfrm>
            <a:off x="0" y="6356350"/>
            <a:ext cx="7197635" cy="365125"/>
          </a:xfrm>
        </p:spPr>
        <p:txBody>
          <a:bodyPr/>
          <a:lstStyle/>
          <a:p>
            <a:r>
              <a:rPr lang="en-US" sz="1600" b="1" i="1" dirty="0" smtClean="0">
                <a:solidFill>
                  <a:schemeClr val="tx1"/>
                </a:solidFill>
                <a:latin typeface="Constantia" panose="02030602050306030303" pitchFamily="18" charset="0"/>
                <a:cs typeface="Times New Roman" panose="02020603050405020304" pitchFamily="18" charset="0"/>
              </a:rPr>
              <a:t>Working Capital Management,Blessy Varghese,St.Mary's College,Thrissur</a:t>
            </a:r>
            <a:endParaRPr lang="en-US" sz="1600" b="1" i="1" dirty="0">
              <a:solidFill>
                <a:schemeClr val="tx1"/>
              </a:solidFill>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1771381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3331" y="522513"/>
            <a:ext cx="10105778" cy="5891933"/>
          </a:xfrm>
        </p:spPr>
        <p:txBody>
          <a:bodyPr/>
          <a:lstStyle/>
          <a:p>
            <a:pPr algn="l"/>
            <a:endParaRPr lang="en-US" dirty="0">
              <a:latin typeface="Arial Black" panose="020B0A04020102020204" pitchFamily="34" charset="0"/>
            </a:endParaRPr>
          </a:p>
          <a:p>
            <a:pPr algn="l"/>
            <a:r>
              <a:rPr lang="en-US" sz="2600" b="1" dirty="0">
                <a:solidFill>
                  <a:srgbClr val="C00000"/>
                </a:solidFill>
                <a:latin typeface="Bookman Old Style" panose="02050604050505020204" pitchFamily="18" charset="0"/>
              </a:rPr>
              <a:t>Meaning</a:t>
            </a:r>
            <a:r>
              <a:rPr lang="en-US" sz="3600" dirty="0">
                <a:solidFill>
                  <a:srgbClr val="C00000"/>
                </a:solidFill>
                <a:latin typeface="Bookman Old Style" panose="02050604050505020204" pitchFamily="18" charset="0"/>
              </a:rPr>
              <a:t> </a:t>
            </a:r>
            <a:r>
              <a:rPr lang="en-US" sz="2600" b="1" dirty="0">
                <a:solidFill>
                  <a:srgbClr val="C00000"/>
                </a:solidFill>
                <a:latin typeface="Bookman Old Style" panose="02050604050505020204" pitchFamily="18" charset="0"/>
              </a:rPr>
              <a:t>of Working </a:t>
            </a:r>
            <a:r>
              <a:rPr lang="en-US" sz="2600" b="1" dirty="0" smtClean="0">
                <a:solidFill>
                  <a:srgbClr val="C00000"/>
                </a:solidFill>
                <a:latin typeface="Bookman Old Style" panose="02050604050505020204" pitchFamily="18" charset="0"/>
              </a:rPr>
              <a:t>Capital</a:t>
            </a:r>
          </a:p>
          <a:p>
            <a:pPr algn="just">
              <a:lnSpc>
                <a:spcPct val="150000"/>
              </a:lnSpc>
            </a:pPr>
            <a:r>
              <a:rPr lang="en-US" sz="2200" dirty="0" smtClean="0">
                <a:latin typeface="Times New Roman" panose="02020603050405020304" pitchFamily="18" charset="0"/>
                <a:cs typeface="Times New Roman" panose="02020603050405020304" pitchFamily="18" charset="0"/>
              </a:rPr>
              <a:t>Working </a:t>
            </a:r>
            <a:r>
              <a:rPr lang="en-US" sz="2200" dirty="0" smtClean="0">
                <a:latin typeface="Times New Roman" panose="02020603050405020304" pitchFamily="18" charset="0"/>
                <a:cs typeface="Times New Roman" panose="02020603050405020304" pitchFamily="18" charset="0"/>
              </a:rPr>
              <a:t>capital is the capital required for the day to day working of an enterprise. It is required for the purchase of raw materials and for meeting day to day expenditure on salaries, wages,rents,advertising etc.</a:t>
            </a:r>
          </a:p>
          <a:p>
            <a:pPr algn="just">
              <a:lnSpc>
                <a:spcPct val="150000"/>
              </a:lnSpc>
            </a:pPr>
            <a:endParaRPr lang="en-US" dirty="0" smtClean="0">
              <a:latin typeface="Arial Black" panose="020B0A04020102020204" pitchFamily="34" charset="0"/>
            </a:endParaRPr>
          </a:p>
          <a:p>
            <a:pPr algn="l"/>
            <a:endParaRPr lang="en-US" dirty="0"/>
          </a:p>
        </p:txBody>
      </p:sp>
      <p:sp>
        <p:nvSpPr>
          <p:cNvPr id="2" name="Footer Placeholder 1"/>
          <p:cNvSpPr>
            <a:spLocks noGrp="1"/>
          </p:cNvSpPr>
          <p:nvPr>
            <p:ph type="ftr" sz="quarter" idx="11"/>
          </p:nvPr>
        </p:nvSpPr>
        <p:spPr>
          <a:xfrm>
            <a:off x="0" y="6356350"/>
            <a:ext cx="7171504"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Working Capital Management,Blessy Varghese,St.Mary's College,Thrissur</a:t>
            </a: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2365834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71984"/>
            <a:ext cx="11168418" cy="6142463"/>
          </a:xfrm>
        </p:spPr>
        <p:txBody>
          <a:bodyPr>
            <a:normAutofit/>
          </a:bodyPr>
          <a:lstStyle/>
          <a:p>
            <a:endParaRPr lang="en-US" sz="3000" dirty="0" smtClean="0"/>
          </a:p>
          <a:p>
            <a:pPr algn="l"/>
            <a:r>
              <a:rPr lang="en-US" sz="2600" b="1" dirty="0">
                <a:solidFill>
                  <a:srgbClr val="C00000"/>
                </a:solidFill>
                <a:latin typeface="Bookman Old Style" panose="02050604050505020204" pitchFamily="18" charset="0"/>
              </a:rPr>
              <a:t>Nature of Working capital </a:t>
            </a:r>
          </a:p>
          <a:p>
            <a:pPr algn="l"/>
            <a:endParaRPr lang="en-US" sz="3000" dirty="0">
              <a:latin typeface="Arial Black" panose="020B0A04020102020204" pitchFamily="34" charset="0"/>
            </a:endParaRP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Working capital is required for the day to day working of an enterprise</a:t>
            </a:r>
          </a:p>
          <a:p>
            <a:pPr algn="l"/>
            <a:endParaRPr lang="en-US" sz="2200" dirty="0" smtClean="0">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Working capital is the amount invested in current assets</a:t>
            </a:r>
          </a:p>
          <a:p>
            <a:pPr algn="l"/>
            <a:endParaRPr lang="en-US" sz="2200" dirty="0" smtClean="0">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The level of working capital in a firm determines its liquidity position</a:t>
            </a:r>
          </a:p>
          <a:p>
            <a:pPr algn="l"/>
            <a:endParaRPr lang="en-US" sz="2200" dirty="0" smtClean="0">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Working capital requirements are financed through short term sources</a:t>
            </a:r>
          </a:p>
          <a:p>
            <a:pPr algn="l"/>
            <a:endParaRPr lang="en-US" sz="2200" dirty="0" smtClean="0">
              <a:latin typeface="Times New Roman" panose="02020603050405020304" pitchFamily="18" charset="0"/>
              <a:cs typeface="Times New Roman" panose="02020603050405020304" pitchFamily="18" charset="0"/>
            </a:endParaRP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Working capital management involves cash management, receivables management, payable management and inventory management</a:t>
            </a:r>
            <a:endParaRPr lang="en-US" sz="2200"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0" y="6356350"/>
            <a:ext cx="7225937"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Working Capital Management,Blessy Varghese,St.Mary's College,Thrissur</a:t>
            </a: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3919093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71984"/>
            <a:ext cx="11168418" cy="6142463"/>
          </a:xfrm>
        </p:spPr>
        <p:txBody>
          <a:bodyPr/>
          <a:lstStyle/>
          <a:p>
            <a:pPr algn="l"/>
            <a:r>
              <a:rPr lang="en-US" sz="2200" dirty="0" smtClean="0">
                <a:latin typeface="Arial Black" panose="020B0A04020102020204" pitchFamily="34" charset="0"/>
              </a:rPr>
              <a:t>			</a:t>
            </a:r>
            <a:r>
              <a:rPr lang="en-US" sz="2600" b="1" dirty="0">
                <a:solidFill>
                  <a:srgbClr val="C00000"/>
                </a:solidFill>
                <a:latin typeface="Bookman Old Style" panose="02050604050505020204" pitchFamily="18" charset="0"/>
              </a:rPr>
              <a:t>Concepts of working capital</a:t>
            </a:r>
          </a:p>
          <a:p>
            <a:pPr algn="l"/>
            <a:endParaRPr lang="en-US" sz="2600" b="1" dirty="0">
              <a:solidFill>
                <a:srgbClr val="C00000"/>
              </a:solidFill>
              <a:latin typeface="Bookman Old Style" panose="02050604050505020204" pitchFamily="18" charset="0"/>
            </a:endParaRPr>
          </a:p>
        </p:txBody>
      </p:sp>
      <p:sp>
        <p:nvSpPr>
          <p:cNvPr id="2" name="Footer Placeholder 1"/>
          <p:cNvSpPr>
            <a:spLocks noGrp="1"/>
          </p:cNvSpPr>
          <p:nvPr>
            <p:ph type="ftr" sz="quarter" idx="11"/>
          </p:nvPr>
        </p:nvSpPr>
        <p:spPr>
          <a:xfrm>
            <a:off x="0" y="6356350"/>
            <a:ext cx="7304314"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Working Capital Management,Blessy Varghese,St.Mary's College,Thrissur</a:t>
            </a:r>
          </a:p>
        </p:txBody>
      </p:sp>
      <p:graphicFrame>
        <p:nvGraphicFramePr>
          <p:cNvPr id="5" name="Diagram 4"/>
          <p:cNvGraphicFramePr/>
          <p:nvPr>
            <p:extLst>
              <p:ext uri="{D42A27DB-BD31-4B8C-83A1-F6EECF244321}">
                <p14:modId xmlns:p14="http://schemas.microsoft.com/office/powerpoint/2010/main" xmlns="" val="2406753492"/>
              </p:ext>
            </p:extLst>
          </p:nvPr>
        </p:nvGraphicFramePr>
        <p:xfrm>
          <a:off x="1487605" y="1101802"/>
          <a:ext cx="7806519" cy="46166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College logo_Updated.png"/>
          <p:cNvPicPr>
            <a:picLocks noChangeAspect="1"/>
          </p:cNvPicPr>
          <p:nvPr/>
        </p:nvPicPr>
        <p:blipFill>
          <a:blip r:embed="rId7"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2375243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71984"/>
            <a:ext cx="9495430" cy="6142463"/>
          </a:xfrm>
        </p:spPr>
        <p:txBody>
          <a:bodyPr>
            <a:normAutofit/>
          </a:bodyPr>
          <a:lstStyle/>
          <a:p>
            <a:pPr algn="l"/>
            <a:endParaRPr lang="en-US" sz="2200" b="1" dirty="0" smtClean="0">
              <a:latin typeface="Times New Roman" panose="02020603050405020304" pitchFamily="18" charset="0"/>
              <a:cs typeface="Times New Roman" panose="02020603050405020304" pitchFamily="18" charset="0"/>
            </a:endParaRPr>
          </a:p>
          <a:p>
            <a:pPr algn="l"/>
            <a:r>
              <a:rPr lang="en-US" sz="2600" b="1" dirty="0">
                <a:solidFill>
                  <a:srgbClr val="C00000"/>
                </a:solidFill>
                <a:latin typeface="Bookman Old Style" panose="02050604050505020204" pitchFamily="18" charset="0"/>
              </a:rPr>
              <a:t>Gross working capital </a:t>
            </a:r>
          </a:p>
          <a:p>
            <a:pPr marL="342900" indent="-342900" algn="l">
              <a:buFont typeface="Wingdings" panose="05000000000000000000" pitchFamily="2" charset="2"/>
              <a:buChar char="v"/>
            </a:pPr>
            <a:r>
              <a:rPr lang="en-US" sz="2200" b="1" dirty="0" smtClean="0">
                <a:latin typeface="Times New Roman" panose="02020603050405020304" pitchFamily="18" charset="0"/>
                <a:cs typeface="Times New Roman" panose="02020603050405020304" pitchFamily="18" charset="0"/>
              </a:rPr>
              <a:t>Gross </a:t>
            </a:r>
            <a:r>
              <a:rPr lang="en-US" sz="2200" b="1" dirty="0">
                <a:latin typeface="Times New Roman" panose="02020603050405020304" pitchFamily="18" charset="0"/>
                <a:cs typeface="Times New Roman" panose="02020603050405020304" pitchFamily="18" charset="0"/>
              </a:rPr>
              <a:t>working capital</a:t>
            </a:r>
            <a:r>
              <a:rPr lang="en-US" sz="2200" dirty="0">
                <a:latin typeface="Times New Roman" panose="02020603050405020304" pitchFamily="18" charset="0"/>
                <a:cs typeface="Times New Roman" panose="02020603050405020304" pitchFamily="18" charset="0"/>
              </a:rPr>
              <a:t> is the sum of all of a company's current assets (assets that are convertible to cash within a year or less). Gross working </a:t>
            </a:r>
            <a:r>
              <a:rPr lang="en-US" sz="2200" dirty="0" smtClean="0">
                <a:latin typeface="Times New Roman" panose="02020603050405020304" pitchFamily="18" charset="0"/>
                <a:cs typeface="Times New Roman" panose="02020603050405020304" pitchFamily="18" charset="0"/>
              </a:rPr>
              <a:t>capital includes </a:t>
            </a:r>
            <a:r>
              <a:rPr lang="en-US" sz="2200" dirty="0">
                <a:latin typeface="Times New Roman" panose="02020603050405020304" pitchFamily="18" charset="0"/>
                <a:cs typeface="Times New Roman" panose="02020603050405020304" pitchFamily="18" charset="0"/>
              </a:rPr>
              <a:t>assets such as cash, accounts receivable, inventory, short-term investments and marketable securities</a:t>
            </a:r>
            <a:r>
              <a:rPr lang="en-US" sz="2200" dirty="0" smtClean="0">
                <a:latin typeface="Times New Roman" panose="02020603050405020304" pitchFamily="18" charset="0"/>
                <a:cs typeface="Times New Roman" panose="02020603050405020304" pitchFamily="18" charset="0"/>
              </a:rPr>
              <a:t>.</a:t>
            </a:r>
          </a:p>
          <a:p>
            <a:pPr algn="l"/>
            <a:endParaRPr lang="en-US" sz="2200" dirty="0" smtClean="0">
              <a:latin typeface="Times New Roman" panose="02020603050405020304" pitchFamily="18" charset="0"/>
              <a:cs typeface="Times New Roman" panose="02020603050405020304" pitchFamily="18" charset="0"/>
            </a:endParaRPr>
          </a:p>
          <a:p>
            <a:pPr algn="l"/>
            <a:r>
              <a:rPr lang="en-US" sz="2200" dirty="0" smtClean="0">
                <a:latin typeface="Times New Roman" panose="02020603050405020304" pitchFamily="18" charset="0"/>
                <a:cs typeface="Times New Roman" panose="02020603050405020304" pitchFamily="18" charset="0"/>
              </a:rPr>
              <a:t>Gross Working capital = Total current Assets</a:t>
            </a:r>
          </a:p>
          <a:p>
            <a:pPr algn="l"/>
            <a:endParaRPr lang="en-US" sz="2200" dirty="0" smtClean="0">
              <a:latin typeface="Times New Roman" panose="02020603050405020304" pitchFamily="18" charset="0"/>
              <a:cs typeface="Times New Roman" panose="02020603050405020304" pitchFamily="18" charset="0"/>
            </a:endParaRPr>
          </a:p>
          <a:p>
            <a:pPr algn="l"/>
            <a:r>
              <a:rPr lang="en-US" sz="2600" b="1" dirty="0">
                <a:solidFill>
                  <a:srgbClr val="C00000"/>
                </a:solidFill>
                <a:latin typeface="Bookman Old Style" panose="02050604050505020204" pitchFamily="18" charset="0"/>
              </a:rPr>
              <a:t>Net Working Capital</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Net </a:t>
            </a:r>
            <a:r>
              <a:rPr lang="en-US" sz="2200" dirty="0">
                <a:latin typeface="Times New Roman" panose="02020603050405020304" pitchFamily="18" charset="0"/>
                <a:cs typeface="Times New Roman" panose="02020603050405020304" pitchFamily="18" charset="0"/>
              </a:rPr>
              <a:t>Working Capital (NWC) is the difference between a company’s current assets (net of cash) and current liabilities (net of debt) on its balance sheet. It is a measure of a company’s liquidity and its ability to meet short-term obligations, as well as fund operations of the business</a:t>
            </a:r>
            <a:r>
              <a:rPr lang="en-US" sz="2200" dirty="0" smtClean="0">
                <a:latin typeface="Times New Roman" panose="02020603050405020304" pitchFamily="18" charset="0"/>
                <a:cs typeface="Times New Roman" panose="02020603050405020304" pitchFamily="18" charset="0"/>
              </a:rPr>
              <a:t>.</a:t>
            </a:r>
          </a:p>
          <a:p>
            <a:pPr algn="l"/>
            <a:r>
              <a:rPr lang="en-US" sz="2200" b="1" dirty="0" smtClean="0">
                <a:latin typeface="Times New Roman" panose="02020603050405020304" pitchFamily="18" charset="0"/>
                <a:cs typeface="Times New Roman" panose="02020603050405020304" pitchFamily="18" charset="0"/>
              </a:rPr>
              <a:t>Net working capital = Current asset – Current liabilities</a:t>
            </a:r>
            <a:endParaRPr lang="en-US" sz="2200" b="1"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0" y="6356350"/>
            <a:ext cx="7291251"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Working Capital Management,Blessy Varghese,St.Mary's College,Thrissur</a:t>
            </a: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2704596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71984"/>
            <a:ext cx="11168418" cy="6142463"/>
          </a:xfrm>
        </p:spPr>
        <p:txBody>
          <a:bodyPr>
            <a:normAutofit/>
          </a:bodyPr>
          <a:lstStyle/>
          <a:p>
            <a:pPr algn="l"/>
            <a:r>
              <a:rPr lang="en-US" sz="2600" b="1" dirty="0">
                <a:solidFill>
                  <a:srgbClr val="C00000"/>
                </a:solidFill>
                <a:latin typeface="Bookman Old Style" panose="02050604050505020204" pitchFamily="18" charset="0"/>
              </a:rPr>
              <a:t>Types of Working Capital</a:t>
            </a:r>
          </a:p>
        </p:txBody>
      </p:sp>
      <p:sp>
        <p:nvSpPr>
          <p:cNvPr id="2" name="Footer Placeholder 1"/>
          <p:cNvSpPr>
            <a:spLocks noGrp="1"/>
          </p:cNvSpPr>
          <p:nvPr>
            <p:ph type="ftr" sz="quarter" idx="11"/>
          </p:nvPr>
        </p:nvSpPr>
        <p:spPr>
          <a:xfrm>
            <a:off x="0" y="6356350"/>
            <a:ext cx="7225937"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Working Capital Management,Blessy Varghese,St.Mary's College,Thrissur</a:t>
            </a:r>
          </a:p>
        </p:txBody>
      </p:sp>
      <p:graphicFrame>
        <p:nvGraphicFramePr>
          <p:cNvPr id="6" name="Diagram 5"/>
          <p:cNvGraphicFramePr/>
          <p:nvPr>
            <p:extLst>
              <p:ext uri="{D42A27DB-BD31-4B8C-83A1-F6EECF244321}">
                <p14:modId xmlns:p14="http://schemas.microsoft.com/office/powerpoint/2010/main" xmlns="" val="2227246357"/>
              </p:ext>
            </p:extLst>
          </p:nvPr>
        </p:nvGraphicFramePr>
        <p:xfrm>
          <a:off x="483215" y="770709"/>
          <a:ext cx="11613536" cy="58359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7573726" y="3242219"/>
            <a:ext cx="1966911" cy="707886"/>
          </a:xfrm>
          <a:prstGeom prst="rect">
            <a:avLst/>
          </a:prstGeom>
          <a:noFill/>
        </p:spPr>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Balance sheet Working Capital</a:t>
            </a:r>
            <a:endParaRPr lang="en-US" sz="20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9982200" y="3209967"/>
            <a:ext cx="2114551" cy="769441"/>
          </a:xfrm>
          <a:prstGeom prst="rect">
            <a:avLst/>
          </a:prstGeom>
          <a:noFill/>
        </p:spPr>
        <p:txBody>
          <a:bodyPr wrap="square" rtlCol="0">
            <a:spAutoFit/>
          </a:bodyPr>
          <a:lstStyle/>
          <a:p>
            <a:pPr algn="ctr"/>
            <a:r>
              <a:rPr lang="en-US" sz="2200" dirty="0" smtClean="0">
                <a:latin typeface="Times New Roman" panose="02020603050405020304" pitchFamily="18" charset="0"/>
                <a:cs typeface="Times New Roman" panose="02020603050405020304" pitchFamily="18" charset="0"/>
              </a:rPr>
              <a:t>Cash </a:t>
            </a:r>
          </a:p>
          <a:p>
            <a:pPr algn="ctr"/>
            <a:r>
              <a:rPr lang="en-US" sz="2200" dirty="0" smtClean="0">
                <a:latin typeface="Times New Roman" panose="02020603050405020304" pitchFamily="18" charset="0"/>
                <a:cs typeface="Times New Roman" panose="02020603050405020304" pitchFamily="18" charset="0"/>
              </a:rPr>
              <a:t>Working Capital</a:t>
            </a:r>
            <a:endParaRPr lang="en-US" sz="2200" dirty="0">
              <a:latin typeface="Times New Roman" panose="02020603050405020304" pitchFamily="18" charset="0"/>
              <a:cs typeface="Times New Roman" panose="02020603050405020304" pitchFamily="18" charset="0"/>
            </a:endParaRPr>
          </a:p>
        </p:txBody>
      </p:sp>
      <p:pic>
        <p:nvPicPr>
          <p:cNvPr id="9" name="Picture 8" descr="College logo_Updated.png"/>
          <p:cNvPicPr>
            <a:picLocks noChangeAspect="1"/>
          </p:cNvPicPr>
          <p:nvPr/>
        </p:nvPicPr>
        <p:blipFill>
          <a:blip r:embed="rId7"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2094133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71984"/>
            <a:ext cx="11168418" cy="6142463"/>
          </a:xfrm>
        </p:spPr>
        <p:txBody>
          <a:bodyPr/>
          <a:lstStyle/>
          <a:p>
            <a:endParaRPr lang="en-US" sz="3600" dirty="0" smtClean="0">
              <a:solidFill>
                <a:srgbClr val="C00000"/>
              </a:solidFill>
              <a:latin typeface="Bookman Old Style" panose="02050604050505020204" pitchFamily="18" charset="0"/>
            </a:endParaRPr>
          </a:p>
          <a:p>
            <a:pPr algn="l"/>
            <a:r>
              <a:rPr lang="en-US" sz="2600" b="1" dirty="0">
                <a:solidFill>
                  <a:srgbClr val="C00000"/>
                </a:solidFill>
                <a:latin typeface="Bookman Old Style" panose="02050604050505020204" pitchFamily="18" charset="0"/>
              </a:rPr>
              <a:t>Need for Working capital</a:t>
            </a:r>
          </a:p>
          <a:p>
            <a:pPr algn="l"/>
            <a:endParaRPr lang="en-US" sz="2600" b="1" dirty="0">
              <a:solidFill>
                <a:srgbClr val="C00000"/>
              </a:solidFill>
              <a:latin typeface="Bookman Old Style" panose="02050604050505020204" pitchFamily="18" charset="0"/>
            </a:endParaRP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To carry on day to day business</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To invest in current assets for smooth running of the business</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To ensure the maximization of wealth</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To meet short term obligations</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To utilize the maximum available resources</a:t>
            </a:r>
          </a:p>
          <a:p>
            <a:pPr marL="342900" indent="-342900" algn="l">
              <a:buFont typeface="Wingdings" panose="05000000000000000000" pitchFamily="2" charset="2"/>
              <a:buChar char="v"/>
            </a:pPr>
            <a:endParaRPr lang="en-US" sz="2200"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a:xfrm>
            <a:off x="0" y="6356350"/>
            <a:ext cx="7315200"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Working Capital Management,Blessy Varghese,St.Mary's College,Thrissur</a:t>
            </a: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1720699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6770" y="271984"/>
            <a:ext cx="11168418" cy="6142463"/>
          </a:xfrm>
        </p:spPr>
        <p:txBody>
          <a:bodyPr/>
          <a:lstStyle/>
          <a:p>
            <a:endParaRPr lang="en-US" dirty="0" smtClean="0"/>
          </a:p>
          <a:p>
            <a:endParaRPr lang="en-US" dirty="0"/>
          </a:p>
          <a:p>
            <a:pPr algn="l"/>
            <a:r>
              <a:rPr lang="en-US" sz="2600" b="1" dirty="0">
                <a:solidFill>
                  <a:srgbClr val="C00000"/>
                </a:solidFill>
                <a:latin typeface="Bookman Old Style" panose="02050604050505020204" pitchFamily="18" charset="0"/>
              </a:rPr>
              <a:t>Dangers of deficiency of Working Capital</a:t>
            </a:r>
          </a:p>
          <a:p>
            <a:endParaRPr lang="en-US" dirty="0" smtClean="0"/>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It may lead to business failure</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Trade and cash discounts will be lost</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Financial reputation is lost</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It effects dividend policy adversely</a:t>
            </a:r>
          </a:p>
          <a:p>
            <a:pPr marL="342900" indent="-342900" algn="l">
              <a:buFont typeface="Wingdings" panose="05000000000000000000" pitchFamily="2" charset="2"/>
              <a:buChar char="v"/>
            </a:pPr>
            <a:r>
              <a:rPr lang="en-US" sz="2200" dirty="0" smtClean="0">
                <a:latin typeface="Times New Roman" panose="02020603050405020304" pitchFamily="18" charset="0"/>
                <a:cs typeface="Times New Roman" panose="02020603050405020304" pitchFamily="18" charset="0"/>
              </a:rPr>
              <a:t>The company cannot utilize its fixed assets properly</a:t>
            </a:r>
          </a:p>
          <a:p>
            <a:pPr marL="342900" indent="-342900" algn="l">
              <a:buFont typeface="Wingdings" panose="05000000000000000000" pitchFamily="2" charset="2"/>
              <a:buChar char="v"/>
            </a:pPr>
            <a:endParaRPr lang="en-US" dirty="0"/>
          </a:p>
        </p:txBody>
      </p:sp>
      <p:sp>
        <p:nvSpPr>
          <p:cNvPr id="2" name="Footer Placeholder 1"/>
          <p:cNvSpPr>
            <a:spLocks noGrp="1"/>
          </p:cNvSpPr>
          <p:nvPr>
            <p:ph type="ftr" sz="quarter" idx="11"/>
          </p:nvPr>
        </p:nvSpPr>
        <p:spPr>
          <a:xfrm>
            <a:off x="0" y="6356350"/>
            <a:ext cx="7341325" cy="365125"/>
          </a:xfrm>
        </p:spPr>
        <p:txBody>
          <a:bodyPr vert="horz" lIns="91440" tIns="45720" rIns="91440" bIns="45720" rtlCol="0" anchor="ctr"/>
          <a:lstStyle/>
          <a:p>
            <a:r>
              <a:rPr lang="en-US" sz="1600" b="1" i="1" dirty="0">
                <a:solidFill>
                  <a:schemeClr val="tx1"/>
                </a:solidFill>
                <a:latin typeface="Constantia" panose="02030602050306030303" pitchFamily="18" charset="0"/>
                <a:cs typeface="Times New Roman" panose="02020603050405020304" pitchFamily="18" charset="0"/>
              </a:rPr>
              <a:t>Working Capital Management,Blessy Varghese,St.Mary's College,Thrissur</a:t>
            </a:r>
          </a:p>
        </p:txBody>
      </p:sp>
      <p:pic>
        <p:nvPicPr>
          <p:cNvPr id="5" name="Picture 4" descr="College logo_Updated.png"/>
          <p:cNvPicPr>
            <a:picLocks noChangeAspect="1"/>
          </p:cNvPicPr>
          <p:nvPr/>
        </p:nvPicPr>
        <p:blipFill>
          <a:blip r:embed="rId3" cstate="print"/>
          <a:stretch>
            <a:fillRect/>
          </a:stretch>
        </p:blipFill>
        <p:spPr>
          <a:xfrm>
            <a:off x="11200912" y="0"/>
            <a:ext cx="991088" cy="1115290"/>
          </a:xfrm>
          <a:prstGeom prst="rect">
            <a:avLst/>
          </a:prstGeom>
        </p:spPr>
      </p:pic>
    </p:spTree>
    <p:extLst>
      <p:ext uri="{BB962C8B-B14F-4D97-AF65-F5344CB8AC3E}">
        <p14:creationId xmlns:p14="http://schemas.microsoft.com/office/powerpoint/2010/main" xmlns="" val="2198360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522</Words>
  <Application>Microsoft Office PowerPoint</Application>
  <PresentationFormat>Custom</PresentationFormat>
  <Paragraphs>165</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Anish</dc:creator>
  <cp:lastModifiedBy>admission</cp:lastModifiedBy>
  <cp:revision>44</cp:revision>
  <dcterms:created xsi:type="dcterms:W3CDTF">2018-12-02T04:40:54Z</dcterms:created>
  <dcterms:modified xsi:type="dcterms:W3CDTF">2019-06-21T01:44:08Z</dcterms:modified>
</cp:coreProperties>
</file>