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296C2-35C7-4E17-8CD0-02C467617A0C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DAE7D-4EFD-4BF4-88AF-74317404D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  <a:defRPr/>
            </a:lvl1pPr>
            <a:lvl2pPr marL="742950" lvl="1" indent="-17145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  <a:defRPr/>
            </a:lvl2pPr>
            <a:lvl3pPr marL="1143000" lvl="2" indent="-11430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  <a:defRPr/>
            </a:lvl3pPr>
            <a:lvl4pPr marL="1600200" lvl="3" indent="-11430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  <a:defRPr/>
            </a:lvl4pPr>
            <a:lvl5pPr marL="2057400" lvl="4" indent="-11430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  <a:defRPr/>
            </a:lvl5pPr>
            <a:lvl6pPr marL="2514600" lvl="5" indent="-11430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  <a:defRPr/>
            </a:lvl6pPr>
            <a:lvl7pPr marL="2971800" lvl="6" indent="-11430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  <a:defRPr/>
            </a:lvl7pPr>
            <a:lvl8pPr marL="3429000" lvl="7" indent="-11430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  <a:defRPr/>
            </a:lvl8pPr>
            <a:lvl9pPr marL="3886200" lvl="8" indent="-11430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Business Regulatory Framework, Nikhila Tomy, St.Mary's College, Thrissur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0"/>
            </a:lvl1pPr>
            <a:lvl2pPr lvl="1" indent="0" algn="ctr" rtl="0">
              <a:spcBef>
                <a:spcPts val="0"/>
              </a:spcBef>
              <a:buNone/>
              <a:defRPr sz="12000"/>
            </a:lvl2pPr>
            <a:lvl3pPr lvl="2" indent="0" algn="ctr" rtl="0">
              <a:spcBef>
                <a:spcPts val="0"/>
              </a:spcBef>
              <a:buNone/>
              <a:defRPr sz="12000"/>
            </a:lvl3pPr>
            <a:lvl4pPr lvl="3" indent="0" algn="ctr" rtl="0">
              <a:spcBef>
                <a:spcPts val="0"/>
              </a:spcBef>
              <a:buNone/>
              <a:defRPr sz="12000"/>
            </a:lvl4pPr>
            <a:lvl5pPr lvl="4" indent="0" algn="ctr" rtl="0">
              <a:spcBef>
                <a:spcPts val="0"/>
              </a:spcBef>
              <a:buNone/>
              <a:defRPr sz="12000"/>
            </a:lvl5pPr>
            <a:lvl6pPr lvl="5" indent="0" algn="ctr" rtl="0">
              <a:spcBef>
                <a:spcPts val="0"/>
              </a:spcBef>
              <a:buNone/>
              <a:defRPr sz="12000"/>
            </a:lvl6pPr>
            <a:lvl7pPr lvl="6" indent="0" algn="ctr" rtl="0">
              <a:spcBef>
                <a:spcPts val="0"/>
              </a:spcBef>
              <a:buNone/>
              <a:defRPr sz="12000"/>
            </a:lvl7pPr>
            <a:lvl8pPr lvl="7" indent="0" algn="ctr" rtl="0">
              <a:spcBef>
                <a:spcPts val="0"/>
              </a:spcBef>
              <a:buNone/>
              <a:defRPr sz="12000"/>
            </a:lvl8pPr>
            <a:lvl9pPr lvl="8" indent="0" algn="ctr" rtl="0">
              <a:spcBef>
                <a:spcPts val="0"/>
              </a:spcBef>
              <a:buNone/>
              <a:defRPr sz="120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800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1pPr>
            <a:lvl2pPr marL="45720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2pPr>
            <a:lvl3pPr marL="91440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3pPr>
            <a:lvl4pPr marL="137160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4pPr>
            <a:lvl5pPr marL="182880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5pPr>
            <a:lvl6pPr marL="228600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6pPr>
            <a:lvl7pPr marL="274320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7pPr>
            <a:lvl8pPr marL="320040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8pPr>
            <a:lvl9pPr marL="365760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600"/>
            </a:lvl1pPr>
            <a:lvl2pPr lvl="1" indent="0" algn="ctr" rtl="0">
              <a:spcBef>
                <a:spcPts val="0"/>
              </a:spcBef>
              <a:buNone/>
              <a:defRPr sz="3600"/>
            </a:lvl2pPr>
            <a:lvl3pPr lvl="2" indent="0" algn="ctr" rtl="0">
              <a:spcBef>
                <a:spcPts val="0"/>
              </a:spcBef>
              <a:buNone/>
              <a:defRPr sz="3600"/>
            </a:lvl3pPr>
            <a:lvl4pPr lvl="3" indent="0" algn="ctr" rtl="0">
              <a:spcBef>
                <a:spcPts val="0"/>
              </a:spcBef>
              <a:buNone/>
              <a:defRPr sz="3600"/>
            </a:lvl4pPr>
            <a:lvl5pPr lvl="4" indent="0" algn="ctr" rtl="0">
              <a:spcBef>
                <a:spcPts val="0"/>
              </a:spcBef>
              <a:buNone/>
              <a:defRPr sz="3600"/>
            </a:lvl5pPr>
            <a:lvl6pPr lvl="5" indent="0" algn="ctr" rtl="0">
              <a:spcBef>
                <a:spcPts val="0"/>
              </a:spcBef>
              <a:buNone/>
              <a:defRPr sz="3600"/>
            </a:lvl6pPr>
            <a:lvl7pPr lvl="6" indent="0" algn="ctr" rtl="0">
              <a:spcBef>
                <a:spcPts val="0"/>
              </a:spcBef>
              <a:buNone/>
              <a:defRPr sz="3600"/>
            </a:lvl7pPr>
            <a:lvl8pPr lvl="7" indent="0" algn="ctr" rtl="0">
              <a:spcBef>
                <a:spcPts val="0"/>
              </a:spcBef>
              <a:buNone/>
              <a:defRPr sz="3600"/>
            </a:lvl8pPr>
            <a:lvl9pPr lvl="8" indent="0" algn="ctr" rtl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1pPr>
            <a:lvl2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2pPr>
            <a:lvl3pPr marL="91440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3pPr>
            <a:lvl4pPr marL="137160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4pPr>
            <a:lvl5pPr marL="182880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5pPr>
            <a:lvl6pPr marL="228600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6pPr>
            <a:lvl7pPr marL="274320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7pPr>
            <a:lvl8pPr marL="320040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8pPr>
            <a:lvl9pPr marL="365760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400"/>
            </a:lvl1pPr>
            <a:lvl2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2pPr>
            <a:lvl3pPr marL="91440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3pPr>
            <a:lvl4pPr marL="137160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4pPr>
            <a:lvl5pPr marL="182880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5pPr>
            <a:lvl6pPr marL="228600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6pPr>
            <a:lvl7pPr marL="274320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7pPr>
            <a:lvl8pPr marL="320040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8pPr>
            <a:lvl9pPr marL="365760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400"/>
            </a:lvl1pPr>
            <a:lvl2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2pPr>
            <a:lvl3pPr marL="91440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3pPr>
            <a:lvl4pPr marL="137160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4pPr>
            <a:lvl5pPr marL="182880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5pPr>
            <a:lvl6pPr marL="228600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6pPr>
            <a:lvl7pPr marL="274320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7pPr>
            <a:lvl8pPr marL="320040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8pPr>
            <a:lvl9pPr marL="365760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400"/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1pPr>
            <a:lvl2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2pPr>
            <a:lvl3pPr marL="91440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3pPr>
            <a:lvl4pPr marL="137160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4pPr>
            <a:lvl5pPr marL="182880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5pPr>
            <a:lvl6pPr marL="228600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6pPr>
            <a:lvl7pPr marL="274320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7pPr>
            <a:lvl8pPr marL="320040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8pPr>
            <a:lvl9pPr marL="365760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4800"/>
            </a:lvl1pPr>
            <a:lvl2pPr lvl="1" indent="0" rtl="0">
              <a:spcBef>
                <a:spcPts val="0"/>
              </a:spcBef>
              <a:buNone/>
              <a:defRPr sz="4800"/>
            </a:lvl2pPr>
            <a:lvl3pPr lvl="2" indent="0" rtl="0">
              <a:spcBef>
                <a:spcPts val="0"/>
              </a:spcBef>
              <a:buNone/>
              <a:defRPr sz="4800"/>
            </a:lvl3pPr>
            <a:lvl4pPr lvl="3" indent="0" rtl="0">
              <a:spcBef>
                <a:spcPts val="0"/>
              </a:spcBef>
              <a:buNone/>
              <a:defRPr sz="4800"/>
            </a:lvl4pPr>
            <a:lvl5pPr lvl="4" indent="0" rtl="0">
              <a:spcBef>
                <a:spcPts val="0"/>
              </a:spcBef>
              <a:buNone/>
              <a:defRPr sz="4800"/>
            </a:lvl5pPr>
            <a:lvl6pPr lvl="5" indent="0" rtl="0">
              <a:spcBef>
                <a:spcPts val="0"/>
              </a:spcBef>
              <a:buNone/>
              <a:defRPr sz="4800"/>
            </a:lvl6pPr>
            <a:lvl7pPr lvl="6" indent="0" rtl="0">
              <a:spcBef>
                <a:spcPts val="0"/>
              </a:spcBef>
              <a:buNone/>
              <a:defRPr sz="4800"/>
            </a:lvl7pPr>
            <a:lvl8pPr lvl="7" indent="0" rtl="0">
              <a:spcBef>
                <a:spcPts val="0"/>
              </a:spcBef>
              <a:buNone/>
              <a:defRPr sz="4800"/>
            </a:lvl8pPr>
            <a:lvl9pPr lvl="8" indent="0" rtl="0">
              <a:spcBef>
                <a:spcPts val="0"/>
              </a:spcBef>
              <a:buNone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4200"/>
            </a:lvl1pPr>
            <a:lvl2pPr lvl="1" indent="0" algn="ctr" rtl="0">
              <a:spcBef>
                <a:spcPts val="0"/>
              </a:spcBef>
              <a:buNone/>
              <a:defRPr sz="4200"/>
            </a:lvl2pPr>
            <a:lvl3pPr lvl="2" indent="0" algn="ctr" rtl="0">
              <a:spcBef>
                <a:spcPts val="0"/>
              </a:spcBef>
              <a:buNone/>
              <a:defRPr sz="4200"/>
            </a:lvl3pPr>
            <a:lvl4pPr lvl="3" indent="0" algn="ctr" rtl="0">
              <a:spcBef>
                <a:spcPts val="0"/>
              </a:spcBef>
              <a:buNone/>
              <a:defRPr sz="4200"/>
            </a:lvl4pPr>
            <a:lvl5pPr lvl="4" indent="0" algn="ctr" rtl="0">
              <a:spcBef>
                <a:spcPts val="0"/>
              </a:spcBef>
              <a:buNone/>
              <a:defRPr sz="4200"/>
            </a:lvl5pPr>
            <a:lvl6pPr lvl="5" indent="0" algn="ctr" rtl="0">
              <a:spcBef>
                <a:spcPts val="0"/>
              </a:spcBef>
              <a:buNone/>
              <a:defRPr sz="4200"/>
            </a:lvl6pPr>
            <a:lvl7pPr lvl="6" indent="0" algn="ctr" rtl="0">
              <a:spcBef>
                <a:spcPts val="0"/>
              </a:spcBef>
              <a:buNone/>
              <a:defRPr sz="4200"/>
            </a:lvl7pPr>
            <a:lvl8pPr lvl="7" indent="0" algn="ctr" rtl="0">
              <a:spcBef>
                <a:spcPts val="0"/>
              </a:spcBef>
              <a:buNone/>
              <a:defRPr sz="4200"/>
            </a:lvl8pPr>
            <a:lvl9pPr lvl="8" indent="0" algn="ctr" rtl="0">
              <a:spcBef>
                <a:spcPts val="0"/>
              </a:spcBef>
              <a:buNone/>
              <a:defRPr sz="42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1pPr>
            <a:lvl2pPr marL="4572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2pPr>
            <a:lvl3pPr marL="91440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3pPr>
            <a:lvl4pPr marL="137160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4pPr>
            <a:lvl5pPr marL="182880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5pPr>
            <a:lvl6pPr marL="228600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6pPr>
            <a:lvl7pPr marL="274320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7pPr>
            <a:lvl8pPr marL="320040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8pPr>
            <a:lvl9pPr marL="365760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1pPr>
            <a:lvl2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2pPr>
            <a:lvl3pPr marL="91440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3pPr>
            <a:lvl4pPr marL="137160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4pPr>
            <a:lvl5pPr marL="182880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5pPr>
            <a:lvl6pPr marL="228600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6pPr>
            <a:lvl7pPr marL="274320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7pPr>
            <a:lvl8pPr marL="320040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8pPr>
            <a:lvl9pPr marL="365760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400" cy="8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2pPr>
            <a:lvl3pPr marL="91440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3pPr>
            <a:lvl4pPr marL="137160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4pPr>
            <a:lvl5pPr marL="182880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5pPr>
            <a:lvl6pPr marL="228600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6pPr>
            <a:lvl7pPr marL="274320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7pPr>
            <a:lvl8pPr marL="320040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8pPr>
            <a:lvl9pPr marL="365760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chemeClr val="dk1"/>
                </a:buCl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chemeClr val="dk2"/>
              </a:buClr>
              <a:buSzPct val="25000"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pPr algn="r">
                <a:buClr>
                  <a:schemeClr val="dk2"/>
                </a:buClr>
                <a:buSzPct val="25000"/>
              </a:p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137160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C0000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Business Regulatory Framework</a:t>
            </a:r>
            <a:endParaRPr lang="en-US" sz="3600" b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3429000"/>
            <a:ext cx="5410200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Nikhila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Tomy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480"/>
              </a:spcBef>
              <a:buClr>
                <a:srgbClr val="000000"/>
              </a:buClr>
              <a:buSzPct val="25000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Assistant Professor</a:t>
            </a:r>
          </a:p>
          <a:p>
            <a:pPr>
              <a:spcBef>
                <a:spcPts val="480"/>
              </a:spcBef>
              <a:buClr>
                <a:srgbClr val="000000"/>
              </a:buClr>
              <a:buSzPct val="25000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Department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Management  Studies</a:t>
            </a:r>
          </a:p>
          <a:p>
            <a:pPr>
              <a:spcBef>
                <a:spcPts val="480"/>
              </a:spcBef>
              <a:buClr>
                <a:srgbClr val="000000"/>
              </a:buClr>
              <a:buSzPct val="25000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St Mary’s College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Thrissur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85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Image result for difference between void agreement and voidABLE contra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4825" y="727800"/>
            <a:ext cx="6839400" cy="54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3352800" y="640080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34781"/>
            <a:ext cx="7543800" cy="584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>
              <a:buClr>
                <a:srgbClr val="000000"/>
              </a:buClr>
              <a:buFont typeface="Arial"/>
            </a:pPr>
            <a:r>
              <a:rPr lang="en-US" sz="1600" b="1" i="1" dirty="0">
                <a:latin typeface="Constantia" panose="02030602050306030303" pitchFamily="18" charset="0"/>
                <a:sym typeface="Times New Roman"/>
              </a:rPr>
              <a:t>Business Regulatory Framework, </a:t>
            </a:r>
            <a:r>
              <a:rPr lang="en-US" sz="1600" b="1" i="1" dirty="0" err="1">
                <a:latin typeface="Constantia" panose="02030602050306030303" pitchFamily="18" charset="0"/>
                <a:sym typeface="Times New Roman"/>
              </a:rPr>
              <a:t>Nikhila</a:t>
            </a:r>
            <a:r>
              <a:rPr lang="en-US" sz="1600" b="1" i="1" dirty="0">
                <a:latin typeface="Constantia" panose="02030602050306030303" pitchFamily="18" charset="0"/>
                <a:sym typeface="Times New Roman"/>
              </a:rPr>
              <a:t> </a:t>
            </a:r>
            <a:r>
              <a:rPr lang="en-US" sz="1600" b="1" i="1" dirty="0" err="1">
                <a:latin typeface="Constantia" panose="02030602050306030303" pitchFamily="18" charset="0"/>
                <a:sym typeface="Times New Roman"/>
              </a:rPr>
              <a:t>Tomy</a:t>
            </a:r>
            <a:r>
              <a:rPr lang="en-US" sz="1600" b="1" i="1" dirty="0">
                <a:latin typeface="Constantia" panose="02030602050306030303" pitchFamily="18" charset="0"/>
                <a:sym typeface="Times New Roman"/>
              </a:rPr>
              <a:t>, St Mary's </a:t>
            </a:r>
            <a:r>
              <a:rPr lang="en-US" sz="1600" b="1" i="1" dirty="0" err="1">
                <a:latin typeface="Constantia" panose="02030602050306030303" pitchFamily="18" charset="0"/>
                <a:sym typeface="Times New Roman"/>
              </a:rPr>
              <a:t>College,Thrissur</a:t>
            </a:r>
            <a:endParaRPr lang="en-US" sz="1600" b="1" i="1" dirty="0">
              <a:latin typeface="Constantia" panose="02030602050306030303" pitchFamily="18" charset="0"/>
              <a:sym typeface="Times New Roman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00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algn="l">
              <a:buSzPct val="25000"/>
            </a:pPr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THE INDIAN CONTRACT ACT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Indian contract act is the main source of law regulating contracts in Indian law, as subsequently amended. It determines the circumstances in which promise made by the parties to a contract shall be legally binding on them.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0" y="6356350"/>
            <a:ext cx="7416800" cy="365100"/>
          </a:xfrm>
        </p:spPr>
        <p:txBody>
          <a:bodyPr/>
          <a:lstStyle/>
          <a:p>
            <a:r>
              <a:rPr lang="en-US" sz="1600" b="1" i="1" dirty="0">
                <a:latin typeface="Constantia" panose="02030602050306030303" pitchFamily="18" charset="0"/>
              </a:rPr>
              <a:t>Business Regulatory Framework, </a:t>
            </a:r>
            <a:r>
              <a:rPr lang="en-US" sz="1600" b="1" i="1" dirty="0" err="1">
                <a:latin typeface="Constantia" panose="02030602050306030303" pitchFamily="18" charset="0"/>
              </a:rPr>
              <a:t>Nikhila</a:t>
            </a:r>
            <a:r>
              <a:rPr lang="en-US" sz="1600" b="1" i="1" dirty="0">
                <a:latin typeface="Constantia" panose="02030602050306030303" pitchFamily="18" charset="0"/>
              </a:rPr>
              <a:t> </a:t>
            </a:r>
            <a:r>
              <a:rPr lang="en-US" sz="1600" b="1" i="1" dirty="0" err="1">
                <a:latin typeface="Constantia" panose="02030602050306030303" pitchFamily="18" charset="0"/>
              </a:rPr>
              <a:t>Tomy</a:t>
            </a:r>
            <a:r>
              <a:rPr lang="en-US" sz="1600" b="1" i="1" dirty="0">
                <a:latin typeface="Constantia" panose="02030602050306030303" pitchFamily="18" charset="0"/>
              </a:rPr>
              <a:t>, St.Mary's College, Thrissur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133600" y="6283595"/>
            <a:ext cx="8229603" cy="350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endParaRPr dirty="0"/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0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algn="l">
              <a:buSzPct val="25000"/>
            </a:pPr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CONTRACT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indent="-34290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DEFINITION:</a:t>
            </a:r>
          </a:p>
          <a:p>
            <a:pPr indent="-342900">
              <a:spcBef>
                <a:spcPts val="640"/>
              </a:spcBef>
              <a:spcAft>
                <a:spcPts val="0"/>
              </a:spcAft>
              <a:buSzPct val="25000"/>
            </a:pPr>
            <a:r>
              <a:rPr lang="en-US" sz="2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According to section2(h) of the Indian Contract Act, 1872 “An agreement enforceable by law is a contract”.</a:t>
            </a:r>
          </a:p>
          <a:p>
            <a:pPr indent="-342900">
              <a:spcBef>
                <a:spcPts val="640"/>
              </a:spcBef>
              <a:spcAft>
                <a:spcPts val="0"/>
              </a:spcAft>
              <a:buSzPct val="25000"/>
            </a:pP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TWO ELEMENTS OF A CONTRACT: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agreement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SzPct val="250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Enforceability of an agreement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0" y="6356350"/>
            <a:ext cx="7569200" cy="365100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r>
              <a:rPr lang="en-US" sz="1600" b="1" i="1" dirty="0">
                <a:latin typeface="Constantia" panose="02030602050306030303" pitchFamily="18" charset="0"/>
              </a:rPr>
              <a:t>Business Regulatory Framework, </a:t>
            </a:r>
            <a:r>
              <a:rPr lang="en-US" sz="1600" b="1" i="1" dirty="0" err="1">
                <a:latin typeface="Constantia" panose="02030602050306030303" pitchFamily="18" charset="0"/>
              </a:rPr>
              <a:t>Nikhila</a:t>
            </a:r>
            <a:r>
              <a:rPr lang="en-US" sz="1600" b="1" i="1" dirty="0">
                <a:latin typeface="Constantia" panose="02030602050306030303" pitchFamily="18" charset="0"/>
              </a:rPr>
              <a:t> </a:t>
            </a:r>
            <a:r>
              <a:rPr lang="en-US" sz="1600" b="1" i="1" dirty="0" err="1">
                <a:latin typeface="Constantia" panose="02030602050306030303" pitchFamily="18" charset="0"/>
              </a:rPr>
              <a:t>Tomy</a:t>
            </a:r>
            <a:r>
              <a:rPr lang="en-US" sz="1600" b="1" i="1" dirty="0">
                <a:latin typeface="Constantia" panose="02030602050306030303" pitchFamily="18" charset="0"/>
              </a:rPr>
              <a:t>, St.Mary's College, Thrissur</a:t>
            </a:r>
          </a:p>
        </p:txBody>
      </p:sp>
      <p:sp>
        <p:nvSpPr>
          <p:cNvPr id="150" name="Shape 150"/>
          <p:cNvSpPr txBox="1"/>
          <p:nvPr/>
        </p:nvSpPr>
        <p:spPr>
          <a:xfrm flipH="1">
            <a:off x="2438400" y="6319750"/>
            <a:ext cx="7315200" cy="11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0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buSzPct val="25000"/>
            </a:pPr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AGREEMENT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indent="-342900" algn="just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term agreement is defined to section 2(e) of the Indian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Cotract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 as “Every promise , forming the consideration for each other” is an agreement.</a:t>
            </a:r>
          </a:p>
          <a:p>
            <a:pPr indent="-342900" algn="just">
              <a:spcBef>
                <a:spcPts val="640"/>
              </a:spcBef>
              <a:spcAft>
                <a:spcPts val="0"/>
              </a:spcAft>
              <a:buSzPct val="25000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Agreement = Offer + Acceptance of Offer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0" y="6356350"/>
            <a:ext cx="7569200" cy="365100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r>
              <a:rPr lang="en-US" sz="1600" b="1" i="1" dirty="0">
                <a:latin typeface="Constantia" panose="02030602050306030303" pitchFamily="18" charset="0"/>
              </a:rPr>
              <a:t>Business Regulatory Framework, </a:t>
            </a:r>
            <a:r>
              <a:rPr lang="en-US" sz="1600" b="1" i="1" dirty="0" err="1">
                <a:latin typeface="Constantia" panose="02030602050306030303" pitchFamily="18" charset="0"/>
              </a:rPr>
              <a:t>Nikhila</a:t>
            </a:r>
            <a:r>
              <a:rPr lang="en-US" sz="1600" b="1" i="1" dirty="0">
                <a:latin typeface="Constantia" panose="02030602050306030303" pitchFamily="18" charset="0"/>
              </a:rPr>
              <a:t> </a:t>
            </a:r>
            <a:r>
              <a:rPr lang="en-US" sz="1600" b="1" i="1" dirty="0" err="1">
                <a:latin typeface="Constantia" panose="02030602050306030303" pitchFamily="18" charset="0"/>
              </a:rPr>
              <a:t>Tomy</a:t>
            </a:r>
            <a:r>
              <a:rPr lang="en-US" sz="1600" b="1" i="1" dirty="0">
                <a:latin typeface="Constantia" panose="02030602050306030303" pitchFamily="18" charset="0"/>
              </a:rPr>
              <a:t>, St.Mary's College, Thrissur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0852" y="2617675"/>
            <a:ext cx="3014399" cy="32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 rot="1692">
            <a:off x="2438513" y="6392764"/>
            <a:ext cx="7315200" cy="8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endParaRPr dirty="0"/>
          </a:p>
        </p:txBody>
      </p:sp>
      <p:pic>
        <p:nvPicPr>
          <p:cNvPr id="8" name="Picture 7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00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buSzPct val="25000"/>
            </a:pPr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ELEMENTS OF A CONTRACT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457200" indent="-41910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 and acceptance</a:t>
            </a:r>
          </a:p>
          <a:p>
            <a:pPr marL="457200" indent="-41910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Intention to create legal relationship.</a:t>
            </a:r>
          </a:p>
          <a:p>
            <a:pPr marL="457200" indent="-41910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Lawful consideration</a:t>
            </a:r>
          </a:p>
          <a:p>
            <a:pPr marL="457200" indent="-41910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Capacity of parties</a:t>
            </a:r>
          </a:p>
          <a:p>
            <a:pPr marL="457200" indent="-41910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consent</a:t>
            </a:r>
          </a:p>
          <a:p>
            <a:pPr marL="0" indent="0">
              <a:spcBef>
                <a:spcPts val="640"/>
              </a:spcBef>
              <a:spcAft>
                <a:spcPts val="0"/>
              </a:spcAft>
              <a:buSzPct val="25000"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640"/>
              </a:spcBef>
              <a:spcAft>
                <a:spcPts val="0"/>
              </a:spcAft>
              <a:buSzPct val="25000"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0" y="6356350"/>
            <a:ext cx="7416800" cy="365100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r>
              <a:rPr lang="en-US" sz="1600" b="1" i="1" dirty="0">
                <a:latin typeface="Constantia" panose="02030602050306030303" pitchFamily="18" charset="0"/>
              </a:rPr>
              <a:t>Business Regulatory Framework, </a:t>
            </a:r>
            <a:r>
              <a:rPr lang="en-US" sz="1600" b="1" i="1" dirty="0" err="1">
                <a:latin typeface="Constantia" panose="02030602050306030303" pitchFamily="18" charset="0"/>
              </a:rPr>
              <a:t>Nikhila</a:t>
            </a:r>
            <a:r>
              <a:rPr lang="en-US" sz="1600" b="1" i="1" dirty="0">
                <a:latin typeface="Constantia" panose="02030602050306030303" pitchFamily="18" charset="0"/>
              </a:rPr>
              <a:t> </a:t>
            </a:r>
            <a:r>
              <a:rPr lang="en-US" sz="1600" b="1" i="1" dirty="0" err="1">
                <a:latin typeface="Constantia" panose="02030602050306030303" pitchFamily="18" charset="0"/>
              </a:rPr>
              <a:t>Tomy</a:t>
            </a:r>
            <a:r>
              <a:rPr lang="en-US" sz="1600" b="1" i="1" dirty="0">
                <a:latin typeface="Constantia" panose="02030602050306030303" pitchFamily="18" charset="0"/>
              </a:rPr>
              <a:t>, St.Mary's College, Thrissur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2438400" y="6428838"/>
            <a:ext cx="7315200" cy="10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endParaRPr dirty="0"/>
          </a:p>
        </p:txBody>
      </p:sp>
      <p:pic>
        <p:nvPicPr>
          <p:cNvPr id="8" name="Picture 7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0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457200" indent="-40640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Lawful object</a:t>
            </a:r>
          </a:p>
          <a:p>
            <a:pPr marL="457200" indent="-40640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Agreement not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expressely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declared void.</a:t>
            </a:r>
          </a:p>
          <a:p>
            <a:pPr marL="457200" indent="-40640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Certainity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meaning</a:t>
            </a:r>
          </a:p>
          <a:p>
            <a:pPr marL="457200" indent="-40640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Possibility of performance</a:t>
            </a:r>
          </a:p>
          <a:p>
            <a:pPr marL="457200" indent="-406400">
              <a:spcBef>
                <a:spcPts val="64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Legal formalities</a:t>
            </a:r>
          </a:p>
          <a:p>
            <a:pPr marL="0" indent="0">
              <a:spcBef>
                <a:spcPts val="640"/>
              </a:spcBef>
              <a:spcAft>
                <a:spcPts val="0"/>
              </a:spcAft>
              <a:buSzPct val="25000"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0" y="6492900"/>
            <a:ext cx="7416800" cy="365100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r>
              <a:rPr lang="en-US" sz="1600" b="1" i="1" dirty="0">
                <a:latin typeface="Constantia" panose="02030602050306030303" pitchFamily="18" charset="0"/>
              </a:rPr>
              <a:t>Business Regulatory Framework, </a:t>
            </a:r>
            <a:r>
              <a:rPr lang="en-US" sz="1600" b="1" i="1" dirty="0" err="1">
                <a:latin typeface="Constantia" panose="02030602050306030303" pitchFamily="18" charset="0"/>
              </a:rPr>
              <a:t>Nikhila</a:t>
            </a:r>
            <a:r>
              <a:rPr lang="en-US" sz="1600" b="1" i="1" dirty="0">
                <a:latin typeface="Constantia" panose="02030602050306030303" pitchFamily="18" charset="0"/>
              </a:rPr>
              <a:t> </a:t>
            </a:r>
            <a:r>
              <a:rPr lang="en-US" sz="1600" b="1" i="1" dirty="0" err="1">
                <a:latin typeface="Constantia" panose="02030602050306030303" pitchFamily="18" charset="0"/>
              </a:rPr>
              <a:t>Tomy</a:t>
            </a:r>
            <a:r>
              <a:rPr lang="en-US" sz="1600" b="1" i="1" dirty="0">
                <a:latin typeface="Constantia" panose="02030602050306030303" pitchFamily="18" charset="0"/>
              </a:rPr>
              <a:t>, St.Mary's College, Thrissur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64">
            <a:off x="7726612" y="2382050"/>
            <a:ext cx="3900600" cy="24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2438400" y="6225098"/>
            <a:ext cx="7315200" cy="112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1981200" y="2057400"/>
            <a:ext cx="7315200" cy="112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9" name="Picture 8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00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905000" y="304800"/>
            <a:ext cx="6477000" cy="112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>
              <a:buSzPct val="25000"/>
            </a:pPr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CLASSIFICATION OF CONTRACTS</a:t>
            </a:r>
          </a:p>
        </p:txBody>
      </p:sp>
      <p:pic>
        <p:nvPicPr>
          <p:cNvPr id="170" name="Shape 170" descr="C:\Users\bba.SYSTEMMAIN\Desktop\Classification_of_contract_00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4991" y="1704074"/>
            <a:ext cx="71010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2438397" y="6455989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0" y="6492900"/>
            <a:ext cx="7315200" cy="365100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r>
              <a:rPr lang="en-US" sz="1600" b="1" i="1" dirty="0">
                <a:latin typeface="Constantia" panose="02030602050306030303" pitchFamily="18" charset="0"/>
              </a:rPr>
              <a:t>Business Regulatory Framework, </a:t>
            </a:r>
            <a:r>
              <a:rPr lang="en-US" sz="1600" b="1" i="1" dirty="0" err="1">
                <a:latin typeface="Constantia" panose="02030602050306030303" pitchFamily="18" charset="0"/>
              </a:rPr>
              <a:t>Nikhila</a:t>
            </a:r>
            <a:r>
              <a:rPr lang="en-US" sz="1600" b="1" i="1" dirty="0">
                <a:latin typeface="Constantia" panose="02030602050306030303" pitchFamily="18" charset="0"/>
              </a:rPr>
              <a:t> </a:t>
            </a:r>
            <a:r>
              <a:rPr lang="en-US" sz="1600" b="1" i="1" dirty="0" err="1">
                <a:latin typeface="Constantia" panose="02030602050306030303" pitchFamily="18" charset="0"/>
              </a:rPr>
              <a:t>Tomy</a:t>
            </a:r>
            <a:r>
              <a:rPr lang="en-US" sz="1600" b="1" i="1" dirty="0">
                <a:latin typeface="Constantia" panose="02030602050306030303" pitchFamily="18" charset="0"/>
              </a:rPr>
              <a:t>, St.Mary's College, Thrissur</a:t>
            </a: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00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 descr="C:\Users\bba.SYSTEMMAIN\Desktop\differences-contract-agreeme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803850"/>
            <a:ext cx="7112100" cy="52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2438397" y="640092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0" y="6492900"/>
            <a:ext cx="7340700" cy="365100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r>
              <a:rPr lang="en-US" sz="1600" b="1" i="1" dirty="0">
                <a:latin typeface="Constantia" panose="02030602050306030303" pitchFamily="18" charset="0"/>
              </a:rPr>
              <a:t>Business Regulatory Framework, </a:t>
            </a:r>
            <a:r>
              <a:rPr lang="en-US" sz="1600" b="1" i="1" dirty="0" err="1">
                <a:latin typeface="Constantia" panose="02030602050306030303" pitchFamily="18" charset="0"/>
              </a:rPr>
              <a:t>Nikhila</a:t>
            </a:r>
            <a:r>
              <a:rPr lang="en-US" sz="1600" b="1" i="1" dirty="0">
                <a:latin typeface="Constantia" panose="02030602050306030303" pitchFamily="18" charset="0"/>
              </a:rPr>
              <a:t> </a:t>
            </a:r>
            <a:r>
              <a:rPr lang="en-US" sz="1600" b="1" i="1" dirty="0" err="1">
                <a:latin typeface="Constantia" panose="02030602050306030303" pitchFamily="18" charset="0"/>
              </a:rPr>
              <a:t>Tomy</a:t>
            </a:r>
            <a:r>
              <a:rPr lang="en-US" sz="1600" b="1" i="1" dirty="0">
                <a:latin typeface="Constantia" panose="02030602050306030303" pitchFamily="18" charset="0"/>
              </a:rPr>
              <a:t>, St.Mary's College, Thrissur</a:t>
            </a: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00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 descr="Image result for difference between void agreement and void contract"/>
          <p:cNvPicPr preferRelativeResize="0"/>
          <p:nvPr/>
        </p:nvPicPr>
        <p:blipFill rotWithShape="1">
          <a:blip r:embed="rId3">
            <a:alphaModFix/>
          </a:blip>
          <a:srcRect r="3110" b="9428"/>
          <a:stretch/>
        </p:blipFill>
        <p:spPr>
          <a:xfrm>
            <a:off x="1905000" y="533400"/>
            <a:ext cx="6866100" cy="5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2438397" y="5562601"/>
            <a:ext cx="7315200" cy="1664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000000"/>
              </a:buClr>
              <a:buFont typeface="Arial"/>
              <a:defRPr sz="1600" b="1" i="1">
                <a:latin typeface="Constantia" panose="02030602050306030303" pitchFamily="18" charset="0"/>
              </a:defRPr>
            </a:lvl1pPr>
            <a:lvl2pPr marL="457200" indent="-88900">
              <a:buClr>
                <a:srgbClr val="000000"/>
              </a:buClr>
              <a:buFont typeface="Arial"/>
            </a:lvl2pPr>
            <a:lvl3pPr marL="914400" indent="-88900">
              <a:buClr>
                <a:srgbClr val="000000"/>
              </a:buClr>
              <a:buFont typeface="Arial"/>
            </a:lvl3pPr>
            <a:lvl4pPr marL="1371600" indent="-88900">
              <a:buClr>
                <a:srgbClr val="000000"/>
              </a:buClr>
              <a:buFont typeface="Arial"/>
            </a:lvl4pPr>
            <a:lvl5pPr marL="1828800" indent="-88900">
              <a:buClr>
                <a:srgbClr val="000000"/>
              </a:buClr>
              <a:buFont typeface="Arial"/>
            </a:lvl5pPr>
            <a:lvl6pPr marL="2286000" indent="-88900">
              <a:buClr>
                <a:srgbClr val="000000"/>
              </a:buClr>
              <a:buFont typeface="Arial"/>
            </a:lvl6pPr>
            <a:lvl7pPr marL="2743200" indent="-88900">
              <a:buClr>
                <a:srgbClr val="000000"/>
              </a:buClr>
              <a:buFont typeface="Arial"/>
            </a:lvl7pPr>
            <a:lvl8pPr marL="3200400" indent="-88900">
              <a:buClr>
                <a:srgbClr val="000000"/>
              </a:buClr>
              <a:buFont typeface="Arial"/>
            </a:lvl8pPr>
            <a:lvl9pPr marL="3657600" indent="-88900">
              <a:buClr>
                <a:srgbClr val="000000"/>
              </a:buClr>
              <a:buFont typeface="Arial"/>
            </a:lvl9pPr>
          </a:lstStyle>
          <a:p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6334781"/>
            <a:ext cx="7391400" cy="584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>
              <a:buClr>
                <a:srgbClr val="000000"/>
              </a:buClr>
              <a:buFont typeface="Arial"/>
            </a:pPr>
            <a:r>
              <a:rPr lang="en-US" sz="1600" b="1" i="1" dirty="0">
                <a:latin typeface="Constantia" panose="02030602050306030303" pitchFamily="18" charset="0"/>
                <a:sym typeface="Times New Roman"/>
              </a:rPr>
              <a:t>Business Regulatory Framework, </a:t>
            </a:r>
            <a:r>
              <a:rPr lang="en-US" sz="1600" b="1" i="1" dirty="0" err="1">
                <a:latin typeface="Constantia" panose="02030602050306030303" pitchFamily="18" charset="0"/>
                <a:sym typeface="Times New Roman"/>
              </a:rPr>
              <a:t>Nikhila</a:t>
            </a:r>
            <a:r>
              <a:rPr lang="en-US" sz="1600" b="1" i="1" dirty="0">
                <a:latin typeface="Constantia" panose="02030602050306030303" pitchFamily="18" charset="0"/>
                <a:sym typeface="Times New Roman"/>
              </a:rPr>
              <a:t> </a:t>
            </a:r>
            <a:r>
              <a:rPr lang="en-US" sz="1600" b="1" i="1" dirty="0" err="1">
                <a:latin typeface="Constantia" panose="02030602050306030303" pitchFamily="18" charset="0"/>
                <a:sym typeface="Times New Roman"/>
              </a:rPr>
              <a:t>Tomy</a:t>
            </a:r>
            <a:r>
              <a:rPr lang="en-US" sz="1600" b="1" i="1" dirty="0">
                <a:latin typeface="Constantia" panose="02030602050306030303" pitchFamily="18" charset="0"/>
                <a:sym typeface="Times New Roman"/>
              </a:rPr>
              <a:t>, St Mary's </a:t>
            </a:r>
            <a:r>
              <a:rPr lang="en-US" sz="1600" b="1" i="1" dirty="0" err="1">
                <a:latin typeface="Constantia" panose="02030602050306030303" pitchFamily="18" charset="0"/>
                <a:sym typeface="Times New Roman"/>
              </a:rPr>
              <a:t>College,Thrissur</a:t>
            </a:r>
            <a:endParaRPr lang="en-US" sz="1600" b="1" i="1" dirty="0">
              <a:latin typeface="Constantia" panose="02030602050306030303" pitchFamily="18" charset="0"/>
              <a:sym typeface="Times New Roman"/>
            </a:endParaRPr>
          </a:p>
        </p:txBody>
      </p:sp>
      <p:pic>
        <p:nvPicPr>
          <p:cNvPr id="6" name="Picture 5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00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275</Words>
  <Application>Microsoft Office PowerPoint</Application>
  <PresentationFormat>Custom</PresentationFormat>
  <Paragraphs>37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simple-light-2</vt:lpstr>
      <vt:lpstr>Slide 1</vt:lpstr>
      <vt:lpstr>THE INDIAN CONTRACT ACT</vt:lpstr>
      <vt:lpstr>CONTRACT</vt:lpstr>
      <vt:lpstr>AGREEMENT</vt:lpstr>
      <vt:lpstr>ELEMENTS OF A CONTRACT</vt:lpstr>
      <vt:lpstr>Slide 6</vt:lpstr>
      <vt:lpstr>CLASSIFICATION OF CONTRACTS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Regulatory Framework</dc:title>
  <cp:lastModifiedBy>admission</cp:lastModifiedBy>
  <cp:revision>8</cp:revision>
  <dcterms:modified xsi:type="dcterms:W3CDTF">2019-06-21T01:45:06Z</dcterms:modified>
</cp:coreProperties>
</file>