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marR="0" lvl="0" indent="-234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34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34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34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34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34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34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34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34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200"/>
            </a:lvl1pPr>
            <a:lvl2pPr marL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200"/>
            </a:lvl2pPr>
            <a:lvl3pPr marL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200"/>
            </a:lvl3pPr>
            <a:lvl4pPr marL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200"/>
            </a:lvl4pPr>
            <a:lvl5pPr marL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200"/>
            </a:lvl5pPr>
            <a:lvl6pPr marL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200"/>
            </a:lvl6pPr>
            <a:lvl7pPr marL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200"/>
            </a:lvl7pPr>
            <a:lvl8pPr marL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200"/>
            </a:lvl8pPr>
            <a:lvl9pPr marL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/>
            </a:lvl1pPr>
            <a:lvl2pPr marL="91440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/>
            </a:lvl2pPr>
            <a:lvl3pPr marL="137160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/>
            </a:lvl3pPr>
            <a:lvl4pPr marL="182880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/>
            </a:lvl4pPr>
            <a:lvl5pPr marL="228600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/>
            </a:lvl5pPr>
            <a:lvl6pPr marL="274320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/>
            </a:lvl6pPr>
            <a:lvl7pPr marL="320040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/>
            </a:lvl7pPr>
            <a:lvl8pPr marL="365760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/>
            </a:lvl8pPr>
            <a:lvl9pPr marL="411480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GB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GB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0"/>
            </a:lvl1pPr>
            <a:lvl2pPr marL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0"/>
            </a:lvl2pPr>
            <a:lvl3pPr marL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0"/>
            </a:lvl3pPr>
            <a:lvl4pPr marL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0"/>
            </a:lvl4pPr>
            <a:lvl5pPr marL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0"/>
            </a:lvl5pPr>
            <a:lvl6pPr marL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0"/>
            </a:lvl6pPr>
            <a:lvl7pPr marL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0"/>
            </a:lvl7pPr>
            <a:lvl8pPr marL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0"/>
            </a:lvl8pPr>
            <a:lvl9pPr marL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lvl="0" indent="-2286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har char="●"/>
              <a:defRPr/>
            </a:lvl1pPr>
            <a:lvl2pPr marL="914400" lvl="1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har char="○"/>
              <a:defRPr/>
            </a:lvl2pPr>
            <a:lvl3pPr marL="1371600" lvl="2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har char="■"/>
              <a:defRPr/>
            </a:lvl3pPr>
            <a:lvl4pPr marL="1828800" lvl="3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har char="●"/>
              <a:defRPr/>
            </a:lvl4pPr>
            <a:lvl5pPr marL="2286000" lvl="4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har char="○"/>
              <a:defRPr/>
            </a:lvl5pPr>
            <a:lvl6pPr marL="2743200" lvl="5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har char="■"/>
              <a:defRPr/>
            </a:lvl6pPr>
            <a:lvl7pPr marL="3200400" lvl="6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har char="●"/>
              <a:defRPr/>
            </a:lvl7pPr>
            <a:lvl8pPr marL="3657600" lvl="7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har char="○"/>
              <a:defRPr/>
            </a:lvl8pPr>
            <a:lvl9pPr marL="4114800" lvl="8" indent="-2286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GB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GB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GB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GB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har char="●"/>
              <a:defRPr/>
            </a:lvl1pPr>
            <a:lvl2pPr marL="91440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har char="○"/>
              <a:defRPr/>
            </a:lvl2pPr>
            <a:lvl3pPr marL="137160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har char="■"/>
              <a:defRPr/>
            </a:lvl3pPr>
            <a:lvl4pPr marL="182880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har char="●"/>
              <a:defRPr/>
            </a:lvl4pPr>
            <a:lvl5pPr marL="228600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har char="○"/>
              <a:defRPr/>
            </a:lvl5pPr>
            <a:lvl6pPr marL="274320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har char="■"/>
              <a:defRPr/>
            </a:lvl6pPr>
            <a:lvl7pPr marL="320040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har char="●"/>
              <a:defRPr/>
            </a:lvl7pPr>
            <a:lvl8pPr marL="365760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har char="○"/>
              <a:defRPr/>
            </a:lvl8pPr>
            <a:lvl9pPr marL="411480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har char="■"/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GB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GB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/>
            </a:lvl1pPr>
            <a:lvl2pPr marL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/>
            </a:lvl2pPr>
            <a:lvl3pPr marL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/>
            </a:lvl3pPr>
            <a:lvl4pPr marL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/>
            </a:lvl4pPr>
            <a:lvl5pPr marL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/>
            </a:lvl5pPr>
            <a:lvl6pPr marL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/>
            </a:lvl6pPr>
            <a:lvl7pPr marL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/>
            </a:lvl7pPr>
            <a:lvl8pPr marL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/>
            </a:lvl8pPr>
            <a:lvl9pPr marL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GB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GB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GB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GB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  <a:defRPr sz="1400"/>
            </a:lvl1pPr>
            <a:lvl2pPr marL="91440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○"/>
              <a:defRPr sz="1200"/>
            </a:lvl2pPr>
            <a:lvl3pPr marL="137160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■"/>
              <a:defRPr sz="1200"/>
            </a:lvl3pPr>
            <a:lvl4pPr marL="182880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●"/>
              <a:defRPr sz="1200"/>
            </a:lvl4pPr>
            <a:lvl5pPr marL="228600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○"/>
              <a:defRPr sz="1200"/>
            </a:lvl5pPr>
            <a:lvl6pPr marL="274320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■"/>
              <a:defRPr sz="1200"/>
            </a:lvl6pPr>
            <a:lvl7pPr marL="320040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●"/>
              <a:defRPr sz="1200"/>
            </a:lvl7pPr>
            <a:lvl8pPr marL="365760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○"/>
              <a:defRPr sz="1200"/>
            </a:lvl8pPr>
            <a:lvl9pPr marL="411480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ct val="1000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  <a:defRPr sz="1400"/>
            </a:lvl1pPr>
            <a:lvl2pPr marL="91440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○"/>
              <a:defRPr sz="1200"/>
            </a:lvl2pPr>
            <a:lvl3pPr marL="137160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■"/>
              <a:defRPr sz="1200"/>
            </a:lvl3pPr>
            <a:lvl4pPr marL="182880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●"/>
              <a:defRPr sz="1200"/>
            </a:lvl4pPr>
            <a:lvl5pPr marL="228600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○"/>
              <a:defRPr sz="1200"/>
            </a:lvl5pPr>
            <a:lvl6pPr marL="274320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■"/>
              <a:defRPr sz="1200"/>
            </a:lvl6pPr>
            <a:lvl7pPr marL="320040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●"/>
              <a:defRPr sz="1200"/>
            </a:lvl7pPr>
            <a:lvl8pPr marL="365760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○"/>
              <a:defRPr sz="1200"/>
            </a:lvl8pPr>
            <a:lvl9pPr marL="411480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ct val="1000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GB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GB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marL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marL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marL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marL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marL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marL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marL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marL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  <a:defRPr sz="1200"/>
            </a:lvl1pPr>
            <a:lvl2pPr marL="91440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○"/>
              <a:defRPr sz="1200"/>
            </a:lvl2pPr>
            <a:lvl3pPr marL="137160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■"/>
              <a:defRPr sz="1200"/>
            </a:lvl3pPr>
            <a:lvl4pPr marL="182880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●"/>
              <a:defRPr sz="1200"/>
            </a:lvl4pPr>
            <a:lvl5pPr marL="228600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○"/>
              <a:defRPr sz="1200"/>
            </a:lvl5pPr>
            <a:lvl6pPr marL="274320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■"/>
              <a:defRPr sz="1200"/>
            </a:lvl6pPr>
            <a:lvl7pPr marL="320040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●"/>
              <a:defRPr sz="1200"/>
            </a:lvl7pPr>
            <a:lvl8pPr marL="365760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○"/>
              <a:defRPr sz="1200"/>
            </a:lvl8pPr>
            <a:lvl9pPr marL="411480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ct val="1000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GB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GB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/>
            </a:lvl1pPr>
            <a:lvl2pPr marL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/>
            </a:lvl2pPr>
            <a:lvl3pPr marL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/>
            </a:lvl3pPr>
            <a:lvl4pPr marL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/>
            </a:lvl4pPr>
            <a:lvl5pPr marL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/>
            </a:lvl5pPr>
            <a:lvl6pPr marL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/>
            </a:lvl6pPr>
            <a:lvl7pPr marL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/>
            </a:lvl7pPr>
            <a:lvl8pPr marL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/>
            </a:lvl8pPr>
            <a:lvl9pPr marL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GB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GB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/>
            </a:lvl1pPr>
            <a:lvl2pPr marL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/>
            </a:lvl2pPr>
            <a:lvl3pPr marL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/>
            </a:lvl3pPr>
            <a:lvl4pPr marL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/>
            </a:lvl4pPr>
            <a:lvl5pPr marL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/>
            </a:lvl5pPr>
            <a:lvl6pPr marL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/>
            </a:lvl6pPr>
            <a:lvl7pPr marL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/>
            </a:lvl7pPr>
            <a:lvl8pPr marL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/>
            </a:lvl8pPr>
            <a:lvl9pPr marL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/>
            </a:lvl1pPr>
            <a:lvl2pPr marL="91440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/>
            </a:lvl2pPr>
            <a:lvl3pPr marL="137160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/>
            </a:lvl3pPr>
            <a:lvl4pPr marL="182880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/>
            </a:lvl4pPr>
            <a:lvl5pPr marL="228600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/>
            </a:lvl5pPr>
            <a:lvl6pPr marL="274320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/>
            </a:lvl6pPr>
            <a:lvl7pPr marL="320040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/>
            </a:lvl7pPr>
            <a:lvl8pPr marL="365760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/>
            </a:lvl8pPr>
            <a:lvl9pPr marL="411480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har char="●"/>
              <a:defRPr/>
            </a:lvl1pPr>
            <a:lvl2pPr marL="91440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har char="○"/>
              <a:defRPr/>
            </a:lvl2pPr>
            <a:lvl3pPr marL="137160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har char="■"/>
              <a:defRPr/>
            </a:lvl3pPr>
            <a:lvl4pPr marL="182880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har char="●"/>
              <a:defRPr/>
            </a:lvl4pPr>
            <a:lvl5pPr marL="228600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har char="○"/>
              <a:defRPr/>
            </a:lvl5pPr>
            <a:lvl6pPr marL="274320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har char="■"/>
              <a:defRPr/>
            </a:lvl6pPr>
            <a:lvl7pPr marL="320040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har char="●"/>
              <a:defRPr/>
            </a:lvl7pPr>
            <a:lvl8pPr marL="365760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har char="○"/>
              <a:defRPr/>
            </a:lvl8pPr>
            <a:lvl9pPr marL="411480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GB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GB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91440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defRPr/>
            </a:lvl2pPr>
            <a:lvl3pPr marL="137160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defRPr/>
            </a:lvl3pPr>
            <a:lvl4pPr marL="182880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defRPr/>
            </a:lvl4pPr>
            <a:lvl5pPr marL="228600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defRPr/>
            </a:lvl5pPr>
            <a:lvl6pPr marL="274320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defRPr/>
            </a:lvl6pPr>
            <a:lvl7pPr marL="320040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defRPr/>
            </a:lvl7pPr>
            <a:lvl8pPr marL="365760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defRPr/>
            </a:lvl8pPr>
            <a:lvl9pPr marL="411480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GB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GB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GB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GB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9800" y="735235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itchFamily="18" charset="0"/>
              </a:rPr>
              <a:t>RESEARCH</a:t>
            </a:r>
            <a:r>
              <a:rPr lang="en-GB" sz="3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en-GB" sz="36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itchFamily="18" charset="0"/>
              </a:rPr>
              <a:t>DESIGN</a:t>
            </a:r>
            <a:endParaRPr lang="en-US" sz="3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5200" y="2343150"/>
            <a:ext cx="518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SzPct val="25000"/>
            </a:pP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Nikhila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Tomy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SzPct val="25000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Assistant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Professor</a:t>
            </a:r>
          </a:p>
          <a:p>
            <a:pPr lvl="0">
              <a:buSzPct val="25000"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Management Studies</a:t>
            </a:r>
          </a:p>
          <a:p>
            <a:pPr lvl="0">
              <a:buSzPct val="25000"/>
            </a:pP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St.Marys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College Thrissur</a:t>
            </a:r>
          </a:p>
        </p:txBody>
      </p:sp>
    </p:spTree>
    <p:extLst>
      <p:ext uri="{BB962C8B-B14F-4D97-AF65-F5344CB8AC3E}">
        <p14:creationId xmlns="" xmlns:p14="http://schemas.microsoft.com/office/powerpoint/2010/main" val="41528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ctrTitle"/>
          </p:nvPr>
        </p:nvSpPr>
        <p:spPr>
          <a:xfrm flipH="1">
            <a:off x="311700" y="729836"/>
            <a:ext cx="5458200" cy="4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600" b="1" u="sng" dirty="0">
                <a:solidFill>
                  <a:srgbClr val="A61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METHODS OF SURVEY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subTitle" idx="1"/>
          </p:nvPr>
        </p:nvSpPr>
        <p:spPr>
          <a:xfrm>
            <a:off x="311700" y="1435875"/>
            <a:ext cx="8520600" cy="300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Census method</a:t>
            </a:r>
          </a:p>
          <a:p>
            <a:pPr marL="45720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Sample method</a:t>
            </a:r>
          </a:p>
          <a:p>
            <a:pPr marL="914400" lvl="1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Fax survey</a:t>
            </a:r>
          </a:p>
          <a:p>
            <a:pPr marL="914400" lvl="1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Internet and e-mail survey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0" y="4744285"/>
            <a:ext cx="5160530" cy="3992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b="1" i="1">
                <a:solidFill>
                  <a:schemeClr val="tx1"/>
                </a:solidFill>
                <a:latin typeface="Constantia" panose="02030602050306030303" pitchFamily="18" charset="0"/>
                <a:cs typeface="Times New Roman" pitchFamily="18" charset="0"/>
              </a:defRPr>
            </a:lvl1pPr>
          </a:lstStyle>
          <a:p>
            <a:r>
              <a:rPr lang="en-GB" dirty="0"/>
              <a:t>Research </a:t>
            </a:r>
            <a:r>
              <a:rPr lang="en-GB" dirty="0" err="1"/>
              <a:t>design,Nikhila</a:t>
            </a:r>
            <a:r>
              <a:rPr lang="en-GB" dirty="0"/>
              <a:t> </a:t>
            </a:r>
            <a:r>
              <a:rPr lang="en-GB" dirty="0" err="1"/>
              <a:t>Tomy</a:t>
            </a:r>
            <a:r>
              <a:rPr lang="en-GB" dirty="0"/>
              <a:t>, </a:t>
            </a:r>
            <a:r>
              <a:rPr lang="en-GB" dirty="0" err="1"/>
              <a:t>St.Marys’s</a:t>
            </a:r>
            <a:r>
              <a:rPr lang="en-GB" dirty="0"/>
              <a:t> college Thrissur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66" y="0"/>
            <a:ext cx="993734" cy="1115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ctrTitle"/>
          </p:nvPr>
        </p:nvSpPr>
        <p:spPr>
          <a:xfrm>
            <a:off x="311700" y="438151"/>
            <a:ext cx="6797100" cy="190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EXPERIMENT is the process of manipulating one or more independent variables and measuring their effect on one or more dependant variables ,while controlling for the extraneous variables.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subTitle" idx="1"/>
          </p:nvPr>
        </p:nvSpPr>
        <p:spPr>
          <a:xfrm>
            <a:off x="311700" y="2419351"/>
            <a:ext cx="8520600" cy="99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Goals of experiment: internal validity ,external validity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0" y="4762500"/>
            <a:ext cx="5140036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b="1" i="1">
                <a:solidFill>
                  <a:schemeClr val="tx1"/>
                </a:solidFill>
                <a:latin typeface="Constantia" panose="02030602050306030303" pitchFamily="18" charset="0"/>
                <a:cs typeface="Times New Roman" pitchFamily="18" charset="0"/>
              </a:defRPr>
            </a:lvl1pPr>
          </a:lstStyle>
          <a:p>
            <a:r>
              <a:rPr lang="en-GB" dirty="0"/>
              <a:t>Research </a:t>
            </a:r>
            <a:r>
              <a:rPr lang="en-GB" dirty="0" err="1"/>
              <a:t>design,Nikhila</a:t>
            </a:r>
            <a:r>
              <a:rPr lang="en-GB" dirty="0"/>
              <a:t> </a:t>
            </a:r>
            <a:r>
              <a:rPr lang="en-GB" dirty="0" err="1"/>
              <a:t>Tomy</a:t>
            </a:r>
            <a:r>
              <a:rPr lang="en-GB" dirty="0"/>
              <a:t>, </a:t>
            </a:r>
            <a:r>
              <a:rPr lang="en-GB" dirty="0" err="1"/>
              <a:t>St.Marys’s</a:t>
            </a:r>
            <a:r>
              <a:rPr lang="en-GB" dirty="0"/>
              <a:t> college Thrissur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66" y="0"/>
            <a:ext cx="993734" cy="1115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ctrTitle"/>
          </p:nvPr>
        </p:nvSpPr>
        <p:spPr>
          <a:xfrm>
            <a:off x="311700" y="370794"/>
            <a:ext cx="6425400" cy="99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600" b="1" u="sng" dirty="0">
                <a:solidFill>
                  <a:srgbClr val="A61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OBSERVATION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subTitle" idx="1"/>
          </p:nvPr>
        </p:nvSpPr>
        <p:spPr>
          <a:xfrm>
            <a:off x="311700" y="1362600"/>
            <a:ext cx="6425400" cy="27331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systematic viewing of a specific phenomenon in its proper setting for the specific purpose of gathering data for a particular study.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0" y="4710750"/>
            <a:ext cx="5222894" cy="4327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b="1" i="1">
                <a:solidFill>
                  <a:schemeClr val="tx1"/>
                </a:solidFill>
                <a:latin typeface="Constantia" panose="02030602050306030303" pitchFamily="18" charset="0"/>
                <a:cs typeface="Times New Roman" pitchFamily="18" charset="0"/>
              </a:defRPr>
            </a:lvl1pPr>
          </a:lstStyle>
          <a:p>
            <a:r>
              <a:rPr lang="en-GB" dirty="0"/>
              <a:t>Research </a:t>
            </a:r>
            <a:r>
              <a:rPr lang="en-GB" dirty="0" err="1"/>
              <a:t>design,Nikhila</a:t>
            </a:r>
            <a:r>
              <a:rPr lang="en-GB" dirty="0"/>
              <a:t> </a:t>
            </a:r>
            <a:r>
              <a:rPr lang="en-GB" dirty="0" err="1"/>
              <a:t>Tomy</a:t>
            </a:r>
            <a:r>
              <a:rPr lang="en-GB" dirty="0"/>
              <a:t>, </a:t>
            </a:r>
            <a:r>
              <a:rPr lang="en-GB" dirty="0" err="1"/>
              <a:t>St.Marys’s</a:t>
            </a:r>
            <a:r>
              <a:rPr lang="en-GB" dirty="0"/>
              <a:t> college Thrissur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66" y="0"/>
            <a:ext cx="993734" cy="1115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6024300" cy="70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600" b="1" u="sng" dirty="0">
                <a:solidFill>
                  <a:srgbClr val="A61C00"/>
                </a:solidFill>
                <a:latin typeface="Times New Roman" pitchFamily="18" charset="0"/>
                <a:cs typeface="Times New Roman" pitchFamily="18" charset="0"/>
              </a:rPr>
              <a:t>TYPES OF OBSERVATION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67644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Simple and systematic observation</a:t>
            </a:r>
          </a:p>
          <a:p>
            <a:pPr marL="457200" lvl="0" indent="-4191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Subjective and objective observation</a:t>
            </a:r>
          </a:p>
          <a:p>
            <a:pPr marL="457200" lvl="0" indent="-4191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Intra subjective and inter subjective observation</a:t>
            </a:r>
          </a:p>
          <a:p>
            <a:pPr marL="457200" lvl="0" indent="-4191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Casual and scientific observation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0" y="4804350"/>
            <a:ext cx="5236729" cy="3391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b="1" i="1">
                <a:solidFill>
                  <a:schemeClr val="tx1"/>
                </a:solidFill>
                <a:latin typeface="Constantia" panose="02030602050306030303" pitchFamily="18" charset="0"/>
                <a:cs typeface="Times New Roman" pitchFamily="18" charset="0"/>
              </a:defRPr>
            </a:lvl1pPr>
          </a:lstStyle>
          <a:p>
            <a:r>
              <a:rPr lang="en-GB" dirty="0"/>
              <a:t>Research </a:t>
            </a:r>
            <a:r>
              <a:rPr lang="en-GB" dirty="0" err="1"/>
              <a:t>design,Nikhila</a:t>
            </a:r>
            <a:r>
              <a:rPr lang="en-GB" dirty="0"/>
              <a:t> </a:t>
            </a:r>
            <a:r>
              <a:rPr lang="en-GB" dirty="0" err="1"/>
              <a:t>Tomy</a:t>
            </a:r>
            <a:r>
              <a:rPr lang="en-GB" dirty="0"/>
              <a:t>, </a:t>
            </a:r>
            <a:r>
              <a:rPr lang="en-GB" dirty="0" err="1"/>
              <a:t>St.Marys’s</a:t>
            </a:r>
            <a:r>
              <a:rPr lang="en-GB" dirty="0"/>
              <a:t> college Thrissur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66" y="0"/>
            <a:ext cx="993734" cy="1115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6123600" cy="420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937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GB" sz="2200" dirty="0">
                <a:latin typeface="Times New Roman"/>
                <a:ea typeface="Times New Roman"/>
                <a:cs typeface="Times New Roman"/>
                <a:sym typeface="Times New Roman"/>
              </a:rPr>
              <a:t>Factual and inferential observation</a:t>
            </a:r>
          </a:p>
          <a:p>
            <a:pPr marL="3937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GB" sz="2200" dirty="0">
                <a:latin typeface="Times New Roman"/>
                <a:ea typeface="Times New Roman"/>
                <a:cs typeface="Times New Roman"/>
                <a:sym typeface="Times New Roman"/>
              </a:rPr>
              <a:t>Direct and indirect observation</a:t>
            </a:r>
          </a:p>
          <a:p>
            <a:pPr marL="3937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GB" sz="2200" dirty="0">
                <a:latin typeface="Times New Roman"/>
                <a:ea typeface="Times New Roman"/>
                <a:cs typeface="Times New Roman"/>
                <a:sym typeface="Times New Roman"/>
              </a:rPr>
              <a:t>Participant and non participant observation</a:t>
            </a:r>
          </a:p>
          <a:p>
            <a:pPr marL="3937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GB" sz="2200" dirty="0" smtClean="0">
                <a:latin typeface="Times New Roman"/>
                <a:ea typeface="Times New Roman"/>
                <a:cs typeface="Times New Roman"/>
                <a:sym typeface="Times New Roman"/>
              </a:rPr>
              <a:t>Structured and </a:t>
            </a:r>
            <a:r>
              <a:rPr lang="en-GB" sz="2200" dirty="0">
                <a:latin typeface="Times New Roman"/>
                <a:ea typeface="Times New Roman"/>
                <a:cs typeface="Times New Roman"/>
                <a:sym typeface="Times New Roman"/>
              </a:rPr>
              <a:t>unstructured observation controlled and uncontrolled observation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0" y="4838700"/>
            <a:ext cx="5105400" cy="30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b="1" i="1">
                <a:solidFill>
                  <a:schemeClr val="tx1"/>
                </a:solidFill>
                <a:latin typeface="Constantia" panose="02030602050306030303" pitchFamily="18" charset="0"/>
                <a:cs typeface="Times New Roman" pitchFamily="18" charset="0"/>
              </a:defRPr>
            </a:lvl1pPr>
          </a:lstStyle>
          <a:p>
            <a:r>
              <a:rPr lang="en-GB" dirty="0"/>
              <a:t>Research </a:t>
            </a:r>
            <a:r>
              <a:rPr lang="en-GB" dirty="0" err="1"/>
              <a:t>design,Nikhila</a:t>
            </a:r>
            <a:r>
              <a:rPr lang="en-GB" dirty="0"/>
              <a:t> </a:t>
            </a:r>
            <a:r>
              <a:rPr lang="en-GB" dirty="0" err="1"/>
              <a:t>Tomy</a:t>
            </a:r>
            <a:r>
              <a:rPr lang="en-GB" dirty="0"/>
              <a:t>, </a:t>
            </a:r>
            <a:r>
              <a:rPr lang="en-GB" dirty="0" err="1"/>
              <a:t>St.Marys’s</a:t>
            </a:r>
            <a:r>
              <a:rPr lang="en-GB" dirty="0"/>
              <a:t> college Thrissur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66" y="0"/>
            <a:ext cx="993734" cy="1115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311704" y="495750"/>
            <a:ext cx="4848300" cy="78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600" b="1" dirty="0">
                <a:solidFill>
                  <a:srgbClr val="A61C00"/>
                </a:solidFill>
                <a:latin typeface="Bookman Old Style" panose="02050604050505020204" pitchFamily="18" charset="0"/>
                <a:cs typeface="Times New Roman" pitchFamily="18" charset="0"/>
              </a:rPr>
              <a:t>DEFINITION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subTitle" idx="1"/>
          </p:nvPr>
        </p:nvSpPr>
        <p:spPr>
          <a:xfrm>
            <a:off x="311700" y="1749307"/>
            <a:ext cx="8520600" cy="230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According to Bernard S </a:t>
            </a:r>
            <a:r>
              <a:rPr lang="en-GB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Philip, "the </a:t>
            </a: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research design constitutes the blue print for the collection, measurement and </a:t>
            </a: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analysis</a:t>
            </a: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data</a:t>
            </a:r>
            <a:r>
              <a:rPr lang="en-GB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It </a:t>
            </a: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aids scientists in the allocation of his limited resources by posing crucial choices.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0" y="4850355"/>
            <a:ext cx="5181600" cy="2931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b="1" i="1" dirty="0">
                <a:solidFill>
                  <a:schemeClr val="tx1"/>
                </a:solidFill>
                <a:latin typeface="Constantia" panose="02030602050306030303" pitchFamily="18" charset="0"/>
                <a:cs typeface="Times New Roman" pitchFamily="18" charset="0"/>
              </a:rPr>
              <a:t>Research </a:t>
            </a:r>
            <a:r>
              <a:rPr lang="en-GB" b="1" i="1" dirty="0" err="1">
                <a:solidFill>
                  <a:schemeClr val="tx1"/>
                </a:solidFill>
                <a:latin typeface="Constantia" panose="02030602050306030303" pitchFamily="18" charset="0"/>
                <a:cs typeface="Times New Roman" pitchFamily="18" charset="0"/>
              </a:rPr>
              <a:t>Design,Nikhila</a:t>
            </a:r>
            <a:r>
              <a:rPr lang="en-GB" b="1" i="1" dirty="0">
                <a:solidFill>
                  <a:schemeClr val="tx1"/>
                </a:solidFill>
                <a:latin typeface="Constantia" panose="02030602050306030303" pitchFamily="18" charset="0"/>
                <a:cs typeface="Times New Roman" pitchFamily="18" charset="0"/>
              </a:rPr>
              <a:t> </a:t>
            </a:r>
            <a:r>
              <a:rPr lang="en-GB" b="1" i="1" dirty="0" err="1">
                <a:solidFill>
                  <a:schemeClr val="tx1"/>
                </a:solidFill>
                <a:latin typeface="Constantia" panose="02030602050306030303" pitchFamily="18" charset="0"/>
                <a:cs typeface="Times New Roman" pitchFamily="18" charset="0"/>
              </a:rPr>
              <a:t>Tomy,St.Marys</a:t>
            </a:r>
            <a:r>
              <a:rPr lang="en-GB" b="1" i="1" dirty="0">
                <a:solidFill>
                  <a:schemeClr val="tx1"/>
                </a:solidFill>
                <a:latin typeface="Constantia" panose="02030602050306030303" pitchFamily="18" charset="0"/>
                <a:cs typeface="Times New Roman" pitchFamily="18" charset="0"/>
              </a:rPr>
              <a:t> </a:t>
            </a:r>
            <a:r>
              <a:rPr lang="en-GB" b="1" i="1" dirty="0" err="1">
                <a:solidFill>
                  <a:schemeClr val="tx1"/>
                </a:solidFill>
                <a:latin typeface="Constantia" panose="02030602050306030303" pitchFamily="18" charset="0"/>
                <a:cs typeface="Times New Roman" pitchFamily="18" charset="0"/>
              </a:rPr>
              <a:t>college,Thrissur</a:t>
            </a:r>
            <a:endParaRPr lang="en-GB" b="1" i="1" dirty="0">
              <a:solidFill>
                <a:schemeClr val="tx1"/>
              </a:solidFill>
              <a:latin typeface="Constantia" panose="02030602050306030303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66" y="0"/>
            <a:ext cx="993734" cy="1115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ctrTitle"/>
          </p:nvPr>
        </p:nvSpPr>
        <p:spPr>
          <a:xfrm>
            <a:off x="311700" y="0"/>
            <a:ext cx="5948700" cy="146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l">
              <a:buSzPct val="25000"/>
            </a:pPr>
            <a:r>
              <a:rPr lang="en-GB" sz="2600" b="1" dirty="0">
                <a:solidFill>
                  <a:srgbClr val="A61C00"/>
                </a:solidFill>
                <a:latin typeface="Bookman Old Style" panose="02050604050505020204" pitchFamily="18" charset="0"/>
                <a:cs typeface="Times New Roman" pitchFamily="18" charset="0"/>
                <a:sym typeface="Times New Roman"/>
              </a:rPr>
              <a:t>FEATURES OF RESEARCH DESIGN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subTitle" idx="1"/>
          </p:nvPr>
        </p:nvSpPr>
        <p:spPr>
          <a:xfrm>
            <a:off x="311700" y="1716625"/>
            <a:ext cx="7781400" cy="251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Plan that denotes the sources and types of information</a:t>
            </a:r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Strategy which specifies the approach used for gathering and analysing data.</a:t>
            </a:r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An activity and time based plan.</a:t>
            </a:r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Plan which is always based on research question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0" y="4835590"/>
            <a:ext cx="5334000" cy="3079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b="1" i="1">
                <a:solidFill>
                  <a:schemeClr val="tx1"/>
                </a:solidFill>
                <a:latin typeface="Constantia" panose="02030602050306030303" pitchFamily="18" charset="0"/>
                <a:cs typeface="Times New Roman" pitchFamily="18" charset="0"/>
              </a:defRPr>
            </a:lvl1pPr>
          </a:lstStyle>
          <a:p>
            <a:r>
              <a:rPr lang="en-GB" dirty="0"/>
              <a:t>Research </a:t>
            </a:r>
            <a:r>
              <a:rPr lang="en-GB" dirty="0" err="1"/>
              <a:t>design,Nikhila</a:t>
            </a:r>
            <a:r>
              <a:rPr lang="en-GB" dirty="0"/>
              <a:t> </a:t>
            </a:r>
            <a:r>
              <a:rPr lang="en-GB" dirty="0" err="1"/>
              <a:t>Tomy</a:t>
            </a:r>
            <a:r>
              <a:rPr lang="en-GB" dirty="0"/>
              <a:t>, </a:t>
            </a:r>
            <a:r>
              <a:rPr lang="en-GB" dirty="0" err="1"/>
              <a:t>St.Marys’s</a:t>
            </a:r>
            <a:r>
              <a:rPr lang="en-GB" dirty="0"/>
              <a:t> college Thrissur</a:t>
            </a:r>
          </a:p>
          <a:p>
            <a:endParaRPr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66" y="0"/>
            <a:ext cx="993734" cy="1115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6193800" cy="10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600" b="1" dirty="0">
                <a:solidFill>
                  <a:srgbClr val="A61C00"/>
                </a:solidFill>
                <a:latin typeface="Bookman Old Style" panose="02050604050505020204" pitchFamily="18" charset="0"/>
                <a:cs typeface="Times New Roman" pitchFamily="18" charset="0"/>
                <a:sym typeface="Times New Roman"/>
              </a:rPr>
              <a:t>CONCEPTS OF A RESEARCH DESIGN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488193"/>
            <a:ext cx="6508500" cy="281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indent="-406400">
              <a:lnSpc>
                <a:spcPct val="100000"/>
              </a:lnSpc>
              <a:buClr>
                <a:schemeClr val="dk1"/>
              </a:buCl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Dependant and independent variable</a:t>
            </a:r>
          </a:p>
          <a:p>
            <a:pPr indent="-406400">
              <a:lnSpc>
                <a:spcPct val="100000"/>
              </a:lnSpc>
              <a:buClr>
                <a:schemeClr val="dk1"/>
              </a:buCl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Extraneous variable</a:t>
            </a:r>
          </a:p>
          <a:p>
            <a:pPr indent="-406400">
              <a:lnSpc>
                <a:spcPct val="100000"/>
              </a:lnSpc>
              <a:buClr>
                <a:schemeClr val="dk1"/>
              </a:buCl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Control</a:t>
            </a:r>
          </a:p>
          <a:p>
            <a:pPr indent="-406400">
              <a:lnSpc>
                <a:spcPct val="100000"/>
              </a:lnSpc>
              <a:buClr>
                <a:schemeClr val="dk1"/>
              </a:buCl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Confounded relationship</a:t>
            </a:r>
          </a:p>
          <a:p>
            <a:pPr indent="-406400">
              <a:lnSpc>
                <a:spcPct val="100000"/>
              </a:lnSpc>
              <a:buClr>
                <a:schemeClr val="dk1"/>
              </a:buCl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Research hypothesis</a:t>
            </a:r>
          </a:p>
          <a:p>
            <a:pPr indent="-406400">
              <a:lnSpc>
                <a:spcPct val="100000"/>
              </a:lnSpc>
              <a:buClr>
                <a:schemeClr val="dk1"/>
              </a:buCl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Experimental hypothesis testing research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-1066800" y="4716750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b="1" i="1">
                <a:solidFill>
                  <a:schemeClr val="tx1"/>
                </a:solidFill>
                <a:latin typeface="Constantia" panose="02030602050306030303" pitchFamily="18" charset="0"/>
                <a:cs typeface="Times New Roman" pitchFamily="18" charset="0"/>
              </a:defRPr>
            </a:lvl1pPr>
          </a:lstStyle>
          <a:p>
            <a:r>
              <a:rPr lang="en-GB" dirty="0"/>
              <a:t>Research </a:t>
            </a:r>
            <a:r>
              <a:rPr lang="en-GB" dirty="0" err="1"/>
              <a:t>design,Nikhila</a:t>
            </a:r>
            <a:r>
              <a:rPr lang="en-GB" dirty="0"/>
              <a:t> </a:t>
            </a:r>
            <a:r>
              <a:rPr lang="en-GB" dirty="0" err="1"/>
              <a:t>Tomy</a:t>
            </a:r>
            <a:r>
              <a:rPr lang="en-GB" dirty="0"/>
              <a:t>, </a:t>
            </a:r>
            <a:r>
              <a:rPr lang="en-GB" dirty="0" err="1"/>
              <a:t>St.Marys’s</a:t>
            </a:r>
            <a:r>
              <a:rPr lang="en-GB" dirty="0"/>
              <a:t> college Thrissur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66" y="0"/>
            <a:ext cx="993734" cy="1115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284029" y="743400"/>
            <a:ext cx="6663900" cy="365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lvl="0" indent="-406400" algn="l">
              <a:buSzPct val="100000"/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Non experiment hypothesis testing research</a:t>
            </a:r>
          </a:p>
          <a:p>
            <a:pPr marL="457200" lvl="0" indent="-406400" algn="l">
              <a:buSzPct val="100000"/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Experimental and control groups</a:t>
            </a:r>
          </a:p>
          <a:p>
            <a:pPr marL="457200" lvl="0" indent="-406400" algn="l">
              <a:buSzPct val="100000"/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Treatments</a:t>
            </a:r>
          </a:p>
          <a:p>
            <a:pPr marL="457200" lvl="0" indent="-406400" algn="l">
              <a:buSzPct val="100000"/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Experiment</a:t>
            </a:r>
          </a:p>
          <a:p>
            <a:pPr marL="457200" lvl="0" indent="-406400" algn="l">
              <a:buSzPct val="100000"/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Experimental unit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Shape 87"/>
          <p:cNvSpPr txBox="1"/>
          <p:nvPr/>
        </p:nvSpPr>
        <p:spPr>
          <a:xfrm>
            <a:off x="0" y="4821750"/>
            <a:ext cx="5257800" cy="3217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b="1" i="1">
                <a:solidFill>
                  <a:schemeClr val="tx1"/>
                </a:solidFill>
                <a:latin typeface="Constantia" panose="02030602050306030303" pitchFamily="18" charset="0"/>
                <a:cs typeface="Times New Roman" pitchFamily="18" charset="0"/>
              </a:defRPr>
            </a:lvl1pPr>
          </a:lstStyle>
          <a:p>
            <a:r>
              <a:rPr lang="en-GB" dirty="0"/>
              <a:t>Research </a:t>
            </a:r>
            <a:r>
              <a:rPr lang="en-GB" dirty="0" err="1"/>
              <a:t>design,Nikhila</a:t>
            </a:r>
            <a:r>
              <a:rPr lang="en-GB" dirty="0"/>
              <a:t> </a:t>
            </a:r>
            <a:r>
              <a:rPr lang="en-GB" dirty="0" err="1"/>
              <a:t>Tomy</a:t>
            </a:r>
            <a:r>
              <a:rPr lang="en-GB" dirty="0"/>
              <a:t>, </a:t>
            </a:r>
            <a:r>
              <a:rPr lang="en-GB" dirty="0" err="1"/>
              <a:t>St.Marys’s</a:t>
            </a:r>
            <a:r>
              <a:rPr lang="en-GB" dirty="0"/>
              <a:t> college Thrissur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66" y="0"/>
            <a:ext cx="993734" cy="1115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311700" y="619100"/>
            <a:ext cx="6729900" cy="733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l">
              <a:buSzPct val="25000"/>
            </a:pPr>
            <a:r>
              <a:rPr lang="en-GB" sz="2600" b="1" dirty="0">
                <a:solidFill>
                  <a:srgbClr val="A61C00"/>
                </a:solidFill>
                <a:latin typeface="Bookman Old Style" panose="02050604050505020204" pitchFamily="18" charset="0"/>
                <a:cs typeface="Times New Roman" pitchFamily="18" charset="0"/>
                <a:sym typeface="Times New Roman"/>
              </a:rPr>
              <a:t>STAGES OF RESEARCH DESIGN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subTitle" idx="1"/>
          </p:nvPr>
        </p:nvSpPr>
        <p:spPr>
          <a:xfrm>
            <a:off x="304800" y="1504950"/>
            <a:ext cx="8520600" cy="338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indent="-406400" algn="l">
              <a:buClr>
                <a:schemeClr val="dk1"/>
              </a:buCl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Selection of a problem</a:t>
            </a:r>
          </a:p>
          <a:p>
            <a:pPr indent="-406400" algn="l">
              <a:buClr>
                <a:schemeClr val="dk1"/>
              </a:buCl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Review of the existing literature</a:t>
            </a:r>
          </a:p>
          <a:p>
            <a:pPr indent="-406400" algn="l">
              <a:buClr>
                <a:schemeClr val="dk1"/>
              </a:buCl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Sources of the information to be utilised</a:t>
            </a:r>
          </a:p>
          <a:p>
            <a:pPr indent="-406400" algn="l">
              <a:buClr>
                <a:schemeClr val="dk1"/>
              </a:buCl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Nature of study</a:t>
            </a:r>
          </a:p>
          <a:p>
            <a:pPr indent="-406400" algn="l">
              <a:buClr>
                <a:schemeClr val="dk1"/>
              </a:buCl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Objectives of study</a:t>
            </a:r>
          </a:p>
          <a:p>
            <a:pPr indent="-406400" algn="l">
              <a:buClr>
                <a:schemeClr val="dk1"/>
              </a:buCl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Geographical area to be recovered</a:t>
            </a:r>
          </a:p>
          <a:p>
            <a:pPr indent="-406400" algn="l">
              <a:buClr>
                <a:schemeClr val="dk1"/>
              </a:buClr>
              <a:buFont typeface="Wingdings" panose="05000000000000000000" pitchFamily="2" charset="2"/>
              <a:buChar char="v"/>
            </a:pPr>
            <a:endParaRPr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Times New Roman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x="0" y="4780050"/>
            <a:ext cx="5105400" cy="363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b="1" i="1">
                <a:solidFill>
                  <a:schemeClr val="tx1"/>
                </a:solidFill>
                <a:latin typeface="Constantia" panose="02030602050306030303" pitchFamily="18" charset="0"/>
                <a:cs typeface="Times New Roman" pitchFamily="18" charset="0"/>
              </a:defRPr>
            </a:lvl1pPr>
          </a:lstStyle>
          <a:p>
            <a:r>
              <a:rPr lang="en-GB" dirty="0"/>
              <a:t>Research </a:t>
            </a:r>
            <a:r>
              <a:rPr lang="en-GB" dirty="0" err="1"/>
              <a:t>design,Nikhila</a:t>
            </a:r>
            <a:r>
              <a:rPr lang="en-GB" dirty="0"/>
              <a:t> </a:t>
            </a:r>
            <a:r>
              <a:rPr lang="en-GB" dirty="0" err="1"/>
              <a:t>Tomy</a:t>
            </a:r>
            <a:r>
              <a:rPr lang="en-GB" dirty="0"/>
              <a:t>, </a:t>
            </a:r>
            <a:r>
              <a:rPr lang="en-GB" dirty="0" err="1"/>
              <a:t>St.Marys’s</a:t>
            </a:r>
            <a:r>
              <a:rPr lang="en-GB" dirty="0"/>
              <a:t> college Thrissur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0266" y="0"/>
            <a:ext cx="993734" cy="1115665"/>
          </a:xfrm>
          <a:prstGeom prst="rect">
            <a:avLst/>
          </a:prstGeom>
        </p:spPr>
      </p:pic>
    </p:spTree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799075"/>
            <a:ext cx="6397800" cy="398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>
              <a:buSzPct val="100000"/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Sociology cultural context of study</a:t>
            </a:r>
          </a:p>
          <a:p>
            <a:pPr marL="457200" lvl="0" indent="-406400">
              <a:buSzPct val="100000"/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Period of study</a:t>
            </a:r>
          </a:p>
          <a:p>
            <a:pPr marL="457200" lvl="0" indent="-406400">
              <a:buSzPct val="100000"/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Dimensions of the study</a:t>
            </a:r>
          </a:p>
          <a:p>
            <a:pPr marL="457200" lvl="0" indent="-406400">
              <a:buSzPct val="100000"/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Basis for selecting the data</a:t>
            </a:r>
          </a:p>
          <a:p>
            <a:pPr marL="457200" lvl="0" indent="-406400">
              <a:buSzPct val="100000"/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Technique of study</a:t>
            </a:r>
          </a:p>
          <a:p>
            <a:pPr marL="457200" lvl="0" indent="-406400">
              <a:buSzPct val="100000"/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The control of error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0" y="4804350"/>
            <a:ext cx="5105399" cy="3391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b="1" i="1">
                <a:solidFill>
                  <a:schemeClr val="tx1"/>
                </a:solidFill>
                <a:latin typeface="Constantia" panose="02030602050306030303" pitchFamily="18" charset="0"/>
                <a:cs typeface="Times New Roman" pitchFamily="18" charset="0"/>
              </a:defRPr>
            </a:lvl1pPr>
          </a:lstStyle>
          <a:p>
            <a:r>
              <a:rPr lang="en-GB" dirty="0"/>
              <a:t>Research </a:t>
            </a:r>
            <a:r>
              <a:rPr lang="en-GB" dirty="0" err="1"/>
              <a:t>design,Nikhila</a:t>
            </a:r>
            <a:r>
              <a:rPr lang="en-GB" dirty="0"/>
              <a:t> </a:t>
            </a:r>
            <a:r>
              <a:rPr lang="en-GB" dirty="0" err="1"/>
              <a:t>Tomy</a:t>
            </a:r>
            <a:r>
              <a:rPr lang="en-GB" dirty="0"/>
              <a:t>, </a:t>
            </a:r>
            <a:r>
              <a:rPr lang="en-GB" dirty="0" err="1"/>
              <a:t>St.Marys’s</a:t>
            </a:r>
            <a:r>
              <a:rPr lang="en-GB" dirty="0"/>
              <a:t> college Thrissur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66" y="0"/>
            <a:ext cx="993734" cy="1115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ctrTitle"/>
          </p:nvPr>
        </p:nvSpPr>
        <p:spPr>
          <a:xfrm>
            <a:off x="311700" y="285750"/>
            <a:ext cx="61281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l">
              <a:buSzPct val="25000"/>
            </a:pPr>
            <a:r>
              <a:rPr lang="en-GB" sz="2600" b="1" dirty="0">
                <a:solidFill>
                  <a:srgbClr val="A61C00"/>
                </a:solidFill>
                <a:latin typeface="Bookman Old Style" panose="02050604050505020204" pitchFamily="18" charset="0"/>
                <a:cs typeface="Times New Roman" pitchFamily="18" charset="0"/>
                <a:sym typeface="Times New Roman"/>
              </a:rPr>
              <a:t>BASIC RESEARCH METHODS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subTitle" idx="1"/>
          </p:nvPr>
        </p:nvSpPr>
        <p:spPr>
          <a:xfrm>
            <a:off x="311700" y="1428750"/>
            <a:ext cx="8520600" cy="3258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indent="-406400" algn="l">
              <a:buClr>
                <a:schemeClr val="dk1"/>
              </a:buCl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Survey</a:t>
            </a:r>
          </a:p>
          <a:p>
            <a:pPr indent="-406400" algn="l">
              <a:buClr>
                <a:schemeClr val="dk1"/>
              </a:buCl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Observation</a:t>
            </a:r>
          </a:p>
          <a:p>
            <a:pPr indent="-406400" algn="l">
              <a:buClr>
                <a:schemeClr val="dk1"/>
              </a:buCl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Experiment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0" y="4828650"/>
            <a:ext cx="5181600" cy="314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b="1" i="1">
                <a:solidFill>
                  <a:schemeClr val="tx1"/>
                </a:solidFill>
                <a:latin typeface="Constantia" panose="02030602050306030303" pitchFamily="18" charset="0"/>
                <a:cs typeface="Times New Roman" pitchFamily="18" charset="0"/>
              </a:defRPr>
            </a:lvl1pPr>
          </a:lstStyle>
          <a:p>
            <a:r>
              <a:rPr lang="en-GB" dirty="0"/>
              <a:t>Research </a:t>
            </a:r>
            <a:r>
              <a:rPr lang="en-GB" dirty="0" err="1"/>
              <a:t>design,Nikhila</a:t>
            </a:r>
            <a:r>
              <a:rPr lang="en-GB" dirty="0"/>
              <a:t> </a:t>
            </a:r>
            <a:r>
              <a:rPr lang="en-GB" dirty="0" err="1"/>
              <a:t>Tomy</a:t>
            </a:r>
            <a:r>
              <a:rPr lang="en-GB" dirty="0"/>
              <a:t>, </a:t>
            </a:r>
            <a:r>
              <a:rPr lang="en-GB" dirty="0" err="1"/>
              <a:t>St.Marys’s</a:t>
            </a:r>
            <a:r>
              <a:rPr lang="en-GB" dirty="0"/>
              <a:t> college Thrissur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66" y="0"/>
            <a:ext cx="993734" cy="1115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ctrTitle"/>
          </p:nvPr>
        </p:nvSpPr>
        <p:spPr>
          <a:xfrm>
            <a:off x="311700" y="567774"/>
            <a:ext cx="6573900" cy="17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just">
              <a:buClr>
                <a:schemeClr val="dk2"/>
              </a:buClr>
              <a:buSzPct val="25000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SURVEY method is a device for collecting data or factual information of certain designers characteristics of universe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subTitle" idx="1"/>
          </p:nvPr>
        </p:nvSpPr>
        <p:spPr>
          <a:xfrm>
            <a:off x="311700" y="2321882"/>
            <a:ext cx="8520600" cy="195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40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TYPES OF SURVEY:</a:t>
            </a:r>
          </a:p>
          <a:p>
            <a:pPr lvl="0" indent="-406400" algn="l">
              <a:buClr>
                <a:schemeClr val="dk1"/>
              </a:buCl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Cross sectional survey</a:t>
            </a:r>
          </a:p>
          <a:p>
            <a:pPr lvl="0" indent="-406400" algn="l">
              <a:buClr>
                <a:schemeClr val="dk1"/>
              </a:buCl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Longitudinal survey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0" y="4814850"/>
            <a:ext cx="5105400" cy="3286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b="1" i="1">
                <a:solidFill>
                  <a:schemeClr val="tx1"/>
                </a:solidFill>
                <a:latin typeface="Constantia" panose="02030602050306030303" pitchFamily="18" charset="0"/>
                <a:cs typeface="Times New Roman" pitchFamily="18" charset="0"/>
              </a:defRPr>
            </a:lvl1pPr>
          </a:lstStyle>
          <a:p>
            <a:r>
              <a:rPr lang="en-GB" dirty="0"/>
              <a:t>Research </a:t>
            </a:r>
            <a:r>
              <a:rPr lang="en-GB" dirty="0" err="1"/>
              <a:t>design,Nikhila</a:t>
            </a:r>
            <a:r>
              <a:rPr lang="en-GB" dirty="0"/>
              <a:t> </a:t>
            </a:r>
            <a:r>
              <a:rPr lang="en-GB" dirty="0" err="1"/>
              <a:t>Tomy</a:t>
            </a:r>
            <a:r>
              <a:rPr lang="en-GB" dirty="0"/>
              <a:t>, </a:t>
            </a:r>
            <a:r>
              <a:rPr lang="en-GB" dirty="0" err="1"/>
              <a:t>St.Marys’s</a:t>
            </a:r>
            <a:r>
              <a:rPr lang="en-GB" dirty="0"/>
              <a:t> college Thrissur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66" y="0"/>
            <a:ext cx="993734" cy="1115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imple Light">
    <a:dk1>
      <a:srgbClr val="000000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418</Words>
  <Application>Microsoft Office PowerPoint</Application>
  <PresentationFormat>On-screen Show (16:9)</PresentationFormat>
  <Paragraphs>76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Simple Light</vt:lpstr>
      <vt:lpstr>Slide 1</vt:lpstr>
      <vt:lpstr>DEFINITION</vt:lpstr>
      <vt:lpstr>FEATURES OF RESEARCH DESIGN</vt:lpstr>
      <vt:lpstr>CONCEPTS OF A RESEARCH DESIGN</vt:lpstr>
      <vt:lpstr>Non experiment hypothesis testing research Experimental and control groups Treatments Experiment Experimental unit </vt:lpstr>
      <vt:lpstr>STAGES OF RESEARCH DESIGN</vt:lpstr>
      <vt:lpstr>Sociology cultural context of study Period of study Dimensions of the study Basis for selecting the data Technique of study The control of error</vt:lpstr>
      <vt:lpstr>BASIC RESEARCH METHODS</vt:lpstr>
      <vt:lpstr>SURVEY method is a device for collecting data or factual information of certain designers characteristics of universe</vt:lpstr>
      <vt:lpstr>METHODS OF SURVEY</vt:lpstr>
      <vt:lpstr>EXPERIMENT is the process of manipulating one or more independent variables and measuring their effect on one or more dependant variables ,while controlling for the extraneous variables.</vt:lpstr>
      <vt:lpstr>OBSERVATION</vt:lpstr>
      <vt:lpstr>TYPES OF OBSERVATION</vt:lpstr>
      <vt:lpstr>Factual and inferential observation Direct and indirect observation Participant and non participant observation Structured and unstructured observation controlled and uncontrolled observation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DESIGN</dc:title>
  <cp:lastModifiedBy>admission</cp:lastModifiedBy>
  <cp:revision>7</cp:revision>
  <dcterms:modified xsi:type="dcterms:W3CDTF">2019-06-21T01:46:34Z</dcterms:modified>
</cp:coreProperties>
</file>