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64" r:id="rId4"/>
    <p:sldId id="286" r:id="rId5"/>
    <p:sldId id="263" r:id="rId6"/>
    <p:sldId id="262" r:id="rId7"/>
    <p:sldId id="287" r:id="rId8"/>
    <p:sldId id="288" r:id="rId9"/>
    <p:sldId id="289" r:id="rId10"/>
    <p:sldId id="290" r:id="rId11"/>
    <p:sldId id="291" r:id="rId12"/>
    <p:sldId id="292" r:id="rId13"/>
    <p:sldId id="293" r:id="rId14"/>
    <p:sldId id="294" r:id="rId15"/>
    <p:sldId id="295" r:id="rId16"/>
    <p:sldId id="296" r:id="rId17"/>
    <p:sldId id="297" r:id="rId18"/>
    <p:sldId id="277" r:id="rId19"/>
    <p:sldId id="298"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1" d="100"/>
          <a:sy n="91"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893A24-685C-47EF-A629-502D73F5DEA8}" type="datetimeFigureOut">
              <a:rPr lang="en-US" smtClean="0"/>
              <a:t>6/14/2019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378182-CCB6-4453-B1D7-DD1C1BADD3AC}" type="slidenum">
              <a:rPr lang="en-US" smtClean="0"/>
              <a:t>‹#›</a:t>
            </a:fld>
            <a:endParaRPr lang="en-US"/>
          </a:p>
        </p:txBody>
      </p:sp>
    </p:spTree>
    <p:extLst>
      <p:ext uri="{BB962C8B-B14F-4D97-AF65-F5344CB8AC3E}">
        <p14:creationId xmlns:p14="http://schemas.microsoft.com/office/powerpoint/2010/main" val="1927505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14-06-2019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val="3945950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14-06-2019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val="2308605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14-06-2019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val="3799057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14-06-2019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val="661194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14-06-2019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val="3348661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14-06-2019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val="3348303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14-06-2019</a:t>
            </a:fld>
            <a:endParaRPr lang="en-IN"/>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IN"/>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val="1300760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14-06-2019</a:t>
            </a:fld>
            <a:endParaRPr lang="en-IN"/>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IN"/>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val="2157499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14-06-2019</a:t>
            </a:fld>
            <a:endParaRPr lang="en-IN"/>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IN"/>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val="125960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14-06-2019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val="2658123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14-06-2019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val="301682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04003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javatpoint.com/history-of-java"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javatpoint.com/history-of-java"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2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AA5872A-EBA1-4765-860B-C6F753BE861D}"/>
              </a:ext>
            </a:extLst>
          </p:cNvPr>
          <p:cNvSpPr txBox="1"/>
          <p:nvPr/>
        </p:nvSpPr>
        <p:spPr>
          <a:xfrm>
            <a:off x="178905" y="692702"/>
            <a:ext cx="8584096" cy="1200329"/>
          </a:xfrm>
          <a:prstGeom prst="rect">
            <a:avLst/>
          </a:prstGeom>
          <a:noFill/>
        </p:spPr>
        <p:txBody>
          <a:bodyPr wrap="square" rtlCol="0">
            <a:spAutoFit/>
          </a:bodyPr>
          <a:lstStyle/>
          <a:p>
            <a:pPr algn="ctr"/>
            <a:r>
              <a:rPr lang="en-US" sz="3600" b="1" dirty="0" smtClean="0">
                <a:solidFill>
                  <a:srgbClr val="C00000"/>
                </a:solidFill>
                <a:latin typeface="Bookman Old Style" panose="02050604050505020204" pitchFamily="18" charset="0"/>
              </a:rPr>
              <a:t>INTRODUCTORY CONCEPTS OF JAVA</a:t>
            </a:r>
            <a:endParaRPr lang="en-IN" sz="3600" b="1" dirty="0">
              <a:solidFill>
                <a:srgbClr val="C00000"/>
              </a:solidFill>
              <a:latin typeface="Bookman Old Style" panose="02050604050505020204" pitchFamily="18" charset="0"/>
              <a:cs typeface="Arial" panose="020B0604020202020204" pitchFamily="34" charset="0"/>
            </a:endParaRPr>
          </a:p>
        </p:txBody>
      </p:sp>
      <p:sp>
        <p:nvSpPr>
          <p:cNvPr id="6" name="TextBox 5">
            <a:extLst>
              <a:ext uri="{FF2B5EF4-FFF2-40B4-BE49-F238E27FC236}">
                <a16:creationId xmlns:a16="http://schemas.microsoft.com/office/drawing/2014/main" id="{2B94F812-2F22-48FB-8E4A-2929987BAACA}"/>
              </a:ext>
            </a:extLst>
          </p:cNvPr>
          <p:cNvSpPr txBox="1"/>
          <p:nvPr/>
        </p:nvSpPr>
        <p:spPr>
          <a:xfrm>
            <a:off x="3807912" y="3314700"/>
            <a:ext cx="5123146" cy="1785104"/>
          </a:xfrm>
          <a:prstGeom prst="rect">
            <a:avLst/>
          </a:prstGeom>
          <a:noFill/>
        </p:spPr>
        <p:txBody>
          <a:bodyPr wrap="square" rtlCol="0">
            <a:spAutoFit/>
          </a:bodyPr>
          <a:lstStyle/>
          <a:p>
            <a:r>
              <a:rPr lang="en-US" sz="2200" dirty="0" smtClean="0">
                <a:latin typeface="Times New Roman" panose="02020603050405020304" pitchFamily="18" charset="0"/>
                <a:cs typeface="Times New Roman" panose="02020603050405020304" pitchFamily="18" charset="0"/>
              </a:rPr>
              <a:t>MANASY JAYASURYA</a:t>
            </a:r>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Assistant Professor  </a:t>
            </a:r>
          </a:p>
          <a:p>
            <a:r>
              <a:rPr lang="en-US" sz="2200" dirty="0" smtClean="0">
                <a:latin typeface="Times New Roman" panose="02020603050405020304" pitchFamily="18" charset="0"/>
                <a:cs typeface="Times New Roman" panose="02020603050405020304" pitchFamily="18" charset="0"/>
              </a:rPr>
              <a:t>Dept. </a:t>
            </a:r>
            <a:r>
              <a:rPr lang="en-US" sz="2200" dirty="0">
                <a:latin typeface="Times New Roman" panose="02020603050405020304" pitchFamily="18" charset="0"/>
                <a:cs typeface="Times New Roman" panose="02020603050405020304" pitchFamily="18" charset="0"/>
              </a:rPr>
              <a:t>of </a:t>
            </a:r>
            <a:r>
              <a:rPr lang="en-US" sz="2200" dirty="0" smtClean="0">
                <a:latin typeface="Times New Roman" panose="02020603050405020304" pitchFamily="18" charset="0"/>
                <a:cs typeface="Times New Roman" panose="02020603050405020304" pitchFamily="18" charset="0"/>
              </a:rPr>
              <a:t>Computer Science &amp; Applications</a:t>
            </a:r>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St. Mary’s College Thrissur </a:t>
            </a:r>
          </a:p>
          <a:p>
            <a:r>
              <a:rPr lang="en-US" sz="2200" dirty="0" smtClean="0">
                <a:latin typeface="Times New Roman" pitchFamily="18" charset="0"/>
                <a:cs typeface="Times New Roman" pitchFamily="18" charset="0"/>
              </a:rPr>
              <a:t> </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val="13577127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A72F5BB-01CE-4E1F-B528-9003564E9862}"/>
              </a:ext>
            </a:extLst>
          </p:cNvPr>
          <p:cNvSpPr txBox="1"/>
          <p:nvPr/>
        </p:nvSpPr>
        <p:spPr>
          <a:xfrm>
            <a:off x="0" y="6306506"/>
            <a:ext cx="6712350" cy="338554"/>
          </a:xfrm>
          <a:prstGeom prst="rect">
            <a:avLst/>
          </a:prstGeom>
          <a:noFill/>
        </p:spPr>
        <p:txBody>
          <a:bodyPr wrap="none" rtlCol="0">
            <a:spAutoFit/>
          </a:bodyPr>
          <a:lstStyle/>
          <a:p>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Introductory Concepts Of Java,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Manasy</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Jayasurya</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55233" y="742528"/>
            <a:ext cx="8229600" cy="745524"/>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600" b="1" dirty="0" smtClean="0">
                <a:solidFill>
                  <a:srgbClr val="C00000"/>
                </a:solidFill>
                <a:latin typeface="Bookman Old Style" panose="02050604050505020204" pitchFamily="18" charset="0"/>
              </a:rPr>
              <a:t>Platform Independent</a:t>
            </a:r>
            <a:endParaRPr lang="en-US" sz="2600" b="1" dirty="0">
              <a:solidFill>
                <a:srgbClr val="C00000"/>
              </a:solidFill>
              <a:latin typeface="Bookman Old Style" panose="02050604050505020204" pitchFamily="18" charset="0"/>
            </a:endParaRPr>
          </a:p>
        </p:txBody>
      </p:sp>
      <p:sp>
        <p:nvSpPr>
          <p:cNvPr id="7" name="Rectangle 6"/>
          <p:cNvSpPr/>
          <p:nvPr/>
        </p:nvSpPr>
        <p:spPr>
          <a:xfrm>
            <a:off x="428391" y="1692423"/>
            <a:ext cx="3817932" cy="4955203"/>
          </a:xfrm>
          <a:prstGeom prst="rect">
            <a:avLst/>
          </a:prstGeom>
        </p:spPr>
        <p:txBody>
          <a:bodyPr wrap="square">
            <a:spAutoFit/>
          </a:bodyPr>
          <a:lstStyle/>
          <a:p>
            <a:pPr marL="342900" indent="-342900" algn="just">
              <a:spcAft>
                <a:spcPts val="600"/>
              </a:spcAft>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There are two types of platforms software-based and hardware-based. </a:t>
            </a:r>
          </a:p>
          <a:p>
            <a:pPr marL="342900" indent="-342900" algn="just">
              <a:spcAft>
                <a:spcPts val="600"/>
              </a:spcAft>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Java provides a software-based platform that runs on the top of other hardware-based platforms.</a:t>
            </a:r>
          </a:p>
          <a:p>
            <a:pPr marL="342900" indent="-342900" algn="just">
              <a:spcAft>
                <a:spcPts val="600"/>
              </a:spcAft>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 It has two components: </a:t>
            </a:r>
          </a:p>
          <a:p>
            <a:pPr marL="914400" lvl="1" indent="-457200" algn="just">
              <a:spcAft>
                <a:spcPts val="600"/>
              </a:spcAft>
              <a:buFont typeface="+mj-lt"/>
              <a:buAutoNum type="arabicPeriod"/>
            </a:pPr>
            <a:r>
              <a:rPr lang="en-US" sz="2000" dirty="0">
                <a:latin typeface="Times New Roman" panose="02020603050405020304" pitchFamily="18" charset="0"/>
                <a:cs typeface="Times New Roman" panose="02020603050405020304" pitchFamily="18" charset="0"/>
              </a:rPr>
              <a:t>Runtime Environment</a:t>
            </a:r>
          </a:p>
          <a:p>
            <a:pPr marL="914400" lvl="1" indent="-457200" algn="just">
              <a:spcAft>
                <a:spcPts val="600"/>
              </a:spcAft>
              <a:buFont typeface="+mj-lt"/>
              <a:buAutoNum type="arabicPeriod"/>
            </a:pPr>
            <a:r>
              <a:rPr lang="en-US" sz="2000" dirty="0">
                <a:latin typeface="Times New Roman" panose="02020603050405020304" pitchFamily="18" charset="0"/>
                <a:cs typeface="Times New Roman" panose="02020603050405020304" pitchFamily="18" charset="0"/>
              </a:rPr>
              <a:t>API(Application Programming Interface)</a:t>
            </a:r>
          </a:p>
          <a:p>
            <a:pPr algn="just">
              <a:spcAft>
                <a:spcPts val="600"/>
              </a:spcAft>
            </a:pPr>
            <a:endParaRPr lang="en-US" sz="2200" dirty="0">
              <a:latin typeface="Times New Roman" panose="02020603050405020304" pitchFamily="18" charset="0"/>
              <a:cs typeface="Times New Roman" panose="02020603050405020304" pitchFamily="18" charset="0"/>
            </a:endParaRPr>
          </a:p>
          <a:p>
            <a:pPr algn="just">
              <a:buNone/>
            </a:pPr>
            <a:endParaRPr lang="en-US" sz="2200" dirty="0">
              <a:latin typeface="Times New Roman" panose="02020603050405020304" pitchFamily="18" charset="0"/>
              <a:cs typeface="Times New Roman" panose="02020603050405020304" pitchFamily="18" charset="0"/>
            </a:endParaRPr>
          </a:p>
        </p:txBody>
      </p:sp>
      <p:pic>
        <p:nvPicPr>
          <p:cNvPr id="8" name="Content Placeholder 3"/>
          <p:cNvPicPr>
            <a:picLocks noChangeAspect="1"/>
          </p:cNvPicPr>
          <p:nvPr/>
        </p:nvPicPr>
        <p:blipFill>
          <a:blip r:embed="rId3"/>
          <a:stretch>
            <a:fillRect/>
          </a:stretch>
        </p:blipFill>
        <p:spPr>
          <a:xfrm>
            <a:off x="4903913" y="1994204"/>
            <a:ext cx="3907489" cy="2930617"/>
          </a:xfrm>
          <a:prstGeom prst="rect">
            <a:avLst/>
          </a:prstGeom>
        </p:spPr>
      </p:pic>
      <p:sp>
        <p:nvSpPr>
          <p:cNvPr id="9" name="Rectangle 8"/>
          <p:cNvSpPr/>
          <p:nvPr/>
        </p:nvSpPr>
        <p:spPr>
          <a:xfrm>
            <a:off x="4903913" y="5184752"/>
            <a:ext cx="3265800" cy="246221"/>
          </a:xfrm>
          <a:prstGeom prst="rect">
            <a:avLst/>
          </a:prstGeom>
        </p:spPr>
        <p:txBody>
          <a:bodyPr wrap="square">
            <a:spAutoFit/>
          </a:bodyPr>
          <a:lstStyle/>
          <a:p>
            <a:r>
              <a:rPr lang="en-US" sz="1000" u="sng" dirty="0"/>
              <a:t>https://www.javatpoint.com/history-of-java </a:t>
            </a:r>
            <a:r>
              <a:rPr lang="en-US" sz="1000" u="sng" dirty="0" smtClean="0"/>
              <a:t> </a:t>
            </a:r>
          </a:p>
        </p:txBody>
      </p:sp>
    </p:spTree>
    <p:extLst>
      <p:ext uri="{BB962C8B-B14F-4D97-AF65-F5344CB8AC3E}">
        <p14:creationId xmlns:p14="http://schemas.microsoft.com/office/powerpoint/2010/main" val="26404476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A72F5BB-01CE-4E1F-B528-9003564E9862}"/>
              </a:ext>
            </a:extLst>
          </p:cNvPr>
          <p:cNvSpPr txBox="1"/>
          <p:nvPr/>
        </p:nvSpPr>
        <p:spPr>
          <a:xfrm>
            <a:off x="0" y="6306506"/>
            <a:ext cx="6712350" cy="338554"/>
          </a:xfrm>
          <a:prstGeom prst="rect">
            <a:avLst/>
          </a:prstGeom>
          <a:noFill/>
        </p:spPr>
        <p:txBody>
          <a:bodyPr wrap="none" rtlCol="0">
            <a:spAutoFit/>
          </a:bodyPr>
          <a:lstStyle/>
          <a:p>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Introductory Concepts Of Java,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Manasy</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Jayasurya</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17655" y="489590"/>
            <a:ext cx="8229600" cy="745524"/>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600" b="1" dirty="0" smtClean="0">
                <a:solidFill>
                  <a:srgbClr val="C00000"/>
                </a:solidFill>
                <a:latin typeface="Bookman Old Style" panose="02050604050505020204" pitchFamily="18" charset="0"/>
              </a:rPr>
              <a:t>Continue…</a:t>
            </a:r>
            <a:endParaRPr lang="en-US" sz="2600" b="1" dirty="0">
              <a:solidFill>
                <a:srgbClr val="C00000"/>
              </a:solidFill>
              <a:latin typeface="Bookman Old Style" panose="02050604050505020204" pitchFamily="18" charset="0"/>
            </a:endParaRPr>
          </a:p>
        </p:txBody>
      </p:sp>
      <p:sp>
        <p:nvSpPr>
          <p:cNvPr id="7" name="Rectangle 6"/>
          <p:cNvSpPr/>
          <p:nvPr/>
        </p:nvSpPr>
        <p:spPr>
          <a:xfrm>
            <a:off x="428390" y="1452204"/>
            <a:ext cx="8075529" cy="3447098"/>
          </a:xfrm>
          <a:prstGeom prst="rect">
            <a:avLst/>
          </a:prstGeom>
        </p:spPr>
        <p:txBody>
          <a:bodyPr wrap="square">
            <a:spAutoFit/>
          </a:bodyPr>
          <a:lstStyle/>
          <a:p>
            <a:pPr marL="342900" indent="-342900" algn="just">
              <a:spcAft>
                <a:spcPts val="600"/>
              </a:spcAft>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Java code can be run on multiple platforms, for example, Windows, Linux, Sun Solaris, Mac/OS, etc.</a:t>
            </a:r>
          </a:p>
          <a:p>
            <a:pPr marL="342900" indent="-342900" algn="just">
              <a:spcAft>
                <a:spcPts val="600"/>
              </a:spcAft>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 Java code is compiled by the compiler and converted into </a:t>
            </a:r>
            <a:r>
              <a:rPr lang="en-US" sz="2200" dirty="0" err="1">
                <a:latin typeface="Times New Roman" panose="02020603050405020304" pitchFamily="18" charset="0"/>
                <a:cs typeface="Times New Roman" panose="02020603050405020304" pitchFamily="18" charset="0"/>
              </a:rPr>
              <a:t>bytecode</a:t>
            </a:r>
            <a:r>
              <a:rPr lang="en-US" sz="2200" dirty="0">
                <a:latin typeface="Times New Roman" panose="02020603050405020304" pitchFamily="18" charset="0"/>
                <a:cs typeface="Times New Roman" panose="02020603050405020304" pitchFamily="18" charset="0"/>
              </a:rPr>
              <a:t>. </a:t>
            </a:r>
          </a:p>
          <a:p>
            <a:pPr marL="342900" indent="-342900" algn="just">
              <a:spcAft>
                <a:spcPts val="600"/>
              </a:spcAft>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This </a:t>
            </a:r>
            <a:r>
              <a:rPr lang="en-US" sz="2200" dirty="0" err="1">
                <a:latin typeface="Times New Roman" panose="02020603050405020304" pitchFamily="18" charset="0"/>
                <a:cs typeface="Times New Roman" panose="02020603050405020304" pitchFamily="18" charset="0"/>
              </a:rPr>
              <a:t>bytecode</a:t>
            </a:r>
            <a:r>
              <a:rPr lang="en-US" sz="2200" dirty="0">
                <a:latin typeface="Times New Roman" panose="02020603050405020304" pitchFamily="18" charset="0"/>
                <a:cs typeface="Times New Roman" panose="02020603050405020304" pitchFamily="18" charset="0"/>
              </a:rPr>
              <a:t> is a platform-independent code because it can be run on multiple platforms, i.e., Write Once and Run Anywhere(WORA).</a:t>
            </a:r>
          </a:p>
          <a:p>
            <a:pPr algn="just">
              <a:spcAft>
                <a:spcPts val="600"/>
              </a:spcAft>
            </a:pPr>
            <a:endParaRPr lang="en-US" sz="2200" dirty="0">
              <a:latin typeface="Times New Roman" panose="02020603050405020304" pitchFamily="18" charset="0"/>
              <a:cs typeface="Times New Roman" panose="02020603050405020304" pitchFamily="18" charset="0"/>
            </a:endParaRPr>
          </a:p>
          <a:p>
            <a:pPr algn="just">
              <a:buNone/>
            </a:pPr>
            <a:endParaRPr lang="en-US" sz="2200" dirty="0">
              <a:latin typeface="Times New Roman" panose="02020603050405020304" pitchFamily="18" charset="0"/>
              <a:cs typeface="Times New Roman" panose="02020603050405020304" pitchFamily="18" charset="0"/>
            </a:endParaRPr>
          </a:p>
        </p:txBody>
      </p:sp>
      <p:sp>
        <p:nvSpPr>
          <p:cNvPr id="9" name="Rectangle 8"/>
          <p:cNvSpPr/>
          <p:nvPr/>
        </p:nvSpPr>
        <p:spPr>
          <a:xfrm>
            <a:off x="5129381" y="5987574"/>
            <a:ext cx="3265800" cy="246221"/>
          </a:xfrm>
          <a:prstGeom prst="rect">
            <a:avLst/>
          </a:prstGeom>
        </p:spPr>
        <p:txBody>
          <a:bodyPr wrap="square">
            <a:spAutoFit/>
          </a:bodyPr>
          <a:lstStyle/>
          <a:p>
            <a:r>
              <a:rPr lang="en-US" sz="1000" u="sng" dirty="0"/>
              <a:t>https://www.javatpoint.com/history-of-java </a:t>
            </a:r>
            <a:r>
              <a:rPr lang="en-US" sz="1000" u="sng" dirty="0" smtClean="0"/>
              <a:t> </a:t>
            </a:r>
          </a:p>
        </p:txBody>
      </p:sp>
      <p:pic>
        <p:nvPicPr>
          <p:cNvPr id="10" name="Picture 9"/>
          <p:cNvPicPr>
            <a:picLocks noChangeAspect="1"/>
          </p:cNvPicPr>
          <p:nvPr/>
        </p:nvPicPr>
        <p:blipFill rotWithShape="1">
          <a:blip r:embed="rId3"/>
          <a:srcRect b="21421"/>
          <a:stretch/>
        </p:blipFill>
        <p:spPr>
          <a:xfrm>
            <a:off x="2997507" y="4305399"/>
            <a:ext cx="5506412" cy="1664193"/>
          </a:xfrm>
          <a:prstGeom prst="rect">
            <a:avLst/>
          </a:prstGeom>
          <a:ln>
            <a:solidFill>
              <a:schemeClr val="tx1"/>
            </a:solidFill>
          </a:ln>
        </p:spPr>
      </p:pic>
    </p:spTree>
    <p:extLst>
      <p:ext uri="{BB962C8B-B14F-4D97-AF65-F5344CB8AC3E}">
        <p14:creationId xmlns:p14="http://schemas.microsoft.com/office/powerpoint/2010/main" val="25676558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A72F5BB-01CE-4E1F-B528-9003564E9862}"/>
              </a:ext>
            </a:extLst>
          </p:cNvPr>
          <p:cNvSpPr txBox="1"/>
          <p:nvPr/>
        </p:nvSpPr>
        <p:spPr>
          <a:xfrm>
            <a:off x="0" y="6306506"/>
            <a:ext cx="6712350" cy="338554"/>
          </a:xfrm>
          <a:prstGeom prst="rect">
            <a:avLst/>
          </a:prstGeom>
          <a:noFill/>
        </p:spPr>
        <p:txBody>
          <a:bodyPr wrap="none" rtlCol="0">
            <a:spAutoFit/>
          </a:bodyPr>
          <a:lstStyle/>
          <a:p>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Introductory Concepts Of Java,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Manasy</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Jayasurya</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55233" y="742528"/>
            <a:ext cx="8229600" cy="745524"/>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600" b="1" dirty="0" smtClean="0">
                <a:solidFill>
                  <a:srgbClr val="C00000"/>
                </a:solidFill>
                <a:latin typeface="Bookman Old Style" panose="02050604050505020204" pitchFamily="18" charset="0"/>
              </a:rPr>
              <a:t>Secured</a:t>
            </a:r>
            <a:endParaRPr lang="en-US" sz="2600" b="1" dirty="0">
              <a:solidFill>
                <a:srgbClr val="C00000"/>
              </a:solidFill>
              <a:latin typeface="Bookman Old Style" panose="02050604050505020204" pitchFamily="18" charset="0"/>
            </a:endParaRPr>
          </a:p>
        </p:txBody>
      </p:sp>
      <p:sp>
        <p:nvSpPr>
          <p:cNvPr id="7" name="Rectangle 6"/>
          <p:cNvSpPr/>
          <p:nvPr/>
        </p:nvSpPr>
        <p:spPr>
          <a:xfrm>
            <a:off x="428391" y="1692423"/>
            <a:ext cx="3817932" cy="5632311"/>
          </a:xfrm>
          <a:prstGeom prst="rect">
            <a:avLst/>
          </a:prstGeom>
        </p:spPr>
        <p:txBody>
          <a:bodyPr wrap="square">
            <a:spAutoFit/>
          </a:bodyPr>
          <a:lstStyle/>
          <a:p>
            <a:pPr marL="342900" indent="-342900" algn="just">
              <a:spcAft>
                <a:spcPts val="600"/>
              </a:spcAft>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No explicit pointer</a:t>
            </a:r>
          </a:p>
          <a:p>
            <a:pPr marL="342900" indent="-342900" algn="just">
              <a:spcAft>
                <a:spcPts val="600"/>
              </a:spcAft>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Java Programs run inside a virtual machine sandbox</a:t>
            </a:r>
          </a:p>
          <a:p>
            <a:pPr marL="342900" indent="-342900" algn="just">
              <a:spcAft>
                <a:spcPts val="600"/>
              </a:spcAft>
              <a:buFont typeface="Wingdings" panose="05000000000000000000" pitchFamily="2" charset="2"/>
              <a:buChar char="v"/>
            </a:pPr>
            <a:r>
              <a:rPr lang="en-US" sz="2200" dirty="0" err="1" smtClean="0">
                <a:latin typeface="Times New Roman" panose="02020603050405020304" pitchFamily="18" charset="0"/>
                <a:cs typeface="Times New Roman" panose="02020603050405020304" pitchFamily="18" charset="0"/>
              </a:rPr>
              <a:t>Bytecode</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Verifier: It checks the code fragments for illegal code that can violate access right to objects.</a:t>
            </a:r>
          </a:p>
          <a:p>
            <a:pPr marL="342900" indent="-342900" algn="just">
              <a:spcAft>
                <a:spcPts val="600"/>
              </a:spcAft>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Security Manager: It determines what resources a class can access such as reading and writing to the local disk.</a:t>
            </a:r>
          </a:p>
          <a:p>
            <a:pPr marL="342900" indent="-342900" algn="just">
              <a:spcAft>
                <a:spcPts val="600"/>
              </a:spcAft>
              <a:buFont typeface="Wingdings" panose="05000000000000000000" pitchFamily="2" charset="2"/>
              <a:buChar char="v"/>
            </a:pPr>
            <a:endParaRPr lang="en-US" sz="2200" dirty="0">
              <a:latin typeface="Times New Roman" panose="02020603050405020304" pitchFamily="18" charset="0"/>
              <a:cs typeface="Times New Roman" panose="02020603050405020304" pitchFamily="18" charset="0"/>
            </a:endParaRPr>
          </a:p>
          <a:p>
            <a:pPr algn="just">
              <a:spcAft>
                <a:spcPts val="600"/>
              </a:spcAft>
            </a:pPr>
            <a:endParaRPr lang="en-US" sz="2200" dirty="0">
              <a:latin typeface="Times New Roman" panose="02020603050405020304" pitchFamily="18" charset="0"/>
              <a:cs typeface="Times New Roman" panose="02020603050405020304" pitchFamily="18" charset="0"/>
            </a:endParaRPr>
          </a:p>
          <a:p>
            <a:pPr algn="just">
              <a:buNone/>
            </a:pPr>
            <a:endParaRPr lang="en-US" sz="2200" dirty="0">
              <a:latin typeface="Times New Roman" panose="02020603050405020304" pitchFamily="18" charset="0"/>
              <a:cs typeface="Times New Roman" panose="02020603050405020304" pitchFamily="18" charset="0"/>
            </a:endParaRPr>
          </a:p>
        </p:txBody>
      </p:sp>
      <p:sp>
        <p:nvSpPr>
          <p:cNvPr id="9" name="Rectangle 8"/>
          <p:cNvSpPr/>
          <p:nvPr/>
        </p:nvSpPr>
        <p:spPr>
          <a:xfrm>
            <a:off x="5097361" y="4937327"/>
            <a:ext cx="3265800" cy="246221"/>
          </a:xfrm>
          <a:prstGeom prst="rect">
            <a:avLst/>
          </a:prstGeom>
        </p:spPr>
        <p:txBody>
          <a:bodyPr wrap="square">
            <a:spAutoFit/>
          </a:bodyPr>
          <a:lstStyle/>
          <a:p>
            <a:r>
              <a:rPr lang="en-US" sz="1000" u="sng" dirty="0"/>
              <a:t>https://www.javatpoint.com/history-of-java </a:t>
            </a:r>
            <a:r>
              <a:rPr lang="en-US" sz="1000" u="sng" dirty="0" smtClean="0"/>
              <a:t> </a:t>
            </a:r>
          </a:p>
        </p:txBody>
      </p:sp>
      <p:pic>
        <p:nvPicPr>
          <p:cNvPr id="10" name="Picture 9"/>
          <p:cNvPicPr>
            <a:picLocks noChangeAspect="1"/>
          </p:cNvPicPr>
          <p:nvPr/>
        </p:nvPicPr>
        <p:blipFill>
          <a:blip r:embed="rId3"/>
          <a:stretch>
            <a:fillRect/>
          </a:stretch>
        </p:blipFill>
        <p:spPr>
          <a:xfrm>
            <a:off x="4674715" y="1302256"/>
            <a:ext cx="4351362" cy="3448105"/>
          </a:xfrm>
          <a:prstGeom prst="rect">
            <a:avLst/>
          </a:prstGeom>
        </p:spPr>
      </p:pic>
    </p:spTree>
    <p:extLst>
      <p:ext uri="{BB962C8B-B14F-4D97-AF65-F5344CB8AC3E}">
        <p14:creationId xmlns:p14="http://schemas.microsoft.com/office/powerpoint/2010/main" val="38367743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A72F5BB-01CE-4E1F-B528-9003564E9862}"/>
              </a:ext>
            </a:extLst>
          </p:cNvPr>
          <p:cNvSpPr txBox="1"/>
          <p:nvPr/>
        </p:nvSpPr>
        <p:spPr>
          <a:xfrm>
            <a:off x="0" y="6306506"/>
            <a:ext cx="6712350" cy="338554"/>
          </a:xfrm>
          <a:prstGeom prst="rect">
            <a:avLst/>
          </a:prstGeom>
          <a:noFill/>
        </p:spPr>
        <p:txBody>
          <a:bodyPr wrap="none" rtlCol="0">
            <a:spAutoFit/>
          </a:bodyPr>
          <a:lstStyle/>
          <a:p>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Introductory Concepts Of Java,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Manasy</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Jayasurya</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55233" y="742528"/>
            <a:ext cx="8229600" cy="745524"/>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600" b="1" dirty="0" smtClean="0">
                <a:solidFill>
                  <a:srgbClr val="C00000"/>
                </a:solidFill>
                <a:latin typeface="Bookman Old Style" panose="02050604050505020204" pitchFamily="18" charset="0"/>
              </a:rPr>
              <a:t>Robust</a:t>
            </a:r>
            <a:endParaRPr lang="en-US" sz="2600" b="1" dirty="0">
              <a:solidFill>
                <a:srgbClr val="C00000"/>
              </a:solidFill>
              <a:latin typeface="Bookman Old Style" panose="02050604050505020204" pitchFamily="18" charset="0"/>
            </a:endParaRPr>
          </a:p>
        </p:txBody>
      </p:sp>
      <p:sp>
        <p:nvSpPr>
          <p:cNvPr id="7" name="Rectangle 6"/>
          <p:cNvSpPr/>
          <p:nvPr/>
        </p:nvSpPr>
        <p:spPr>
          <a:xfrm>
            <a:off x="365761" y="1994204"/>
            <a:ext cx="8494776" cy="3939540"/>
          </a:xfrm>
          <a:prstGeom prst="rect">
            <a:avLst/>
          </a:prstGeom>
        </p:spPr>
        <p:txBody>
          <a:bodyPr wrap="square">
            <a:spAutoFit/>
          </a:bodyPr>
          <a:lstStyle/>
          <a:p>
            <a:pPr marL="342900" indent="-342900" algn="just">
              <a:spcAft>
                <a:spcPts val="600"/>
              </a:spcAft>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Robust simply means strong. </a:t>
            </a:r>
          </a:p>
          <a:p>
            <a:pPr marL="342900" indent="-342900" algn="just">
              <a:spcAft>
                <a:spcPts val="600"/>
              </a:spcAft>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It uses strong memory management.</a:t>
            </a:r>
          </a:p>
          <a:p>
            <a:pPr marL="342900" indent="-342900" algn="just">
              <a:spcAft>
                <a:spcPts val="600"/>
              </a:spcAft>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There is a lack of pointers that avoids security problems.</a:t>
            </a:r>
          </a:p>
          <a:p>
            <a:pPr marL="342900" indent="-342900" algn="just">
              <a:spcAft>
                <a:spcPts val="600"/>
              </a:spcAft>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There is automatic garbage collection in java which runs on the Java Virtual Machine to get rid of objects which are not being used by a Java application anymore.</a:t>
            </a:r>
          </a:p>
          <a:p>
            <a:pPr marL="342900" indent="-342900" algn="just">
              <a:spcAft>
                <a:spcPts val="600"/>
              </a:spcAft>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There are exception handling and the type checking mechanism in Java. All these points make Java robust.</a:t>
            </a:r>
          </a:p>
          <a:p>
            <a:pPr algn="just">
              <a:spcAft>
                <a:spcPts val="600"/>
              </a:spcAft>
            </a:pPr>
            <a:endParaRPr lang="en-US" sz="2200" dirty="0">
              <a:latin typeface="Times New Roman" panose="02020603050405020304" pitchFamily="18" charset="0"/>
              <a:cs typeface="Times New Roman" panose="02020603050405020304" pitchFamily="18" charset="0"/>
            </a:endParaRPr>
          </a:p>
          <a:p>
            <a:pPr algn="just">
              <a:buNone/>
            </a:pP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17256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A72F5BB-01CE-4E1F-B528-9003564E9862}"/>
              </a:ext>
            </a:extLst>
          </p:cNvPr>
          <p:cNvSpPr txBox="1"/>
          <p:nvPr/>
        </p:nvSpPr>
        <p:spPr>
          <a:xfrm>
            <a:off x="0" y="6306506"/>
            <a:ext cx="6712350" cy="338554"/>
          </a:xfrm>
          <a:prstGeom prst="rect">
            <a:avLst/>
          </a:prstGeom>
          <a:noFill/>
        </p:spPr>
        <p:txBody>
          <a:bodyPr wrap="none" rtlCol="0">
            <a:spAutoFit/>
          </a:bodyPr>
          <a:lstStyle/>
          <a:p>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Introductory Concepts Of Java,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Manasy</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Jayasurya</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55233" y="742528"/>
            <a:ext cx="8229600" cy="745524"/>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600" b="1" dirty="0">
                <a:solidFill>
                  <a:srgbClr val="C00000"/>
                </a:solidFill>
                <a:latin typeface="Bookman Old Style" panose="02050604050505020204" pitchFamily="18" charset="0"/>
              </a:rPr>
              <a:t>Architecture-neutral</a:t>
            </a:r>
          </a:p>
        </p:txBody>
      </p:sp>
      <p:sp>
        <p:nvSpPr>
          <p:cNvPr id="7" name="Rectangle 6"/>
          <p:cNvSpPr/>
          <p:nvPr/>
        </p:nvSpPr>
        <p:spPr>
          <a:xfrm>
            <a:off x="365761" y="1994204"/>
            <a:ext cx="8494776" cy="3447098"/>
          </a:xfrm>
          <a:prstGeom prst="rect">
            <a:avLst/>
          </a:prstGeom>
        </p:spPr>
        <p:txBody>
          <a:bodyPr wrap="square">
            <a:spAutoFit/>
          </a:bodyPr>
          <a:lstStyle/>
          <a:p>
            <a:pPr marL="342900" indent="-342900" algn="just">
              <a:spcAft>
                <a:spcPts val="600"/>
              </a:spcAft>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Java is architecture neutral because there are no implementation dependent features, for example, the size of primitive types is fixed</a:t>
            </a:r>
            <a:r>
              <a:rPr lang="en-US" sz="2200" dirty="0" smtClean="0">
                <a:latin typeface="Times New Roman" panose="02020603050405020304" pitchFamily="18" charset="0"/>
                <a:cs typeface="Times New Roman" panose="02020603050405020304" pitchFamily="18" charset="0"/>
              </a:rPr>
              <a:t>.</a:t>
            </a:r>
          </a:p>
          <a:p>
            <a:pPr algn="just">
              <a:spcAft>
                <a:spcPts val="600"/>
              </a:spcAft>
            </a:pPr>
            <a:endParaRPr lang="en-US" sz="2200" dirty="0">
              <a:latin typeface="Times New Roman" panose="02020603050405020304" pitchFamily="18" charset="0"/>
              <a:cs typeface="Times New Roman" panose="02020603050405020304" pitchFamily="18" charset="0"/>
            </a:endParaRPr>
          </a:p>
          <a:p>
            <a:pPr marL="342900" indent="-342900" algn="just">
              <a:spcAft>
                <a:spcPts val="600"/>
              </a:spcAft>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For Example : In C programming, </a:t>
            </a:r>
            <a:r>
              <a:rPr lang="en-US" sz="2200" dirty="0" err="1">
                <a:latin typeface="Times New Roman" panose="02020603050405020304" pitchFamily="18" charset="0"/>
                <a:cs typeface="Times New Roman" panose="02020603050405020304" pitchFamily="18" charset="0"/>
              </a:rPr>
              <a:t>int</a:t>
            </a:r>
            <a:r>
              <a:rPr lang="en-US" sz="2200" dirty="0">
                <a:latin typeface="Times New Roman" panose="02020603050405020304" pitchFamily="18" charset="0"/>
                <a:cs typeface="Times New Roman" panose="02020603050405020304" pitchFamily="18" charset="0"/>
              </a:rPr>
              <a:t> data type occupies 2 bytes of memory for 32-bit architecture and 4 bytes of memory for 64-bit architecture. However, it occupies 4 bytes of memory for both 32 and 64-bit architectures in Java.</a:t>
            </a:r>
          </a:p>
          <a:p>
            <a:pPr algn="just">
              <a:spcAft>
                <a:spcPts val="600"/>
              </a:spcAft>
            </a:pPr>
            <a:endParaRPr lang="en-US" sz="2200" dirty="0">
              <a:latin typeface="Times New Roman" panose="02020603050405020304" pitchFamily="18" charset="0"/>
              <a:cs typeface="Times New Roman" panose="02020603050405020304" pitchFamily="18" charset="0"/>
            </a:endParaRPr>
          </a:p>
          <a:p>
            <a:pPr algn="just">
              <a:buNone/>
            </a:pP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79908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A72F5BB-01CE-4E1F-B528-9003564E9862}"/>
              </a:ext>
            </a:extLst>
          </p:cNvPr>
          <p:cNvSpPr txBox="1"/>
          <p:nvPr/>
        </p:nvSpPr>
        <p:spPr>
          <a:xfrm>
            <a:off x="0" y="6306506"/>
            <a:ext cx="6712350" cy="338554"/>
          </a:xfrm>
          <a:prstGeom prst="rect">
            <a:avLst/>
          </a:prstGeom>
          <a:noFill/>
        </p:spPr>
        <p:txBody>
          <a:bodyPr wrap="none" rtlCol="0">
            <a:spAutoFit/>
          </a:bodyPr>
          <a:lstStyle/>
          <a:p>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Introductory Concepts Of Java,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Manasy</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Jayasurya</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55233" y="742528"/>
            <a:ext cx="8229600" cy="745524"/>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600" b="1" dirty="0" smtClean="0">
                <a:solidFill>
                  <a:srgbClr val="C00000"/>
                </a:solidFill>
                <a:latin typeface="Bookman Old Style" panose="02050604050505020204" pitchFamily="18" charset="0"/>
              </a:rPr>
              <a:t>High Performance</a:t>
            </a:r>
            <a:endParaRPr lang="en-US" sz="2600" b="1" dirty="0">
              <a:solidFill>
                <a:srgbClr val="C00000"/>
              </a:solidFill>
              <a:latin typeface="Bookman Old Style" panose="02050604050505020204" pitchFamily="18" charset="0"/>
            </a:endParaRPr>
          </a:p>
        </p:txBody>
      </p:sp>
      <p:sp>
        <p:nvSpPr>
          <p:cNvPr id="7" name="Rectangle 6"/>
          <p:cNvSpPr/>
          <p:nvPr/>
        </p:nvSpPr>
        <p:spPr>
          <a:xfrm>
            <a:off x="365761" y="1994204"/>
            <a:ext cx="8494776" cy="3108543"/>
          </a:xfrm>
          <a:prstGeom prst="rect">
            <a:avLst/>
          </a:prstGeom>
        </p:spPr>
        <p:txBody>
          <a:bodyPr wrap="square">
            <a:spAutoFit/>
          </a:bodyPr>
          <a:lstStyle/>
          <a:p>
            <a:pPr marL="342900" indent="-342900" algn="just">
              <a:spcAft>
                <a:spcPts val="600"/>
              </a:spcAft>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Java is faster than other traditional interpreted programming languages because Java </a:t>
            </a:r>
            <a:r>
              <a:rPr lang="en-US" sz="2200" dirty="0" err="1">
                <a:latin typeface="Times New Roman" panose="02020603050405020304" pitchFamily="18" charset="0"/>
                <a:cs typeface="Times New Roman" panose="02020603050405020304" pitchFamily="18" charset="0"/>
              </a:rPr>
              <a:t>bytecode</a:t>
            </a:r>
            <a:r>
              <a:rPr lang="en-US" sz="2200" dirty="0">
                <a:latin typeface="Times New Roman" panose="02020603050405020304" pitchFamily="18" charset="0"/>
                <a:cs typeface="Times New Roman" panose="02020603050405020304" pitchFamily="18" charset="0"/>
              </a:rPr>
              <a:t> is "close" to native code. </a:t>
            </a:r>
            <a:endParaRPr lang="en-US" sz="2200" dirty="0" smtClean="0">
              <a:latin typeface="Times New Roman" panose="02020603050405020304" pitchFamily="18" charset="0"/>
              <a:cs typeface="Times New Roman" panose="02020603050405020304" pitchFamily="18" charset="0"/>
            </a:endParaRPr>
          </a:p>
          <a:p>
            <a:pPr algn="just">
              <a:spcAft>
                <a:spcPts val="600"/>
              </a:spcAft>
            </a:pPr>
            <a:endParaRPr lang="en-US" sz="2200" dirty="0">
              <a:latin typeface="Times New Roman" panose="02020603050405020304" pitchFamily="18" charset="0"/>
              <a:cs typeface="Times New Roman" panose="02020603050405020304" pitchFamily="18" charset="0"/>
            </a:endParaRPr>
          </a:p>
          <a:p>
            <a:pPr marL="342900" indent="-342900" algn="just">
              <a:spcAft>
                <a:spcPts val="600"/>
              </a:spcAft>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It is still a little bit slower than a compiled language (e.g., C++). Java is an interpreted language that is why it is slower than compiled languages, e.g., C, C++, etc.</a:t>
            </a:r>
          </a:p>
          <a:p>
            <a:pPr algn="just">
              <a:spcAft>
                <a:spcPts val="600"/>
              </a:spcAft>
            </a:pPr>
            <a:endParaRPr lang="en-US" sz="2200" dirty="0">
              <a:latin typeface="Times New Roman" panose="02020603050405020304" pitchFamily="18" charset="0"/>
              <a:cs typeface="Times New Roman" panose="02020603050405020304" pitchFamily="18" charset="0"/>
            </a:endParaRPr>
          </a:p>
          <a:p>
            <a:pPr algn="just">
              <a:buNone/>
            </a:pP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38843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A72F5BB-01CE-4E1F-B528-9003564E9862}"/>
              </a:ext>
            </a:extLst>
          </p:cNvPr>
          <p:cNvSpPr txBox="1"/>
          <p:nvPr/>
        </p:nvSpPr>
        <p:spPr>
          <a:xfrm>
            <a:off x="0" y="6306506"/>
            <a:ext cx="6712350" cy="338554"/>
          </a:xfrm>
          <a:prstGeom prst="rect">
            <a:avLst/>
          </a:prstGeom>
          <a:noFill/>
        </p:spPr>
        <p:txBody>
          <a:bodyPr wrap="none" rtlCol="0">
            <a:spAutoFit/>
          </a:bodyPr>
          <a:lstStyle/>
          <a:p>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Introductory Concepts Of Java,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Manasy</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Jayasurya</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55233" y="742528"/>
            <a:ext cx="8229600" cy="745524"/>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600" b="1" dirty="0" smtClean="0">
                <a:solidFill>
                  <a:srgbClr val="C00000"/>
                </a:solidFill>
                <a:latin typeface="Bookman Old Style" panose="02050604050505020204" pitchFamily="18" charset="0"/>
              </a:rPr>
              <a:t>Multi-Threaded</a:t>
            </a:r>
            <a:endParaRPr lang="en-US" sz="2600" b="1" dirty="0">
              <a:solidFill>
                <a:srgbClr val="C00000"/>
              </a:solidFill>
              <a:latin typeface="Bookman Old Style" panose="02050604050505020204" pitchFamily="18" charset="0"/>
            </a:endParaRPr>
          </a:p>
        </p:txBody>
      </p:sp>
      <p:sp>
        <p:nvSpPr>
          <p:cNvPr id="7" name="Rectangle 6"/>
          <p:cNvSpPr/>
          <p:nvPr/>
        </p:nvSpPr>
        <p:spPr>
          <a:xfrm>
            <a:off x="365761" y="1994204"/>
            <a:ext cx="8494776" cy="3600986"/>
          </a:xfrm>
          <a:prstGeom prst="rect">
            <a:avLst/>
          </a:prstGeom>
        </p:spPr>
        <p:txBody>
          <a:bodyPr wrap="square">
            <a:spAutoFit/>
          </a:bodyPr>
          <a:lstStyle/>
          <a:p>
            <a:pPr marL="342900" indent="-342900" algn="just">
              <a:spcAft>
                <a:spcPts val="600"/>
              </a:spcAft>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A thread is like a separate program, executing concurrently.</a:t>
            </a:r>
          </a:p>
          <a:p>
            <a:pPr marL="342900" indent="-342900" algn="just">
              <a:spcAft>
                <a:spcPts val="600"/>
              </a:spcAft>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 We can write Java programs that deal with many tasks at once by defining multiple threads. </a:t>
            </a:r>
          </a:p>
          <a:p>
            <a:pPr marL="342900" indent="-342900" algn="just">
              <a:spcAft>
                <a:spcPts val="600"/>
              </a:spcAft>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The main advantage of multi-threading is that it doesn't occupy memory for each thread.</a:t>
            </a:r>
          </a:p>
          <a:p>
            <a:pPr marL="342900" indent="-342900" algn="just">
              <a:spcAft>
                <a:spcPts val="600"/>
              </a:spcAft>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 It shares a common memory area. </a:t>
            </a:r>
          </a:p>
          <a:p>
            <a:pPr marL="342900" indent="-342900" algn="just">
              <a:spcAft>
                <a:spcPts val="600"/>
              </a:spcAft>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Threads are important for multi-media, Web applications, etc.</a:t>
            </a:r>
          </a:p>
          <a:p>
            <a:pPr algn="just">
              <a:spcAft>
                <a:spcPts val="600"/>
              </a:spcAft>
            </a:pPr>
            <a:endParaRPr lang="en-US" sz="2200" dirty="0">
              <a:latin typeface="Times New Roman" panose="02020603050405020304" pitchFamily="18" charset="0"/>
              <a:cs typeface="Times New Roman" panose="02020603050405020304" pitchFamily="18" charset="0"/>
            </a:endParaRPr>
          </a:p>
          <a:p>
            <a:pPr algn="just">
              <a:buNone/>
            </a:pP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90578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A72F5BB-01CE-4E1F-B528-9003564E9862}"/>
              </a:ext>
            </a:extLst>
          </p:cNvPr>
          <p:cNvSpPr txBox="1"/>
          <p:nvPr/>
        </p:nvSpPr>
        <p:spPr>
          <a:xfrm>
            <a:off x="0" y="6306506"/>
            <a:ext cx="6712350" cy="338554"/>
          </a:xfrm>
          <a:prstGeom prst="rect">
            <a:avLst/>
          </a:prstGeom>
          <a:noFill/>
        </p:spPr>
        <p:txBody>
          <a:bodyPr wrap="none" rtlCol="0">
            <a:spAutoFit/>
          </a:bodyPr>
          <a:lstStyle/>
          <a:p>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Introductory Concepts Of Java,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Manasy</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Jayasurya</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55233" y="557645"/>
            <a:ext cx="8229600" cy="745524"/>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600" b="1" dirty="0" smtClean="0">
                <a:solidFill>
                  <a:srgbClr val="C00000"/>
                </a:solidFill>
                <a:latin typeface="Bookman Old Style" panose="02050604050505020204" pitchFamily="18" charset="0"/>
              </a:rPr>
              <a:t>Continue…</a:t>
            </a:r>
            <a:endParaRPr lang="en-US" sz="2600" b="1" dirty="0">
              <a:solidFill>
                <a:srgbClr val="C00000"/>
              </a:solidFill>
              <a:latin typeface="Bookman Old Style" panose="02050604050505020204" pitchFamily="18" charset="0"/>
            </a:endParaRPr>
          </a:p>
        </p:txBody>
      </p:sp>
      <p:sp>
        <p:nvSpPr>
          <p:cNvPr id="7" name="Rectangle 6"/>
          <p:cNvSpPr/>
          <p:nvPr/>
        </p:nvSpPr>
        <p:spPr>
          <a:xfrm>
            <a:off x="428392" y="1640261"/>
            <a:ext cx="8494776" cy="4293483"/>
          </a:xfrm>
          <a:prstGeom prst="rect">
            <a:avLst/>
          </a:prstGeom>
        </p:spPr>
        <p:txBody>
          <a:bodyPr wrap="square">
            <a:spAutoFit/>
          </a:bodyPr>
          <a:lstStyle/>
          <a:p>
            <a:pPr marL="342900" indent="-342900" algn="just">
              <a:spcAft>
                <a:spcPts val="600"/>
              </a:spcAft>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Distributed</a:t>
            </a:r>
            <a:r>
              <a:rPr lang="en-US" sz="2200" dirty="0" smtClean="0">
                <a:latin typeface="Times New Roman" panose="02020603050405020304" pitchFamily="18" charset="0"/>
                <a:cs typeface="Times New Roman" panose="02020603050405020304" pitchFamily="18" charset="0"/>
              </a:rPr>
              <a:t>:</a:t>
            </a:r>
          </a:p>
          <a:p>
            <a:pPr marL="457200" lvl="2" algn="just">
              <a:spcAft>
                <a:spcPts val="600"/>
              </a:spcAft>
            </a:pPr>
            <a:r>
              <a:rPr lang="en-US" sz="2000" dirty="0">
                <a:latin typeface="Times New Roman" panose="02020603050405020304" pitchFamily="18" charset="0"/>
                <a:cs typeface="Times New Roman" panose="02020603050405020304" pitchFamily="18" charset="0"/>
              </a:rPr>
              <a:t>Java is distributed because it facilitates users to create distributed applications in Java. RMI and EJB are used for creating distributed applications. This feature of Java makes us able to access files by calling the methods from any machine on the internet</a:t>
            </a:r>
            <a:r>
              <a:rPr lang="en-US" sz="2000" dirty="0" smtClean="0">
                <a:latin typeface="Times New Roman" panose="02020603050405020304" pitchFamily="18" charset="0"/>
                <a:cs typeface="Times New Roman" panose="02020603050405020304" pitchFamily="18" charset="0"/>
              </a:rPr>
              <a:t>.</a:t>
            </a:r>
            <a:r>
              <a:rPr lang="en-US" sz="2200" dirty="0" smtClean="0">
                <a:latin typeface="Times New Roman" panose="02020603050405020304" pitchFamily="18" charset="0"/>
                <a:cs typeface="Times New Roman" panose="02020603050405020304" pitchFamily="18" charset="0"/>
              </a:rPr>
              <a:t> </a:t>
            </a:r>
          </a:p>
          <a:p>
            <a:pPr marL="342900" indent="-342900" algn="just">
              <a:spcAft>
                <a:spcPts val="600"/>
              </a:spcAft>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Dynamic: </a:t>
            </a:r>
          </a:p>
          <a:p>
            <a:pPr marL="457200" lvl="2" algn="just">
              <a:spcAft>
                <a:spcPts val="600"/>
              </a:spcAft>
            </a:pPr>
            <a:r>
              <a:rPr lang="en-US" sz="2000" dirty="0">
                <a:latin typeface="Times New Roman" panose="02020603050405020304" pitchFamily="18" charset="0"/>
                <a:cs typeface="Times New Roman" panose="02020603050405020304" pitchFamily="18" charset="0"/>
              </a:rPr>
              <a:t>Java is a dynamic language. It supports dynamic loading of classes. It means classes are loaded on demand. It also supports functions from its native languages, i.e., C and C</a:t>
            </a:r>
            <a:r>
              <a:rPr lang="en-US" sz="2000" dirty="0" smtClean="0">
                <a:latin typeface="Times New Roman" panose="02020603050405020304" pitchFamily="18" charset="0"/>
                <a:cs typeface="Times New Roman" panose="02020603050405020304" pitchFamily="18" charset="0"/>
              </a:rPr>
              <a:t>++.</a:t>
            </a:r>
            <a:endParaRPr lang="en-US" sz="2200" dirty="0" smtClean="0">
              <a:latin typeface="Times New Roman" panose="02020603050405020304" pitchFamily="18" charset="0"/>
              <a:cs typeface="Times New Roman" panose="02020603050405020304" pitchFamily="18" charset="0"/>
            </a:endParaRPr>
          </a:p>
          <a:p>
            <a:pPr marL="342900" indent="-342900" algn="just">
              <a:spcAft>
                <a:spcPts val="600"/>
              </a:spcAft>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Portable :</a:t>
            </a:r>
          </a:p>
          <a:p>
            <a:pPr lvl="1" algn="just"/>
            <a:r>
              <a:rPr lang="en-US" sz="2000" dirty="0" smtClean="0">
                <a:latin typeface="Times New Roman" panose="02020603050405020304" pitchFamily="18" charset="0"/>
                <a:cs typeface="Times New Roman" panose="02020603050405020304" pitchFamily="18" charset="0"/>
              </a:rPr>
              <a:t>Java </a:t>
            </a:r>
            <a:r>
              <a:rPr lang="en-US" sz="2000" dirty="0">
                <a:latin typeface="Times New Roman" panose="02020603050405020304" pitchFamily="18" charset="0"/>
                <a:cs typeface="Times New Roman" panose="02020603050405020304" pitchFamily="18" charset="0"/>
              </a:rPr>
              <a:t>is portable because it facilitates you to carry the Java </a:t>
            </a:r>
            <a:r>
              <a:rPr lang="en-US" sz="2000" dirty="0" err="1">
                <a:latin typeface="Times New Roman" panose="02020603050405020304" pitchFamily="18" charset="0"/>
                <a:cs typeface="Times New Roman" panose="02020603050405020304" pitchFamily="18" charset="0"/>
              </a:rPr>
              <a:t>bytecode</a:t>
            </a:r>
            <a:r>
              <a:rPr lang="en-US" sz="2000" dirty="0">
                <a:latin typeface="Times New Roman" panose="02020603050405020304" pitchFamily="18" charset="0"/>
                <a:cs typeface="Times New Roman" panose="02020603050405020304" pitchFamily="18" charset="0"/>
              </a:rPr>
              <a:t> to any platform. It doesn't require any implementation.</a:t>
            </a:r>
          </a:p>
        </p:txBody>
      </p:sp>
    </p:spTree>
    <p:extLst>
      <p:ext uri="{BB962C8B-B14F-4D97-AF65-F5344CB8AC3E}">
        <p14:creationId xmlns:p14="http://schemas.microsoft.com/office/powerpoint/2010/main" val="15295361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A72F5BB-01CE-4E1F-B528-9003564E9862}"/>
              </a:ext>
            </a:extLst>
          </p:cNvPr>
          <p:cNvSpPr txBox="1"/>
          <p:nvPr/>
        </p:nvSpPr>
        <p:spPr>
          <a:xfrm>
            <a:off x="151074" y="6380543"/>
            <a:ext cx="6712350" cy="338554"/>
          </a:xfrm>
          <a:prstGeom prst="rect">
            <a:avLst/>
          </a:prstGeom>
          <a:noFill/>
        </p:spPr>
        <p:txBody>
          <a:bodyPr wrap="none" rtlCol="0">
            <a:spAutoFit/>
          </a:bodyPr>
          <a:lstStyle/>
          <a:p>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Introductory Concepts Of Java,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Manasy</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Jayasurya</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37815" y="583825"/>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2" name="Rectangle 1"/>
          <p:cNvSpPr/>
          <p:nvPr/>
        </p:nvSpPr>
        <p:spPr>
          <a:xfrm>
            <a:off x="1165979" y="930624"/>
            <a:ext cx="2385589" cy="492443"/>
          </a:xfrm>
          <a:prstGeom prst="rect">
            <a:avLst/>
          </a:prstGeom>
        </p:spPr>
        <p:txBody>
          <a:bodyPr wrap="none">
            <a:spAutoFit/>
          </a:bodyPr>
          <a:lstStyle/>
          <a:p>
            <a:r>
              <a:rPr lang="en-US" sz="2600" b="1" dirty="0">
                <a:solidFill>
                  <a:srgbClr val="C00000"/>
                </a:solidFill>
                <a:latin typeface="Bookman Old Style" panose="02050604050505020204" pitchFamily="18" charset="0"/>
              </a:rPr>
              <a:t>REFERENCE</a:t>
            </a:r>
          </a:p>
        </p:txBody>
      </p:sp>
      <p:sp>
        <p:nvSpPr>
          <p:cNvPr id="3" name="Rectangle 2"/>
          <p:cNvSpPr/>
          <p:nvPr/>
        </p:nvSpPr>
        <p:spPr>
          <a:xfrm>
            <a:off x="1165978" y="1670735"/>
            <a:ext cx="7165221" cy="2800767"/>
          </a:xfrm>
          <a:prstGeom prst="rect">
            <a:avLst/>
          </a:prstGeom>
        </p:spPr>
        <p:txBody>
          <a:bodyPr wrap="square">
            <a:spAutoFit/>
          </a:bodyPr>
          <a:lstStyle/>
          <a:p>
            <a:pPr>
              <a:buFont typeface="Wingdings" pitchFamily="2" charset="2"/>
              <a:buChar char="v"/>
            </a:pPr>
            <a:r>
              <a:rPr lang="en-US" sz="2200" dirty="0">
                <a:hlinkClick r:id="rId3"/>
              </a:rPr>
              <a:t>https://</a:t>
            </a:r>
            <a:r>
              <a:rPr lang="en-US" sz="2200" dirty="0" smtClean="0">
                <a:hlinkClick r:id="rId3"/>
              </a:rPr>
              <a:t>www.javatpoint.com/history-of-java</a:t>
            </a:r>
            <a:endParaRPr lang="en-US" sz="2200" dirty="0" smtClean="0"/>
          </a:p>
          <a:p>
            <a:endParaRPr lang="en-US" sz="2200" dirty="0" smtClean="0"/>
          </a:p>
          <a:p>
            <a:pPr>
              <a:buFont typeface="Wingdings" pitchFamily="2" charset="2"/>
              <a:buChar char="v"/>
            </a:pPr>
            <a:r>
              <a:rPr lang="en-US" sz="2200" dirty="0" smtClean="0"/>
              <a:t>Herbert Scheldt, Java Complete Reference, 8</a:t>
            </a:r>
            <a:r>
              <a:rPr lang="en-US" sz="2200" baseline="30000" dirty="0" smtClean="0"/>
              <a:t>th</a:t>
            </a:r>
            <a:r>
              <a:rPr lang="en-US" sz="2200" dirty="0" smtClean="0"/>
              <a:t> Edition, Tata </a:t>
            </a:r>
            <a:r>
              <a:rPr lang="en-US" sz="2200" dirty="0" err="1" smtClean="0"/>
              <a:t>Mcgraw</a:t>
            </a:r>
            <a:r>
              <a:rPr lang="en-US" sz="2200" dirty="0" smtClean="0"/>
              <a:t> Hill Education Private Limited, ISBN : 1259002462</a:t>
            </a:r>
          </a:p>
          <a:p>
            <a:endParaRPr lang="en-US" sz="2200" dirty="0" smtClean="0"/>
          </a:p>
          <a:p>
            <a:pPr>
              <a:buFont typeface="Wingdings" pitchFamily="2" charset="2"/>
              <a:buChar char="v"/>
            </a:pPr>
            <a:r>
              <a:rPr lang="en-US" sz="2200" dirty="0" smtClean="0"/>
              <a:t>E </a:t>
            </a:r>
            <a:r>
              <a:rPr lang="en-US" sz="2200" dirty="0" err="1" smtClean="0"/>
              <a:t>Balaguruswamy</a:t>
            </a:r>
            <a:r>
              <a:rPr lang="en-US" sz="2200" dirty="0" smtClean="0"/>
              <a:t>, Programming in Java,: A Primer, 4</a:t>
            </a:r>
            <a:r>
              <a:rPr lang="en-US" sz="2200" baseline="30000" dirty="0" smtClean="0"/>
              <a:t>th</a:t>
            </a:r>
            <a:r>
              <a:rPr lang="en-US" sz="2200" dirty="0" smtClean="0"/>
              <a:t> Edition, </a:t>
            </a:r>
            <a:r>
              <a:rPr lang="en-US" sz="2200" dirty="0"/>
              <a:t>Tata </a:t>
            </a:r>
            <a:r>
              <a:rPr lang="en-US" sz="2200" dirty="0" err="1"/>
              <a:t>Mcgraw</a:t>
            </a:r>
            <a:r>
              <a:rPr lang="en-US" sz="2200" dirty="0"/>
              <a:t> Hill Education Private Limited, ISBN : </a:t>
            </a:r>
            <a:r>
              <a:rPr lang="en-US" sz="2200" dirty="0" smtClean="0"/>
              <a:t>007014169X</a:t>
            </a:r>
            <a:endParaRPr lang="en-US" sz="2200" dirty="0"/>
          </a:p>
        </p:txBody>
      </p:sp>
    </p:spTree>
    <p:extLst>
      <p:ext uri="{BB962C8B-B14F-4D97-AF65-F5344CB8AC3E}">
        <p14:creationId xmlns:p14="http://schemas.microsoft.com/office/powerpoint/2010/main" val="14823409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A72F5BB-01CE-4E1F-B528-9003564E9862}"/>
              </a:ext>
            </a:extLst>
          </p:cNvPr>
          <p:cNvSpPr txBox="1"/>
          <p:nvPr/>
        </p:nvSpPr>
        <p:spPr>
          <a:xfrm>
            <a:off x="151074" y="6380543"/>
            <a:ext cx="6712350" cy="338554"/>
          </a:xfrm>
          <a:prstGeom prst="rect">
            <a:avLst/>
          </a:prstGeom>
          <a:noFill/>
        </p:spPr>
        <p:txBody>
          <a:bodyPr wrap="none" rtlCol="0">
            <a:spAutoFit/>
          </a:bodyPr>
          <a:lstStyle/>
          <a:p>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Introductory Concepts Of Java,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Manasy</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Jayasurya</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37815" y="583825"/>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7" name="Rectangle 6"/>
          <p:cNvSpPr/>
          <p:nvPr/>
        </p:nvSpPr>
        <p:spPr>
          <a:xfrm>
            <a:off x="1438712" y="2641658"/>
            <a:ext cx="6308330" cy="156966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9600" b="1" cap="none" spc="0" dirty="0" smtClean="0">
                <a:ln>
                  <a:solidFill>
                    <a:srgbClr val="7030A0"/>
                  </a:solidFill>
                </a:ln>
                <a:solidFill>
                  <a:schemeClr val="accent2">
                    <a:lumMod val="75000"/>
                  </a:schemeClr>
                </a:solidFill>
                <a:effectLst/>
              </a:rPr>
              <a:t>THANK YOU</a:t>
            </a:r>
            <a:endParaRPr lang="en-US" sz="9600" b="1" cap="none" spc="0" dirty="0">
              <a:ln>
                <a:solidFill>
                  <a:srgbClr val="7030A0"/>
                </a:solidFill>
              </a:ln>
              <a:solidFill>
                <a:schemeClr val="accent2">
                  <a:lumMod val="75000"/>
                </a:schemeClr>
              </a:solidFill>
              <a:effectLst/>
            </a:endParaRPr>
          </a:p>
        </p:txBody>
      </p:sp>
    </p:spTree>
    <p:extLst>
      <p:ext uri="{BB962C8B-B14F-4D97-AF65-F5344CB8AC3E}">
        <p14:creationId xmlns:p14="http://schemas.microsoft.com/office/powerpoint/2010/main" val="19889034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A72F5BB-01CE-4E1F-B528-9003564E9862}"/>
              </a:ext>
            </a:extLst>
          </p:cNvPr>
          <p:cNvSpPr txBox="1"/>
          <p:nvPr/>
        </p:nvSpPr>
        <p:spPr>
          <a:xfrm>
            <a:off x="221397" y="6145411"/>
            <a:ext cx="6712350"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Introductory </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Concepts Of </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Java,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Manasy</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Jayasurya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187711" y="197899"/>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600" b="1" dirty="0" smtClean="0">
                <a:solidFill>
                  <a:srgbClr val="C00000"/>
                </a:solidFill>
                <a:latin typeface="Bookman Old Style" panose="02050604050505020204" pitchFamily="18" charset="0"/>
              </a:rPr>
              <a:t>HISTORY OF JAVA</a:t>
            </a:r>
            <a:endParaRPr lang="en-US" sz="2600" b="1" dirty="0">
              <a:solidFill>
                <a:srgbClr val="C00000"/>
              </a:solidFill>
              <a:latin typeface="Bookman Old Style" panose="02050604050505020204" pitchFamily="18" charset="0"/>
            </a:endParaRPr>
          </a:p>
        </p:txBody>
      </p:sp>
      <p:sp>
        <p:nvSpPr>
          <p:cNvPr id="2" name="Rectangle 1"/>
          <p:cNvSpPr/>
          <p:nvPr/>
        </p:nvSpPr>
        <p:spPr>
          <a:xfrm>
            <a:off x="457200" y="1828800"/>
            <a:ext cx="8489882" cy="3416320"/>
          </a:xfrm>
          <a:prstGeom prst="rect">
            <a:avLst/>
          </a:prstGeom>
        </p:spPr>
        <p:txBody>
          <a:bodyPr wrap="square">
            <a:spAutoFit/>
          </a:bodyPr>
          <a:lstStyle/>
          <a:p>
            <a:pPr algn="just">
              <a:buFont typeface="Wingdings" pitchFamily="2" charset="2"/>
              <a:buChar char="v"/>
            </a:pPr>
            <a:r>
              <a:rPr lang="en-US" sz="2400" dirty="0"/>
              <a:t>Java was originally designed for interactive television, but it was too advanced technology for the digital cable television industry at the time. </a:t>
            </a:r>
          </a:p>
          <a:p>
            <a:pPr algn="just">
              <a:buFont typeface="Wingdings" pitchFamily="2" charset="2"/>
              <a:buChar char="v"/>
            </a:pPr>
            <a:r>
              <a:rPr lang="en-US" sz="2400" dirty="0" smtClean="0"/>
              <a:t>Initiated </a:t>
            </a:r>
            <a:r>
              <a:rPr lang="en-US" sz="2400" dirty="0"/>
              <a:t>this project to develop a language for digital devices such as set-top boxes, televisions, etc.</a:t>
            </a:r>
          </a:p>
          <a:p>
            <a:pPr algn="just">
              <a:buFont typeface="Wingdings" pitchFamily="2" charset="2"/>
              <a:buChar char="v"/>
            </a:pPr>
            <a:r>
              <a:rPr lang="en-US" sz="2400" dirty="0"/>
              <a:t> I</a:t>
            </a:r>
            <a:r>
              <a:rPr lang="en-US" sz="2400" dirty="0" smtClean="0"/>
              <a:t>t </a:t>
            </a:r>
            <a:r>
              <a:rPr lang="en-US" sz="2400" dirty="0"/>
              <a:t>was suited for internet programming. Later, Java technology was incorporated by Netscape.</a:t>
            </a:r>
          </a:p>
          <a:p>
            <a:pPr algn="just">
              <a:buFont typeface="Wingdings" pitchFamily="2" charset="2"/>
              <a:buChar char="v"/>
            </a:pPr>
            <a:r>
              <a:rPr lang="en-US" sz="2400" dirty="0"/>
              <a:t>Currently, Java is used in internet programming, mobile devices, games,    e-business solutions, etc.</a:t>
            </a:r>
          </a:p>
        </p:txBody>
      </p:sp>
    </p:spTree>
    <p:extLst>
      <p:ext uri="{BB962C8B-B14F-4D97-AF65-F5344CB8AC3E}">
        <p14:creationId xmlns:p14="http://schemas.microsoft.com/office/powerpoint/2010/main" val="2216383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A72F5BB-01CE-4E1F-B528-9003564E9862}"/>
              </a:ext>
            </a:extLst>
          </p:cNvPr>
          <p:cNvSpPr txBox="1"/>
          <p:nvPr/>
        </p:nvSpPr>
        <p:spPr>
          <a:xfrm>
            <a:off x="151074" y="6380543"/>
            <a:ext cx="6712350" cy="338554"/>
          </a:xfrm>
          <a:prstGeom prst="rect">
            <a:avLst/>
          </a:prstGeom>
          <a:noFill/>
        </p:spPr>
        <p:txBody>
          <a:bodyPr wrap="none" rtlCol="0">
            <a:spAutoFit/>
          </a:bodyPr>
          <a:lstStyle/>
          <a:p>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Introductory Concepts Of Java,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Manasy</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Jayasurya</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Rectangle 5"/>
          <p:cNvSpPr/>
          <p:nvPr/>
        </p:nvSpPr>
        <p:spPr>
          <a:xfrm>
            <a:off x="457200" y="445212"/>
            <a:ext cx="6121400" cy="492443"/>
          </a:xfrm>
          <a:prstGeom prst="rect">
            <a:avLst/>
          </a:prstGeom>
        </p:spPr>
        <p:txBody>
          <a:bodyPr wrap="square">
            <a:spAutoFit/>
          </a:bodyPr>
          <a:lstStyle/>
          <a:p>
            <a:pPr algn="ctr">
              <a:buNone/>
            </a:pPr>
            <a:r>
              <a:rPr lang="en-US" sz="2600" b="1" dirty="0">
                <a:solidFill>
                  <a:srgbClr val="C00000"/>
                </a:solidFill>
                <a:latin typeface="Bookman Old Style" pitchFamily="18" charset="0"/>
              </a:rPr>
              <a:t>Continue…</a:t>
            </a:r>
          </a:p>
        </p:txBody>
      </p:sp>
      <p:sp>
        <p:nvSpPr>
          <p:cNvPr id="2" name="Rectangle 1"/>
          <p:cNvSpPr/>
          <p:nvPr/>
        </p:nvSpPr>
        <p:spPr>
          <a:xfrm>
            <a:off x="488891" y="937655"/>
            <a:ext cx="5229616" cy="5170646"/>
          </a:xfrm>
          <a:prstGeom prst="rect">
            <a:avLst/>
          </a:prstGeom>
        </p:spPr>
        <p:txBody>
          <a:bodyPr wrap="square">
            <a:spAutoFit/>
          </a:bodyPr>
          <a:lstStyle/>
          <a:p>
            <a:pPr algn="just">
              <a:buNone/>
            </a:pPr>
            <a:endParaRPr lang="en-US" sz="2200" dirty="0">
              <a:latin typeface="Times New Roman" panose="02020603050405020304" pitchFamily="18" charset="0"/>
              <a:cs typeface="Times New Roman" panose="02020603050405020304" pitchFamily="18" charset="0"/>
            </a:endParaRPr>
          </a:p>
          <a:p>
            <a:pPr algn="just">
              <a:buFont typeface="Wingdings" pitchFamily="2" charset="2"/>
              <a:buChar char="v"/>
            </a:pPr>
            <a:r>
              <a:rPr lang="en-US" sz="2200" dirty="0" smtClean="0">
                <a:latin typeface="Times New Roman" panose="02020603050405020304" pitchFamily="18" charset="0"/>
                <a:cs typeface="Times New Roman" panose="02020603050405020304" pitchFamily="18" charset="0"/>
              </a:rPr>
              <a:t>James </a:t>
            </a:r>
            <a:r>
              <a:rPr lang="en-US" sz="2200" dirty="0">
                <a:latin typeface="Times New Roman" panose="02020603050405020304" pitchFamily="18" charset="0"/>
                <a:cs typeface="Times New Roman" panose="02020603050405020304" pitchFamily="18" charset="0"/>
              </a:rPr>
              <a:t>Gosling, Mike Sheridan, and Patrick </a:t>
            </a:r>
            <a:r>
              <a:rPr lang="en-US" sz="2200" dirty="0" err="1">
                <a:latin typeface="Times New Roman" panose="02020603050405020304" pitchFamily="18" charset="0"/>
                <a:cs typeface="Times New Roman" panose="02020603050405020304" pitchFamily="18" charset="0"/>
              </a:rPr>
              <a:t>Naughton</a:t>
            </a:r>
            <a:r>
              <a:rPr lang="en-US" sz="2200" dirty="0">
                <a:latin typeface="Times New Roman" panose="02020603050405020304" pitchFamily="18" charset="0"/>
                <a:cs typeface="Times New Roman" panose="02020603050405020304" pitchFamily="18" charset="0"/>
              </a:rPr>
              <a:t> initiated the Java language project in June 1991. </a:t>
            </a:r>
            <a:endParaRPr lang="en-US" sz="2200" dirty="0" smtClean="0">
              <a:latin typeface="Times New Roman" panose="02020603050405020304" pitchFamily="18" charset="0"/>
              <a:cs typeface="Times New Roman" panose="02020603050405020304" pitchFamily="18" charset="0"/>
            </a:endParaRPr>
          </a:p>
          <a:p>
            <a:pPr algn="just"/>
            <a:endParaRPr lang="en-US" sz="2200" dirty="0" smtClean="0">
              <a:latin typeface="Times New Roman" panose="02020603050405020304" pitchFamily="18" charset="0"/>
              <a:cs typeface="Times New Roman" panose="02020603050405020304" pitchFamily="18" charset="0"/>
            </a:endParaRPr>
          </a:p>
          <a:p>
            <a:pPr algn="just">
              <a:buFont typeface="Wingdings" pitchFamily="2" charset="2"/>
              <a:buChar char="v"/>
            </a:pPr>
            <a:r>
              <a:rPr lang="en-US" sz="2200" dirty="0">
                <a:latin typeface="Times New Roman" panose="02020603050405020304" pitchFamily="18" charset="0"/>
                <a:cs typeface="Times New Roman" panose="02020603050405020304" pitchFamily="18" charset="0"/>
              </a:rPr>
              <a:t>The history of java starts with Green Team</a:t>
            </a:r>
            <a:r>
              <a:rPr lang="en-US" sz="2200" dirty="0" smtClean="0">
                <a:latin typeface="Times New Roman" panose="02020603050405020304" pitchFamily="18" charset="0"/>
                <a:cs typeface="Times New Roman" panose="02020603050405020304" pitchFamily="18" charset="0"/>
              </a:rPr>
              <a:t>.</a:t>
            </a:r>
          </a:p>
          <a:p>
            <a:pPr algn="just"/>
            <a:endParaRPr lang="en-US" sz="2200" dirty="0">
              <a:latin typeface="Times New Roman" panose="02020603050405020304" pitchFamily="18" charset="0"/>
              <a:cs typeface="Times New Roman" panose="02020603050405020304" pitchFamily="18" charset="0"/>
            </a:endParaRPr>
          </a:p>
          <a:p>
            <a:pPr algn="just">
              <a:buFont typeface="Wingdings" pitchFamily="2" charset="2"/>
              <a:buChar char="v"/>
            </a:pPr>
            <a:r>
              <a:rPr lang="en-US" sz="2200" dirty="0" smtClean="0">
                <a:latin typeface="Times New Roman" panose="02020603050405020304" pitchFamily="18" charset="0"/>
                <a:cs typeface="Times New Roman" panose="02020603050405020304" pitchFamily="18" charset="0"/>
              </a:rPr>
              <a:t>The </a:t>
            </a:r>
            <a:r>
              <a:rPr lang="en-US" sz="2200" dirty="0">
                <a:latin typeface="Times New Roman" panose="02020603050405020304" pitchFamily="18" charset="0"/>
                <a:cs typeface="Times New Roman" panose="02020603050405020304" pitchFamily="18" charset="0"/>
              </a:rPr>
              <a:t>small team of sun engineers called Green Team.</a:t>
            </a:r>
          </a:p>
          <a:p>
            <a:pPr algn="just">
              <a:buFont typeface="Wingdings" pitchFamily="2" charset="2"/>
              <a:buChar char="v"/>
            </a:pPr>
            <a:endParaRPr lang="en-US" sz="2200" dirty="0">
              <a:latin typeface="Times New Roman" panose="02020603050405020304" pitchFamily="18" charset="0"/>
              <a:cs typeface="Times New Roman" panose="02020603050405020304" pitchFamily="18" charset="0"/>
            </a:endParaRPr>
          </a:p>
          <a:p>
            <a:pPr algn="just">
              <a:buFont typeface="Wingdings" pitchFamily="2" charset="2"/>
              <a:buChar char="v"/>
            </a:pPr>
            <a:r>
              <a:rPr lang="en-US" sz="2200" dirty="0" smtClean="0">
                <a:latin typeface="Times New Roman" panose="02020603050405020304" pitchFamily="18" charset="0"/>
                <a:cs typeface="Times New Roman" panose="02020603050405020304" pitchFamily="18" charset="0"/>
              </a:rPr>
              <a:t>Originally </a:t>
            </a:r>
            <a:r>
              <a:rPr lang="en-US" sz="2200" dirty="0">
                <a:latin typeface="Times New Roman" panose="02020603050405020304" pitchFamily="18" charset="0"/>
                <a:cs typeface="Times New Roman" panose="02020603050405020304" pitchFamily="18" charset="0"/>
              </a:rPr>
              <a:t>designed for small, embedded systems in electronic appliances like set-top boxes.</a:t>
            </a:r>
          </a:p>
          <a:p>
            <a:pPr algn="just"/>
            <a:endParaRPr lang="en-US" sz="2200" dirty="0">
              <a:latin typeface="Times New Roman" panose="02020603050405020304" pitchFamily="18" charset="0"/>
              <a:cs typeface="Times New Roman" panose="02020603050405020304" pitchFamily="18" charset="0"/>
            </a:endParaRPr>
          </a:p>
        </p:txBody>
      </p:sp>
      <p:sp>
        <p:nvSpPr>
          <p:cNvPr id="3" name="Rectangle 2"/>
          <p:cNvSpPr/>
          <p:nvPr/>
        </p:nvSpPr>
        <p:spPr>
          <a:xfrm>
            <a:off x="5909882" y="4405211"/>
            <a:ext cx="3265800" cy="246221"/>
          </a:xfrm>
          <a:prstGeom prst="rect">
            <a:avLst/>
          </a:prstGeom>
        </p:spPr>
        <p:txBody>
          <a:bodyPr wrap="square">
            <a:spAutoFit/>
          </a:bodyPr>
          <a:lstStyle/>
          <a:p>
            <a:r>
              <a:rPr lang="en-US" sz="1000" u="sng" dirty="0">
                <a:hlinkClick r:id="rId3"/>
              </a:rPr>
              <a:t>https://</a:t>
            </a:r>
            <a:r>
              <a:rPr lang="en-US" sz="1000" u="sng" dirty="0" smtClean="0">
                <a:hlinkClick r:id="rId3"/>
              </a:rPr>
              <a:t>www.javatpoint.com/history-of-java</a:t>
            </a:r>
            <a:r>
              <a:rPr lang="en-US" sz="1000" u="sng" dirty="0" smtClean="0"/>
              <a:t> </a:t>
            </a:r>
            <a:endParaRPr lang="en-US" sz="1000" u="sng" dirty="0"/>
          </a:p>
        </p:txBody>
      </p:sp>
      <p:pic>
        <p:nvPicPr>
          <p:cNvPr id="8" name="Content Placeholder 3"/>
          <p:cNvPicPr>
            <a:picLocks noChangeAspect="1"/>
          </p:cNvPicPr>
          <p:nvPr/>
        </p:nvPicPr>
        <p:blipFill>
          <a:blip r:embed="rId4"/>
          <a:stretch>
            <a:fillRect/>
          </a:stretch>
        </p:blipFill>
        <p:spPr>
          <a:xfrm>
            <a:off x="6165293" y="1433662"/>
            <a:ext cx="2427561" cy="2725281"/>
          </a:xfrm>
          <a:prstGeom prst="rect">
            <a:avLst/>
          </a:prstGeom>
        </p:spPr>
      </p:pic>
    </p:spTree>
    <p:extLst>
      <p:ext uri="{BB962C8B-B14F-4D97-AF65-F5344CB8AC3E}">
        <p14:creationId xmlns:p14="http://schemas.microsoft.com/office/powerpoint/2010/main" val="42139652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A72F5BB-01CE-4E1F-B528-9003564E9862}"/>
              </a:ext>
            </a:extLst>
          </p:cNvPr>
          <p:cNvSpPr txBox="1"/>
          <p:nvPr/>
        </p:nvSpPr>
        <p:spPr>
          <a:xfrm>
            <a:off x="151074" y="6380543"/>
            <a:ext cx="6712350" cy="338554"/>
          </a:xfrm>
          <a:prstGeom prst="rect">
            <a:avLst/>
          </a:prstGeom>
          <a:noFill/>
        </p:spPr>
        <p:txBody>
          <a:bodyPr wrap="none" rtlCol="0">
            <a:spAutoFit/>
          </a:bodyPr>
          <a:lstStyle/>
          <a:p>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Introductory Concepts Of Java,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Manasy</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Jayasurya</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Rectangle 5"/>
          <p:cNvSpPr/>
          <p:nvPr/>
        </p:nvSpPr>
        <p:spPr>
          <a:xfrm>
            <a:off x="457200" y="445212"/>
            <a:ext cx="6121400" cy="492443"/>
          </a:xfrm>
          <a:prstGeom prst="rect">
            <a:avLst/>
          </a:prstGeom>
        </p:spPr>
        <p:txBody>
          <a:bodyPr wrap="square">
            <a:spAutoFit/>
          </a:bodyPr>
          <a:lstStyle/>
          <a:p>
            <a:pPr algn="ctr">
              <a:buNone/>
            </a:pPr>
            <a:r>
              <a:rPr lang="en-US" sz="2600" b="1" dirty="0">
                <a:solidFill>
                  <a:srgbClr val="C00000"/>
                </a:solidFill>
                <a:latin typeface="Bookman Old Style" pitchFamily="18" charset="0"/>
              </a:rPr>
              <a:t>Continue…</a:t>
            </a:r>
          </a:p>
        </p:txBody>
      </p:sp>
      <p:sp>
        <p:nvSpPr>
          <p:cNvPr id="2" name="Rectangle 1"/>
          <p:cNvSpPr/>
          <p:nvPr/>
        </p:nvSpPr>
        <p:spPr>
          <a:xfrm>
            <a:off x="488891" y="937655"/>
            <a:ext cx="5229616" cy="5755422"/>
          </a:xfrm>
          <a:prstGeom prst="rect">
            <a:avLst/>
          </a:prstGeom>
        </p:spPr>
        <p:txBody>
          <a:bodyPr wrap="square">
            <a:spAutoFit/>
          </a:bodyPr>
          <a:lstStyle/>
          <a:p>
            <a:pPr algn="just">
              <a:buNone/>
            </a:pPr>
            <a:endParaRPr lang="en-US" sz="2200" dirty="0">
              <a:latin typeface="Times New Roman" panose="02020603050405020304" pitchFamily="18" charset="0"/>
              <a:cs typeface="Times New Roman" panose="02020603050405020304" pitchFamily="18" charset="0"/>
            </a:endParaRPr>
          </a:p>
          <a:p>
            <a:pPr algn="just">
              <a:buFont typeface="Wingdings" pitchFamily="2" charset="2"/>
              <a:buChar char="v"/>
            </a:pPr>
            <a:r>
              <a:rPr lang="en-US" sz="2200" dirty="0" smtClean="0">
                <a:latin typeface="Times New Roman" panose="02020603050405020304" pitchFamily="18" charset="0"/>
                <a:cs typeface="Times New Roman" panose="02020603050405020304" pitchFamily="18" charset="0"/>
              </a:rPr>
              <a:t>Firstly</a:t>
            </a:r>
            <a:r>
              <a:rPr lang="en-US" sz="2200" dirty="0">
                <a:latin typeface="Times New Roman" panose="02020603050405020304" pitchFamily="18" charset="0"/>
                <a:cs typeface="Times New Roman" panose="02020603050405020304" pitchFamily="18" charset="0"/>
              </a:rPr>
              <a:t>, it was called "</a:t>
            </a:r>
            <a:r>
              <a:rPr lang="en-US" sz="2200" dirty="0" err="1">
                <a:latin typeface="Times New Roman" panose="02020603050405020304" pitchFamily="18" charset="0"/>
                <a:cs typeface="Times New Roman" panose="02020603050405020304" pitchFamily="18" charset="0"/>
              </a:rPr>
              <a:t>Greentalk</a:t>
            </a:r>
            <a:r>
              <a:rPr lang="en-US" sz="2200" dirty="0">
                <a:latin typeface="Times New Roman" panose="02020603050405020304" pitchFamily="18" charset="0"/>
                <a:cs typeface="Times New Roman" panose="02020603050405020304" pitchFamily="18" charset="0"/>
              </a:rPr>
              <a:t>" by James Gosling, and file extension was .</a:t>
            </a:r>
            <a:r>
              <a:rPr lang="en-US" sz="2200" dirty="0" err="1">
                <a:latin typeface="Times New Roman" panose="02020603050405020304" pitchFamily="18" charset="0"/>
                <a:cs typeface="Times New Roman" panose="02020603050405020304" pitchFamily="18" charset="0"/>
              </a:rPr>
              <a:t>gt</a:t>
            </a:r>
            <a:endParaRPr lang="en-US" sz="2200" dirty="0">
              <a:latin typeface="Times New Roman" panose="02020603050405020304" pitchFamily="18" charset="0"/>
              <a:cs typeface="Times New Roman" panose="02020603050405020304" pitchFamily="18" charset="0"/>
            </a:endParaRPr>
          </a:p>
          <a:p>
            <a:pPr algn="just">
              <a:buFont typeface="Wingdings" pitchFamily="2" charset="2"/>
              <a:buChar char="v"/>
            </a:pPr>
            <a:endParaRPr lang="en-US" sz="2200" dirty="0">
              <a:latin typeface="Times New Roman" panose="02020603050405020304" pitchFamily="18" charset="0"/>
              <a:cs typeface="Times New Roman" panose="02020603050405020304" pitchFamily="18" charset="0"/>
            </a:endParaRPr>
          </a:p>
          <a:p>
            <a:pPr algn="just">
              <a:buFont typeface="Wingdings" pitchFamily="2" charset="2"/>
              <a:buChar char="v"/>
            </a:pPr>
            <a:r>
              <a:rPr lang="en-US" sz="2200" dirty="0" smtClean="0">
                <a:latin typeface="Times New Roman" panose="02020603050405020304" pitchFamily="18" charset="0"/>
                <a:cs typeface="Times New Roman" panose="02020603050405020304" pitchFamily="18" charset="0"/>
              </a:rPr>
              <a:t>After </a:t>
            </a:r>
            <a:r>
              <a:rPr lang="en-US" sz="2200" dirty="0">
                <a:latin typeface="Times New Roman" panose="02020603050405020304" pitchFamily="18" charset="0"/>
                <a:cs typeface="Times New Roman" panose="02020603050405020304" pitchFamily="18" charset="0"/>
              </a:rPr>
              <a:t>that, it was called “Oak” and was developed as a part of the Green project.</a:t>
            </a:r>
          </a:p>
          <a:p>
            <a:pPr algn="just">
              <a:buFont typeface="Wingdings" pitchFamily="2" charset="2"/>
              <a:buChar char="v"/>
            </a:pPr>
            <a:endParaRPr lang="en-US" sz="2200" dirty="0">
              <a:latin typeface="Times New Roman" panose="02020603050405020304" pitchFamily="18" charset="0"/>
              <a:cs typeface="Times New Roman" panose="02020603050405020304" pitchFamily="18" charset="0"/>
            </a:endParaRPr>
          </a:p>
          <a:p>
            <a:pPr algn="just">
              <a:buFont typeface="Wingdings" pitchFamily="2" charset="2"/>
              <a:buChar char="v"/>
            </a:pPr>
            <a:r>
              <a:rPr lang="en-US" sz="2200" dirty="0" smtClean="0">
                <a:latin typeface="Times New Roman" panose="02020603050405020304" pitchFamily="18" charset="0"/>
                <a:cs typeface="Times New Roman" panose="02020603050405020304" pitchFamily="18" charset="0"/>
              </a:rPr>
              <a:t>Why </a:t>
            </a:r>
            <a:r>
              <a:rPr lang="en-US" sz="2200" dirty="0">
                <a:latin typeface="Times New Roman" panose="02020603050405020304" pitchFamily="18" charset="0"/>
                <a:cs typeface="Times New Roman" panose="02020603050405020304" pitchFamily="18" charset="0"/>
              </a:rPr>
              <a:t>Oak? </a:t>
            </a:r>
            <a:endParaRPr lang="en-US" sz="2200" dirty="0" smtClean="0">
              <a:latin typeface="Times New Roman" panose="02020603050405020304" pitchFamily="18" charset="0"/>
              <a:cs typeface="Times New Roman" panose="02020603050405020304" pitchFamily="18" charset="0"/>
            </a:endParaRPr>
          </a:p>
          <a:p>
            <a:pPr lvl="1" algn="just"/>
            <a:r>
              <a:rPr lang="en-US" sz="2000" dirty="0" smtClean="0">
                <a:latin typeface="Times New Roman" panose="02020603050405020304" pitchFamily="18" charset="0"/>
                <a:cs typeface="Times New Roman" panose="02020603050405020304" pitchFamily="18" charset="0"/>
              </a:rPr>
              <a:t>Oak </a:t>
            </a:r>
            <a:r>
              <a:rPr lang="en-US" sz="2000" dirty="0">
                <a:latin typeface="Times New Roman" panose="02020603050405020304" pitchFamily="18" charset="0"/>
                <a:cs typeface="Times New Roman" panose="02020603050405020304" pitchFamily="18" charset="0"/>
              </a:rPr>
              <a:t>is a symbol of strength and chosen as a national tree of many countries like U.S.A., France, Germany, Romania, etc.</a:t>
            </a:r>
          </a:p>
          <a:p>
            <a:pPr algn="just">
              <a:buFont typeface="Wingdings" pitchFamily="2" charset="2"/>
              <a:buChar char="v"/>
            </a:pPr>
            <a:endParaRPr lang="en-US" sz="2200" dirty="0">
              <a:latin typeface="Times New Roman" panose="02020603050405020304" pitchFamily="18" charset="0"/>
              <a:cs typeface="Times New Roman" panose="02020603050405020304" pitchFamily="18" charset="0"/>
            </a:endParaRPr>
          </a:p>
          <a:p>
            <a:pPr algn="just">
              <a:buFont typeface="Wingdings" pitchFamily="2" charset="2"/>
              <a:buChar char="v"/>
            </a:pPr>
            <a:r>
              <a:rPr lang="en-US" sz="2200" dirty="0" smtClean="0">
                <a:latin typeface="Times New Roman" panose="02020603050405020304" pitchFamily="18" charset="0"/>
                <a:cs typeface="Times New Roman" panose="02020603050405020304" pitchFamily="18" charset="0"/>
              </a:rPr>
              <a:t>In </a:t>
            </a:r>
            <a:r>
              <a:rPr lang="en-US" sz="2200" dirty="0">
                <a:latin typeface="Times New Roman" panose="02020603050405020304" pitchFamily="18" charset="0"/>
                <a:cs typeface="Times New Roman" panose="02020603050405020304" pitchFamily="18" charset="0"/>
              </a:rPr>
              <a:t>1995, Oak was renamed as "Java" because it was already a trademark by Oak Technologies.</a:t>
            </a:r>
          </a:p>
          <a:p>
            <a:pPr algn="just">
              <a:buFont typeface="Wingdings" pitchFamily="2" charset="2"/>
              <a:buChar char="v"/>
            </a:pPr>
            <a:endParaRPr lang="en-US" sz="2200" dirty="0">
              <a:latin typeface="Times New Roman" panose="02020603050405020304" pitchFamily="18" charset="0"/>
              <a:cs typeface="Times New Roman" panose="02020603050405020304" pitchFamily="18" charset="0"/>
            </a:endParaRPr>
          </a:p>
          <a:p>
            <a:pPr algn="just"/>
            <a:endParaRPr lang="en-US" sz="2200" dirty="0">
              <a:latin typeface="Times New Roman" panose="02020603050405020304" pitchFamily="18" charset="0"/>
              <a:cs typeface="Times New Roman" panose="02020603050405020304" pitchFamily="18" charset="0"/>
            </a:endParaRPr>
          </a:p>
        </p:txBody>
      </p:sp>
      <p:sp>
        <p:nvSpPr>
          <p:cNvPr id="3" name="Rectangle 2"/>
          <p:cNvSpPr/>
          <p:nvPr/>
        </p:nvSpPr>
        <p:spPr>
          <a:xfrm>
            <a:off x="5909882" y="4405211"/>
            <a:ext cx="3265800" cy="246221"/>
          </a:xfrm>
          <a:prstGeom prst="rect">
            <a:avLst/>
          </a:prstGeom>
        </p:spPr>
        <p:txBody>
          <a:bodyPr wrap="square">
            <a:spAutoFit/>
          </a:bodyPr>
          <a:lstStyle/>
          <a:p>
            <a:r>
              <a:rPr lang="en-US" sz="1000" u="sng" dirty="0"/>
              <a:t>https://www.javatpoint.com/history-of-java </a:t>
            </a:r>
            <a:r>
              <a:rPr lang="en-US" sz="1000" u="sng" dirty="0" smtClean="0"/>
              <a:t> </a:t>
            </a:r>
          </a:p>
        </p:txBody>
      </p:sp>
      <p:pic>
        <p:nvPicPr>
          <p:cNvPr id="8" name="Picture 7"/>
          <p:cNvPicPr>
            <a:picLocks noChangeAspect="1"/>
          </p:cNvPicPr>
          <p:nvPr/>
        </p:nvPicPr>
        <p:blipFill>
          <a:blip r:embed="rId3"/>
          <a:stretch>
            <a:fillRect/>
          </a:stretch>
        </p:blipFill>
        <p:spPr>
          <a:xfrm>
            <a:off x="6056324" y="1628383"/>
            <a:ext cx="2900765" cy="2505206"/>
          </a:xfrm>
          <a:prstGeom prst="rect">
            <a:avLst/>
          </a:prstGeom>
        </p:spPr>
      </p:pic>
    </p:spTree>
    <p:extLst>
      <p:ext uri="{BB962C8B-B14F-4D97-AF65-F5344CB8AC3E}">
        <p14:creationId xmlns:p14="http://schemas.microsoft.com/office/powerpoint/2010/main" val="14713450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A72F5BB-01CE-4E1F-B528-9003564E9862}"/>
              </a:ext>
            </a:extLst>
          </p:cNvPr>
          <p:cNvSpPr txBox="1"/>
          <p:nvPr/>
        </p:nvSpPr>
        <p:spPr>
          <a:xfrm>
            <a:off x="151074" y="6380543"/>
            <a:ext cx="6712350" cy="338554"/>
          </a:xfrm>
          <a:prstGeom prst="rect">
            <a:avLst/>
          </a:prstGeom>
          <a:noFill/>
        </p:spPr>
        <p:txBody>
          <a:bodyPr wrap="none" rtlCol="0">
            <a:spAutoFit/>
          </a:bodyPr>
          <a:lstStyle/>
          <a:p>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Introductory Concepts Of Java,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Manasy</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Jayasurya</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2" name="Rectangle 1"/>
          <p:cNvSpPr/>
          <p:nvPr/>
        </p:nvSpPr>
        <p:spPr>
          <a:xfrm>
            <a:off x="573868" y="557645"/>
            <a:ext cx="2119491" cy="492443"/>
          </a:xfrm>
          <a:prstGeom prst="rect">
            <a:avLst/>
          </a:prstGeom>
        </p:spPr>
        <p:txBody>
          <a:bodyPr wrap="none">
            <a:spAutoFit/>
          </a:bodyPr>
          <a:lstStyle/>
          <a:p>
            <a:r>
              <a:rPr lang="en-US" sz="2600" b="1" dirty="0" smtClean="0">
                <a:solidFill>
                  <a:srgbClr val="C00000"/>
                </a:solidFill>
                <a:latin typeface="Bookman Old Style" panose="02050604050505020204" pitchFamily="18" charset="0"/>
              </a:rPr>
              <a:t>Continue…</a:t>
            </a:r>
            <a:endParaRPr lang="en-US" sz="2600" b="1" dirty="0">
              <a:solidFill>
                <a:srgbClr val="C00000"/>
              </a:solidFill>
              <a:latin typeface="Bookman Old Style" panose="02050604050505020204" pitchFamily="18" charset="0"/>
            </a:endParaRPr>
          </a:p>
        </p:txBody>
      </p:sp>
      <p:sp>
        <p:nvSpPr>
          <p:cNvPr id="3" name="Rectangle 2"/>
          <p:cNvSpPr/>
          <p:nvPr/>
        </p:nvSpPr>
        <p:spPr>
          <a:xfrm>
            <a:off x="432148" y="1275099"/>
            <a:ext cx="8494776" cy="5170646"/>
          </a:xfrm>
          <a:prstGeom prst="rect">
            <a:avLst/>
          </a:prstGeom>
        </p:spPr>
        <p:txBody>
          <a:bodyPr wrap="square">
            <a:spAutoFit/>
          </a:bodyPr>
          <a:lstStyle/>
          <a:p>
            <a:pPr marL="342900" indent="-342900" algn="just">
              <a:buFont typeface="Wingdings" panose="05000000000000000000" pitchFamily="2" charset="2"/>
              <a:buChar char="v"/>
            </a:pPr>
            <a:r>
              <a:rPr lang="en-US" sz="2200" dirty="0" smtClean="0">
                <a:latin typeface="Times New Roman" pitchFamily="18" charset="0"/>
                <a:cs typeface="Times New Roman" pitchFamily="18" charset="0"/>
              </a:rPr>
              <a:t>Why </a:t>
            </a:r>
            <a:r>
              <a:rPr lang="en-US" sz="2200" dirty="0">
                <a:latin typeface="Times New Roman" pitchFamily="18" charset="0"/>
                <a:cs typeface="Times New Roman" pitchFamily="18" charset="0"/>
              </a:rPr>
              <a:t>Java? </a:t>
            </a:r>
            <a:endParaRPr lang="en-US" sz="2200" dirty="0" smtClean="0">
              <a:latin typeface="Times New Roman" pitchFamily="18" charset="0"/>
              <a:cs typeface="Times New Roman" pitchFamily="18" charset="0"/>
            </a:endParaRPr>
          </a:p>
          <a:p>
            <a:pPr algn="just"/>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The </a:t>
            </a:r>
            <a:r>
              <a:rPr lang="en-US" sz="2200" dirty="0">
                <a:latin typeface="Times New Roman" pitchFamily="18" charset="0"/>
                <a:cs typeface="Times New Roman" pitchFamily="18" charset="0"/>
              </a:rPr>
              <a:t>suggested words were "dynamic", "revolutionary", "Silk", "jolt", </a:t>
            </a:r>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DNA", etc. </a:t>
            </a:r>
            <a:r>
              <a:rPr lang="en-US" sz="2200" dirty="0" smtClean="0">
                <a:latin typeface="Times New Roman" pitchFamily="18" charset="0"/>
                <a:cs typeface="Times New Roman" pitchFamily="18" charset="0"/>
              </a:rPr>
              <a:t>James Gosling suggested the </a:t>
            </a:r>
            <a:r>
              <a:rPr lang="en-US" sz="2200" smtClean="0">
                <a:latin typeface="Times New Roman" pitchFamily="18" charset="0"/>
                <a:cs typeface="Times New Roman" pitchFamily="18" charset="0"/>
              </a:rPr>
              <a:t>name Java, </a:t>
            </a:r>
            <a:r>
              <a:rPr lang="en-US" sz="2200" dirty="0">
                <a:latin typeface="Times New Roman" pitchFamily="18" charset="0"/>
                <a:cs typeface="Times New Roman" pitchFamily="18" charset="0"/>
              </a:rPr>
              <a:t>"Java was </a:t>
            </a:r>
            <a:r>
              <a:rPr lang="en-US" sz="2200">
                <a:latin typeface="Times New Roman" pitchFamily="18" charset="0"/>
                <a:cs typeface="Times New Roman" pitchFamily="18" charset="0"/>
              </a:rPr>
              <a:t>one </a:t>
            </a:r>
            <a:r>
              <a:rPr lang="en-US" sz="2200" smtClean="0">
                <a:latin typeface="Times New Roman" pitchFamily="18" charset="0"/>
                <a:cs typeface="Times New Roman" pitchFamily="18" charset="0"/>
              </a:rPr>
              <a:t>	of </a:t>
            </a:r>
            <a:r>
              <a:rPr lang="en-US" sz="2200" dirty="0">
                <a:latin typeface="Times New Roman" pitchFamily="18" charset="0"/>
                <a:cs typeface="Times New Roman" pitchFamily="18" charset="0"/>
              </a:rPr>
              <a:t>the top choices along </a:t>
            </a:r>
            <a:r>
              <a:rPr lang="en-US" sz="2200" dirty="0" smtClean="0">
                <a:latin typeface="Times New Roman" pitchFamily="18" charset="0"/>
                <a:cs typeface="Times New Roman" pitchFamily="18" charset="0"/>
              </a:rPr>
              <a:t>	with </a:t>
            </a:r>
            <a:r>
              <a:rPr lang="en-US" sz="2200" dirty="0">
                <a:latin typeface="Times New Roman" pitchFamily="18" charset="0"/>
                <a:cs typeface="Times New Roman" pitchFamily="18" charset="0"/>
              </a:rPr>
              <a:t>Silk". </a:t>
            </a:r>
            <a:endParaRPr lang="en-US" sz="2200" dirty="0" smtClean="0">
              <a:latin typeface="Times New Roman" pitchFamily="18" charset="0"/>
              <a:cs typeface="Times New Roman" pitchFamily="18" charset="0"/>
            </a:endParaRPr>
          </a:p>
          <a:p>
            <a:pPr algn="just"/>
            <a:r>
              <a:rPr lang="en-US" sz="2200" dirty="0">
                <a:latin typeface="Times New Roman" pitchFamily="18" charset="0"/>
                <a:cs typeface="Times New Roman" pitchFamily="18" charset="0"/>
              </a:rPr>
              <a:t>	</a:t>
            </a:r>
          </a:p>
          <a:p>
            <a:pPr marL="342900" indent="-342900" algn="just">
              <a:buFont typeface="Wingdings" panose="05000000000000000000" pitchFamily="2" charset="2"/>
              <a:buChar char="v"/>
            </a:pPr>
            <a:r>
              <a:rPr lang="en-US" sz="2200" dirty="0" smtClean="0">
                <a:latin typeface="Times New Roman" pitchFamily="18" charset="0"/>
                <a:cs typeface="Times New Roman" pitchFamily="18" charset="0"/>
              </a:rPr>
              <a:t>Java </a:t>
            </a:r>
            <a:r>
              <a:rPr lang="en-US" sz="2200" dirty="0">
                <a:latin typeface="Times New Roman" pitchFamily="18" charset="0"/>
                <a:cs typeface="Times New Roman" pitchFamily="18" charset="0"/>
              </a:rPr>
              <a:t>is an island of Indonesia where first coffee was produced (called java coffee).</a:t>
            </a:r>
          </a:p>
          <a:p>
            <a:pPr algn="just">
              <a:buNone/>
            </a:pPr>
            <a:endParaRPr lang="en-US" sz="2200" dirty="0">
              <a:latin typeface="Times New Roman" pitchFamily="18" charset="0"/>
              <a:cs typeface="Times New Roman" pitchFamily="18" charset="0"/>
            </a:endParaRPr>
          </a:p>
          <a:p>
            <a:pPr marL="342900" indent="-342900" algn="just">
              <a:buFont typeface="Wingdings" panose="05000000000000000000" pitchFamily="2" charset="2"/>
              <a:buChar char="v"/>
            </a:pPr>
            <a:r>
              <a:rPr lang="en-US" sz="2200" dirty="0" smtClean="0">
                <a:latin typeface="Times New Roman" pitchFamily="18" charset="0"/>
                <a:cs typeface="Times New Roman" pitchFamily="18" charset="0"/>
              </a:rPr>
              <a:t>Java </a:t>
            </a:r>
            <a:r>
              <a:rPr lang="en-US" sz="2200" dirty="0">
                <a:latin typeface="Times New Roman" pitchFamily="18" charset="0"/>
                <a:cs typeface="Times New Roman" pitchFamily="18" charset="0"/>
              </a:rPr>
              <a:t>is just a name, not an acronym.</a:t>
            </a:r>
          </a:p>
          <a:p>
            <a:pPr algn="just">
              <a:buNone/>
            </a:pPr>
            <a:endParaRPr lang="en-US" sz="2200" dirty="0">
              <a:latin typeface="Times New Roman" pitchFamily="18" charset="0"/>
              <a:cs typeface="Times New Roman" pitchFamily="18" charset="0"/>
            </a:endParaRPr>
          </a:p>
          <a:p>
            <a:pPr marL="342900" indent="-342900" algn="just">
              <a:buFont typeface="Wingdings" panose="05000000000000000000" pitchFamily="2" charset="2"/>
              <a:buChar char="v"/>
            </a:pPr>
            <a:r>
              <a:rPr lang="en-US" sz="2200" dirty="0" smtClean="0">
                <a:latin typeface="Times New Roman" pitchFamily="18" charset="0"/>
                <a:cs typeface="Times New Roman" pitchFamily="18" charset="0"/>
              </a:rPr>
              <a:t>Initially </a:t>
            </a:r>
            <a:r>
              <a:rPr lang="en-US" sz="2200" dirty="0">
                <a:latin typeface="Times New Roman" pitchFamily="18" charset="0"/>
                <a:cs typeface="Times New Roman" pitchFamily="18" charset="0"/>
              </a:rPr>
              <a:t>developed by James Gosling at Sun Microsystems (which is now a subsidiary of Oracle Corporation) and released in 1995.</a:t>
            </a:r>
          </a:p>
          <a:p>
            <a:pPr algn="just">
              <a:buNone/>
            </a:pPr>
            <a:endParaRPr lang="en-US" sz="2200" dirty="0">
              <a:latin typeface="Times New Roman" pitchFamily="18" charset="0"/>
              <a:cs typeface="Times New Roman" pitchFamily="18" charset="0"/>
            </a:endParaRPr>
          </a:p>
          <a:p>
            <a:pPr marL="342900" indent="-342900" algn="just">
              <a:buFont typeface="Wingdings" panose="05000000000000000000" pitchFamily="2" charset="2"/>
              <a:buChar char="v"/>
            </a:pPr>
            <a:r>
              <a:rPr lang="en-US" sz="2200" dirty="0" smtClean="0">
                <a:latin typeface="Times New Roman" pitchFamily="18" charset="0"/>
                <a:cs typeface="Times New Roman" pitchFamily="18" charset="0"/>
              </a:rPr>
              <a:t>In </a:t>
            </a:r>
            <a:r>
              <a:rPr lang="en-US" sz="2200" dirty="0">
                <a:latin typeface="Times New Roman" pitchFamily="18" charset="0"/>
                <a:cs typeface="Times New Roman" pitchFamily="18" charset="0"/>
              </a:rPr>
              <a:t>1995, Time magazine called Java one of the Ten Best Products of 1995</a:t>
            </a:r>
            <a:r>
              <a:rPr lang="en-US" sz="2200"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val="25750315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A72F5BB-01CE-4E1F-B528-9003564E9862}"/>
              </a:ext>
            </a:extLst>
          </p:cNvPr>
          <p:cNvSpPr txBox="1"/>
          <p:nvPr/>
        </p:nvSpPr>
        <p:spPr>
          <a:xfrm>
            <a:off x="0" y="6306506"/>
            <a:ext cx="6712350" cy="338554"/>
          </a:xfrm>
          <a:prstGeom prst="rect">
            <a:avLst/>
          </a:prstGeom>
          <a:noFill/>
        </p:spPr>
        <p:txBody>
          <a:bodyPr wrap="none" rtlCol="0">
            <a:spAutoFit/>
          </a:bodyPr>
          <a:lstStyle/>
          <a:p>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Introductory Concepts Of Java,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Manasy</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Jayasurya</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02982" y="53455"/>
            <a:ext cx="8229600" cy="745524"/>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600" b="1" dirty="0">
                <a:solidFill>
                  <a:srgbClr val="C00000"/>
                </a:solidFill>
                <a:latin typeface="Bookman Old Style" panose="02050604050505020204" pitchFamily="18" charset="0"/>
              </a:rPr>
              <a:t>Java Version History</a:t>
            </a:r>
          </a:p>
        </p:txBody>
      </p:sp>
      <p:sp>
        <p:nvSpPr>
          <p:cNvPr id="7" name="Rectangle 6"/>
          <p:cNvSpPr/>
          <p:nvPr/>
        </p:nvSpPr>
        <p:spPr>
          <a:xfrm>
            <a:off x="470263" y="978563"/>
            <a:ext cx="8494776" cy="5416868"/>
          </a:xfrm>
          <a:prstGeom prst="rect">
            <a:avLst/>
          </a:prstGeom>
        </p:spPr>
        <p:txBody>
          <a:bodyPr wrap="square">
            <a:spAutoFit/>
          </a:bodyPr>
          <a:lstStyle/>
          <a:p>
            <a:pPr marL="457200" indent="-457200" algn="just">
              <a:spcAft>
                <a:spcPts val="600"/>
              </a:spcAft>
              <a:buFont typeface="+mj-lt"/>
              <a:buAutoNum type="arabicPeriod"/>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JDK Alpha and Beta (1995)</a:t>
            </a:r>
          </a:p>
          <a:p>
            <a:pPr marL="457200" indent="-457200" algn="just">
              <a:spcAft>
                <a:spcPts val="600"/>
              </a:spcAft>
              <a:buFont typeface="+mj-lt"/>
              <a:buAutoNum type="arabicPeriod"/>
            </a:pPr>
            <a:r>
              <a:rPr lang="en-US" sz="2200" dirty="0">
                <a:latin typeface="Times New Roman" panose="02020603050405020304" pitchFamily="18" charset="0"/>
                <a:cs typeface="Times New Roman" panose="02020603050405020304" pitchFamily="18" charset="0"/>
              </a:rPr>
              <a:t>    JDK 1.0 (23rd Jan 1996)</a:t>
            </a:r>
          </a:p>
          <a:p>
            <a:pPr marL="457200" indent="-457200" algn="just">
              <a:spcAft>
                <a:spcPts val="600"/>
              </a:spcAft>
              <a:buFont typeface="+mj-lt"/>
              <a:buAutoNum type="arabicPeriod"/>
            </a:pPr>
            <a:r>
              <a:rPr lang="en-US" sz="2200" dirty="0">
                <a:latin typeface="Times New Roman" panose="02020603050405020304" pitchFamily="18" charset="0"/>
                <a:cs typeface="Times New Roman" panose="02020603050405020304" pitchFamily="18" charset="0"/>
              </a:rPr>
              <a:t>    JDK 1.1 (19th Feb 1997)</a:t>
            </a:r>
          </a:p>
          <a:p>
            <a:pPr marL="457200" indent="-457200" algn="just">
              <a:spcAft>
                <a:spcPts val="600"/>
              </a:spcAft>
              <a:buFont typeface="+mj-lt"/>
              <a:buAutoNum type="arabicPeriod"/>
            </a:pPr>
            <a:r>
              <a:rPr lang="en-US" sz="2200" dirty="0">
                <a:latin typeface="Times New Roman" panose="02020603050405020304" pitchFamily="18" charset="0"/>
                <a:cs typeface="Times New Roman" panose="02020603050405020304" pitchFamily="18" charset="0"/>
              </a:rPr>
              <a:t>    J2SE 1.2 (8th Dec 1998)</a:t>
            </a:r>
          </a:p>
          <a:p>
            <a:pPr marL="457200" indent="-457200" algn="just">
              <a:spcAft>
                <a:spcPts val="600"/>
              </a:spcAft>
              <a:buFont typeface="+mj-lt"/>
              <a:buAutoNum type="arabicPeriod"/>
            </a:pPr>
            <a:r>
              <a:rPr lang="en-US" sz="2200" dirty="0">
                <a:latin typeface="Times New Roman" panose="02020603050405020304" pitchFamily="18" charset="0"/>
                <a:cs typeface="Times New Roman" panose="02020603050405020304" pitchFamily="18" charset="0"/>
              </a:rPr>
              <a:t>    J2SE 1.3 (8th May 2000)</a:t>
            </a:r>
          </a:p>
          <a:p>
            <a:pPr marL="457200" indent="-457200" algn="just">
              <a:spcAft>
                <a:spcPts val="600"/>
              </a:spcAft>
              <a:buFont typeface="+mj-lt"/>
              <a:buAutoNum type="arabicPeriod"/>
            </a:pPr>
            <a:r>
              <a:rPr lang="en-US" sz="2200" dirty="0">
                <a:latin typeface="Times New Roman" panose="02020603050405020304" pitchFamily="18" charset="0"/>
                <a:cs typeface="Times New Roman" panose="02020603050405020304" pitchFamily="18" charset="0"/>
              </a:rPr>
              <a:t>    J2SE 1.4 (6th Feb 2002)</a:t>
            </a:r>
          </a:p>
          <a:p>
            <a:pPr marL="457200" indent="-457200" algn="just">
              <a:spcAft>
                <a:spcPts val="600"/>
              </a:spcAft>
              <a:buFont typeface="+mj-lt"/>
              <a:buAutoNum type="arabicPeriod"/>
            </a:pPr>
            <a:r>
              <a:rPr lang="en-US" sz="2200" dirty="0">
                <a:latin typeface="Times New Roman" panose="02020603050405020304" pitchFamily="18" charset="0"/>
                <a:cs typeface="Times New Roman" panose="02020603050405020304" pitchFamily="18" charset="0"/>
              </a:rPr>
              <a:t>    J2SE 5.0 (30th Sep 2004)</a:t>
            </a:r>
          </a:p>
          <a:p>
            <a:pPr marL="457200" indent="-457200" algn="just">
              <a:spcAft>
                <a:spcPts val="600"/>
              </a:spcAft>
              <a:buFont typeface="+mj-lt"/>
              <a:buAutoNum type="arabicPeriod"/>
            </a:pPr>
            <a:r>
              <a:rPr lang="en-US" sz="2200" dirty="0">
                <a:latin typeface="Times New Roman" panose="02020603050405020304" pitchFamily="18" charset="0"/>
                <a:cs typeface="Times New Roman" panose="02020603050405020304" pitchFamily="18" charset="0"/>
              </a:rPr>
              <a:t>    Java SE 6 (11th Dec 2006)</a:t>
            </a:r>
          </a:p>
          <a:p>
            <a:pPr marL="457200" indent="-457200" algn="just">
              <a:spcAft>
                <a:spcPts val="600"/>
              </a:spcAft>
              <a:buFont typeface="+mj-lt"/>
              <a:buAutoNum type="arabicPeriod"/>
            </a:pPr>
            <a:r>
              <a:rPr lang="en-US" sz="2200" dirty="0">
                <a:latin typeface="Times New Roman" panose="02020603050405020304" pitchFamily="18" charset="0"/>
                <a:cs typeface="Times New Roman" panose="02020603050405020304" pitchFamily="18" charset="0"/>
              </a:rPr>
              <a:t>    Java SE 7 (28th July 2011)</a:t>
            </a:r>
          </a:p>
          <a:p>
            <a:pPr marL="457200" indent="-457200" algn="just">
              <a:spcAft>
                <a:spcPts val="600"/>
              </a:spcAft>
              <a:buFont typeface="+mj-lt"/>
              <a:buAutoNum type="arabicPeriod"/>
            </a:pPr>
            <a:r>
              <a:rPr lang="en-US" sz="2200" dirty="0">
                <a:latin typeface="Times New Roman" panose="02020603050405020304" pitchFamily="18" charset="0"/>
                <a:cs typeface="Times New Roman" panose="02020603050405020304" pitchFamily="18" charset="0"/>
              </a:rPr>
              <a:t>    Java SE 8 (18th March 2014)</a:t>
            </a:r>
          </a:p>
          <a:p>
            <a:pPr marL="457200" indent="-457200" algn="just">
              <a:spcAft>
                <a:spcPts val="600"/>
              </a:spcAft>
              <a:buFont typeface="+mj-lt"/>
              <a:buAutoNum type="arabicPeriod"/>
            </a:pPr>
            <a:r>
              <a:rPr lang="en-US" sz="2200" dirty="0">
                <a:latin typeface="Times New Roman" panose="02020603050405020304" pitchFamily="18" charset="0"/>
                <a:cs typeface="Times New Roman" panose="02020603050405020304" pitchFamily="18" charset="0"/>
              </a:rPr>
              <a:t>    Java SE 9 (21st Sep 2017)</a:t>
            </a:r>
          </a:p>
          <a:p>
            <a:pPr marL="457200" indent="-457200" algn="just">
              <a:spcAft>
                <a:spcPts val="600"/>
              </a:spcAft>
              <a:buFont typeface="+mj-lt"/>
              <a:buAutoNum type="arabicPeriod"/>
            </a:pPr>
            <a:r>
              <a:rPr lang="en-US" sz="2200" dirty="0">
                <a:latin typeface="Times New Roman" panose="02020603050405020304" pitchFamily="18" charset="0"/>
                <a:cs typeface="Times New Roman" panose="02020603050405020304" pitchFamily="18" charset="0"/>
              </a:rPr>
              <a:t>    Java SE 10 (20th March 2018)</a:t>
            </a:r>
          </a:p>
          <a:p>
            <a:pPr algn="just">
              <a:buNone/>
            </a:pP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34210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A72F5BB-01CE-4E1F-B528-9003564E9862}"/>
              </a:ext>
            </a:extLst>
          </p:cNvPr>
          <p:cNvSpPr txBox="1"/>
          <p:nvPr/>
        </p:nvSpPr>
        <p:spPr>
          <a:xfrm>
            <a:off x="0" y="6306506"/>
            <a:ext cx="6712350" cy="338554"/>
          </a:xfrm>
          <a:prstGeom prst="rect">
            <a:avLst/>
          </a:prstGeom>
          <a:noFill/>
        </p:spPr>
        <p:txBody>
          <a:bodyPr wrap="none" rtlCol="0">
            <a:spAutoFit/>
          </a:bodyPr>
          <a:lstStyle/>
          <a:p>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Introductory Concepts Of Java,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Manasy</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Jayasurya</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02982" y="53455"/>
            <a:ext cx="8229600" cy="745524"/>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600" b="1" dirty="0">
                <a:solidFill>
                  <a:srgbClr val="C00000"/>
                </a:solidFill>
                <a:latin typeface="Bookman Old Style" panose="02050604050505020204" pitchFamily="18" charset="0"/>
              </a:rPr>
              <a:t>Features of Java</a:t>
            </a:r>
          </a:p>
        </p:txBody>
      </p:sp>
      <p:sp>
        <p:nvSpPr>
          <p:cNvPr id="7" name="Rectangle 6"/>
          <p:cNvSpPr/>
          <p:nvPr/>
        </p:nvSpPr>
        <p:spPr>
          <a:xfrm>
            <a:off x="470263" y="978563"/>
            <a:ext cx="8494776" cy="5832366"/>
          </a:xfrm>
          <a:prstGeom prst="rect">
            <a:avLst/>
          </a:prstGeom>
        </p:spPr>
        <p:txBody>
          <a:bodyPr wrap="square">
            <a:spAutoFit/>
          </a:bodyPr>
          <a:lstStyle/>
          <a:p>
            <a:pPr marL="457200" indent="-457200" algn="just">
              <a:spcAft>
                <a:spcPts val="600"/>
              </a:spcAft>
              <a:buFont typeface="+mj-lt"/>
              <a:buAutoNum type="arabicPeriod"/>
            </a:pPr>
            <a:r>
              <a:rPr lang="en-US" sz="2200" dirty="0" smtClean="0">
                <a:latin typeface="Times New Roman" panose="02020603050405020304" pitchFamily="18" charset="0"/>
                <a:cs typeface="Times New Roman" panose="02020603050405020304" pitchFamily="18" charset="0"/>
              </a:rPr>
              <a:t>Simple</a:t>
            </a:r>
          </a:p>
          <a:p>
            <a:pPr marL="457200" indent="-457200" algn="just">
              <a:spcAft>
                <a:spcPts val="600"/>
              </a:spcAft>
              <a:buFont typeface="+mj-lt"/>
              <a:buAutoNum type="arabicPeriod"/>
            </a:pPr>
            <a:r>
              <a:rPr lang="en-US" sz="2200" dirty="0" smtClean="0">
                <a:latin typeface="Times New Roman" panose="02020603050405020304" pitchFamily="18" charset="0"/>
                <a:cs typeface="Times New Roman" panose="02020603050405020304" pitchFamily="18" charset="0"/>
              </a:rPr>
              <a:t>Object Oriented</a:t>
            </a:r>
          </a:p>
          <a:p>
            <a:pPr marL="457200" indent="-457200" algn="just">
              <a:spcAft>
                <a:spcPts val="600"/>
              </a:spcAft>
              <a:buFont typeface="+mj-lt"/>
              <a:buAutoNum type="arabicPeriod"/>
            </a:pPr>
            <a:r>
              <a:rPr lang="en-US" sz="2200" dirty="0" smtClean="0">
                <a:latin typeface="Times New Roman" panose="02020603050405020304" pitchFamily="18" charset="0"/>
                <a:cs typeface="Times New Roman" panose="02020603050405020304" pitchFamily="18" charset="0"/>
              </a:rPr>
              <a:t>Platform Independent</a:t>
            </a:r>
          </a:p>
          <a:p>
            <a:pPr marL="457200" indent="-457200" algn="just">
              <a:spcAft>
                <a:spcPts val="600"/>
              </a:spcAft>
              <a:buFont typeface="+mj-lt"/>
              <a:buAutoNum type="arabicPeriod"/>
            </a:pPr>
            <a:r>
              <a:rPr lang="en-US" sz="2200" dirty="0" smtClean="0">
                <a:latin typeface="Times New Roman" panose="02020603050405020304" pitchFamily="18" charset="0"/>
                <a:cs typeface="Times New Roman" panose="02020603050405020304" pitchFamily="18" charset="0"/>
              </a:rPr>
              <a:t>Secured</a:t>
            </a:r>
          </a:p>
          <a:p>
            <a:pPr marL="457200" indent="-457200" algn="just">
              <a:spcAft>
                <a:spcPts val="600"/>
              </a:spcAft>
              <a:buFont typeface="+mj-lt"/>
              <a:buAutoNum type="arabicPeriod"/>
            </a:pPr>
            <a:r>
              <a:rPr lang="en-US" sz="2200" dirty="0" smtClean="0">
                <a:latin typeface="Times New Roman" panose="02020603050405020304" pitchFamily="18" charset="0"/>
                <a:cs typeface="Times New Roman" panose="02020603050405020304" pitchFamily="18" charset="0"/>
              </a:rPr>
              <a:t>Robust</a:t>
            </a:r>
          </a:p>
          <a:p>
            <a:pPr marL="457200" indent="-457200" algn="just">
              <a:spcAft>
                <a:spcPts val="600"/>
              </a:spcAft>
              <a:buFont typeface="+mj-lt"/>
              <a:buAutoNum type="arabicPeriod"/>
            </a:pPr>
            <a:r>
              <a:rPr lang="en-US" sz="2200" dirty="0" smtClean="0">
                <a:latin typeface="Times New Roman" panose="02020603050405020304" pitchFamily="18" charset="0"/>
                <a:cs typeface="Times New Roman" panose="02020603050405020304" pitchFamily="18" charset="0"/>
              </a:rPr>
              <a:t>Architectural Neutral</a:t>
            </a:r>
          </a:p>
          <a:p>
            <a:pPr marL="457200" indent="-457200" algn="just">
              <a:spcAft>
                <a:spcPts val="600"/>
              </a:spcAft>
              <a:buFont typeface="+mj-lt"/>
              <a:buAutoNum type="arabicPeriod"/>
            </a:pPr>
            <a:r>
              <a:rPr lang="en-US" sz="2200" dirty="0" smtClean="0">
                <a:latin typeface="Times New Roman" panose="02020603050405020304" pitchFamily="18" charset="0"/>
                <a:cs typeface="Times New Roman" panose="02020603050405020304" pitchFamily="18" charset="0"/>
              </a:rPr>
              <a:t>Portable</a:t>
            </a:r>
          </a:p>
          <a:p>
            <a:pPr marL="457200" indent="-457200" algn="just">
              <a:spcAft>
                <a:spcPts val="600"/>
              </a:spcAft>
              <a:buFont typeface="+mj-lt"/>
              <a:buAutoNum type="arabicPeriod"/>
            </a:pPr>
            <a:r>
              <a:rPr lang="en-US" sz="2200" dirty="0" smtClean="0">
                <a:latin typeface="Times New Roman" panose="02020603050405020304" pitchFamily="18" charset="0"/>
                <a:cs typeface="Times New Roman" panose="02020603050405020304" pitchFamily="18" charset="0"/>
              </a:rPr>
              <a:t>High Performance</a:t>
            </a:r>
          </a:p>
          <a:p>
            <a:pPr marL="457200" indent="-457200" algn="just">
              <a:spcAft>
                <a:spcPts val="600"/>
              </a:spcAft>
              <a:buFont typeface="+mj-lt"/>
              <a:buAutoNum type="arabicPeriod"/>
            </a:pPr>
            <a:r>
              <a:rPr lang="en-US" sz="2200" dirty="0" smtClean="0">
                <a:latin typeface="Times New Roman" panose="02020603050405020304" pitchFamily="18" charset="0"/>
                <a:cs typeface="Times New Roman" panose="02020603050405020304" pitchFamily="18" charset="0"/>
              </a:rPr>
              <a:t>Distributed</a:t>
            </a:r>
          </a:p>
          <a:p>
            <a:pPr marL="457200" indent="-457200" algn="just">
              <a:spcAft>
                <a:spcPts val="600"/>
              </a:spcAft>
              <a:buFont typeface="+mj-lt"/>
              <a:buAutoNum type="arabicPeriod"/>
            </a:pPr>
            <a:r>
              <a:rPr lang="en-US" sz="2200" dirty="0" smtClean="0">
                <a:latin typeface="Times New Roman" panose="02020603050405020304" pitchFamily="18" charset="0"/>
                <a:cs typeface="Times New Roman" panose="02020603050405020304" pitchFamily="18" charset="0"/>
              </a:rPr>
              <a:t>Multi Threaded</a:t>
            </a:r>
          </a:p>
          <a:p>
            <a:pPr marL="457200" indent="-457200" algn="just">
              <a:spcAft>
                <a:spcPts val="600"/>
              </a:spcAft>
              <a:buFont typeface="+mj-lt"/>
              <a:buAutoNum type="arabicPeriod"/>
            </a:pPr>
            <a:r>
              <a:rPr lang="en-US" sz="2200" dirty="0" smtClean="0">
                <a:latin typeface="Times New Roman" panose="02020603050405020304" pitchFamily="18" charset="0"/>
                <a:cs typeface="Times New Roman" panose="02020603050405020304" pitchFamily="18" charset="0"/>
              </a:rPr>
              <a:t>Dynamic</a:t>
            </a:r>
          </a:p>
          <a:p>
            <a:pPr marL="457200" indent="-457200" algn="just">
              <a:spcAft>
                <a:spcPts val="600"/>
              </a:spcAft>
              <a:buFont typeface="+mj-lt"/>
              <a:buAutoNum type="arabicPeriod"/>
            </a:pPr>
            <a:r>
              <a:rPr lang="en-US" sz="2200" dirty="0" smtClean="0">
                <a:latin typeface="Times New Roman" panose="02020603050405020304" pitchFamily="18" charset="0"/>
                <a:cs typeface="Times New Roman" panose="02020603050405020304" pitchFamily="18" charset="0"/>
              </a:rPr>
              <a:t>Interpreted</a:t>
            </a:r>
          </a:p>
          <a:p>
            <a:pPr marL="457200" indent="-457200" algn="just">
              <a:spcAft>
                <a:spcPts val="600"/>
              </a:spcAft>
              <a:buFont typeface="+mj-lt"/>
              <a:buAutoNum type="arabicPeriod"/>
            </a:pPr>
            <a:endParaRPr lang="en-US" sz="2200" dirty="0">
              <a:latin typeface="Times New Roman" panose="02020603050405020304" pitchFamily="18" charset="0"/>
              <a:cs typeface="Times New Roman" panose="02020603050405020304" pitchFamily="18" charset="0"/>
            </a:endParaRPr>
          </a:p>
          <a:p>
            <a:pPr algn="just">
              <a:buNone/>
            </a:pPr>
            <a:endParaRPr lang="en-US" sz="2200" dirty="0">
              <a:latin typeface="Times New Roman" panose="02020603050405020304" pitchFamily="18" charset="0"/>
              <a:cs typeface="Times New Roman" panose="02020603050405020304" pitchFamily="18" charset="0"/>
            </a:endParaRPr>
          </a:p>
        </p:txBody>
      </p:sp>
      <p:pic>
        <p:nvPicPr>
          <p:cNvPr id="8" name="Content Placeholder 3"/>
          <p:cNvPicPr>
            <a:picLocks noChangeAspect="1"/>
          </p:cNvPicPr>
          <p:nvPr/>
        </p:nvPicPr>
        <p:blipFill>
          <a:blip r:embed="rId3"/>
          <a:stretch>
            <a:fillRect/>
          </a:stretch>
        </p:blipFill>
        <p:spPr>
          <a:xfrm>
            <a:off x="4779101" y="1294874"/>
            <a:ext cx="4291260" cy="4351338"/>
          </a:xfrm>
          <a:prstGeom prst="rect">
            <a:avLst/>
          </a:prstGeom>
        </p:spPr>
      </p:pic>
      <p:sp>
        <p:nvSpPr>
          <p:cNvPr id="9" name="Rectangle 8"/>
          <p:cNvSpPr/>
          <p:nvPr/>
        </p:nvSpPr>
        <p:spPr>
          <a:xfrm>
            <a:off x="4779101" y="5880701"/>
            <a:ext cx="3265800" cy="246221"/>
          </a:xfrm>
          <a:prstGeom prst="rect">
            <a:avLst/>
          </a:prstGeom>
        </p:spPr>
        <p:txBody>
          <a:bodyPr wrap="square">
            <a:spAutoFit/>
          </a:bodyPr>
          <a:lstStyle/>
          <a:p>
            <a:r>
              <a:rPr lang="en-US" sz="1000" u="sng" dirty="0"/>
              <a:t>https://www.javatpoint.com/history-of-java </a:t>
            </a:r>
            <a:r>
              <a:rPr lang="en-US" sz="1000" u="sng" dirty="0" smtClean="0"/>
              <a:t> </a:t>
            </a:r>
          </a:p>
        </p:txBody>
      </p:sp>
    </p:spTree>
    <p:extLst>
      <p:ext uri="{BB962C8B-B14F-4D97-AF65-F5344CB8AC3E}">
        <p14:creationId xmlns:p14="http://schemas.microsoft.com/office/powerpoint/2010/main" val="22239513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A72F5BB-01CE-4E1F-B528-9003564E9862}"/>
              </a:ext>
            </a:extLst>
          </p:cNvPr>
          <p:cNvSpPr txBox="1"/>
          <p:nvPr/>
        </p:nvSpPr>
        <p:spPr>
          <a:xfrm>
            <a:off x="0" y="6306506"/>
            <a:ext cx="6712350" cy="338554"/>
          </a:xfrm>
          <a:prstGeom prst="rect">
            <a:avLst/>
          </a:prstGeom>
          <a:noFill/>
        </p:spPr>
        <p:txBody>
          <a:bodyPr wrap="none" rtlCol="0">
            <a:spAutoFit/>
          </a:bodyPr>
          <a:lstStyle/>
          <a:p>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Introductory Concepts Of Java,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Manasy</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Jayasurya</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55233" y="742528"/>
            <a:ext cx="8229600" cy="745524"/>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600" b="1" dirty="0" smtClean="0">
                <a:solidFill>
                  <a:srgbClr val="C00000"/>
                </a:solidFill>
                <a:latin typeface="Bookman Old Style" panose="02050604050505020204" pitchFamily="18" charset="0"/>
              </a:rPr>
              <a:t>Simple</a:t>
            </a:r>
            <a:endParaRPr lang="en-US" sz="2600" b="1" dirty="0">
              <a:solidFill>
                <a:srgbClr val="C00000"/>
              </a:solidFill>
              <a:latin typeface="Bookman Old Style" panose="02050604050505020204" pitchFamily="18" charset="0"/>
            </a:endParaRPr>
          </a:p>
        </p:txBody>
      </p:sp>
      <p:sp>
        <p:nvSpPr>
          <p:cNvPr id="7" name="Rectangle 6"/>
          <p:cNvSpPr/>
          <p:nvPr/>
        </p:nvSpPr>
        <p:spPr>
          <a:xfrm>
            <a:off x="365761" y="1994204"/>
            <a:ext cx="8494776" cy="3939540"/>
          </a:xfrm>
          <a:prstGeom prst="rect">
            <a:avLst/>
          </a:prstGeom>
        </p:spPr>
        <p:txBody>
          <a:bodyPr wrap="square">
            <a:spAutoFit/>
          </a:bodyPr>
          <a:lstStyle/>
          <a:p>
            <a:pPr marL="342900" indent="-342900" algn="just">
              <a:spcAft>
                <a:spcPts val="600"/>
              </a:spcAft>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Java syntax is based on C++ (so easier for programmers to learn it after C</a:t>
            </a:r>
            <a:r>
              <a:rPr lang="en-US" sz="2200" dirty="0" smtClean="0">
                <a:latin typeface="Times New Roman" panose="02020603050405020304" pitchFamily="18" charset="0"/>
                <a:cs typeface="Times New Roman" panose="02020603050405020304" pitchFamily="18" charset="0"/>
              </a:rPr>
              <a:t>++).</a:t>
            </a:r>
          </a:p>
          <a:p>
            <a:pPr algn="just">
              <a:spcAft>
                <a:spcPts val="600"/>
              </a:spcAft>
            </a:pPr>
            <a:endParaRPr lang="en-US" sz="2200" dirty="0">
              <a:latin typeface="Times New Roman" panose="02020603050405020304" pitchFamily="18" charset="0"/>
              <a:cs typeface="Times New Roman" panose="02020603050405020304" pitchFamily="18" charset="0"/>
            </a:endParaRPr>
          </a:p>
          <a:p>
            <a:pPr marL="342900" indent="-342900" algn="just">
              <a:spcAft>
                <a:spcPts val="600"/>
              </a:spcAft>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Java has removed many complicated and rarely-used features, for example, explicit pointers, operator overloading, etc</a:t>
            </a:r>
            <a:r>
              <a:rPr lang="en-US" sz="2200" dirty="0" smtClean="0">
                <a:latin typeface="Times New Roman" panose="02020603050405020304" pitchFamily="18" charset="0"/>
                <a:cs typeface="Times New Roman" panose="02020603050405020304" pitchFamily="18" charset="0"/>
              </a:rPr>
              <a:t>.</a:t>
            </a:r>
          </a:p>
          <a:p>
            <a:pPr algn="just">
              <a:spcAft>
                <a:spcPts val="600"/>
              </a:spcAft>
            </a:pPr>
            <a:endParaRPr lang="en-US" sz="2200" dirty="0">
              <a:latin typeface="Times New Roman" panose="02020603050405020304" pitchFamily="18" charset="0"/>
              <a:cs typeface="Times New Roman" panose="02020603050405020304" pitchFamily="18" charset="0"/>
            </a:endParaRPr>
          </a:p>
          <a:p>
            <a:pPr marL="342900" indent="-342900" algn="just">
              <a:spcAft>
                <a:spcPts val="600"/>
              </a:spcAft>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There is no need to remove unreferenced objects because there is an Automatic Garbage Collection in Java.</a:t>
            </a:r>
          </a:p>
          <a:p>
            <a:pPr marL="457200" indent="-457200" algn="just">
              <a:spcAft>
                <a:spcPts val="600"/>
              </a:spcAft>
              <a:buFont typeface="+mj-lt"/>
              <a:buAutoNum type="arabicPeriod"/>
            </a:pPr>
            <a:endParaRPr lang="en-US" sz="2200" dirty="0">
              <a:latin typeface="Times New Roman" panose="02020603050405020304" pitchFamily="18" charset="0"/>
              <a:cs typeface="Times New Roman" panose="02020603050405020304" pitchFamily="18" charset="0"/>
            </a:endParaRPr>
          </a:p>
          <a:p>
            <a:pPr algn="just">
              <a:buNone/>
            </a:pP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17621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A72F5BB-01CE-4E1F-B528-9003564E9862}"/>
              </a:ext>
            </a:extLst>
          </p:cNvPr>
          <p:cNvSpPr txBox="1"/>
          <p:nvPr/>
        </p:nvSpPr>
        <p:spPr>
          <a:xfrm>
            <a:off x="0" y="6306506"/>
            <a:ext cx="6712350" cy="338554"/>
          </a:xfrm>
          <a:prstGeom prst="rect">
            <a:avLst/>
          </a:prstGeom>
          <a:noFill/>
        </p:spPr>
        <p:txBody>
          <a:bodyPr wrap="none" rtlCol="0">
            <a:spAutoFit/>
          </a:bodyPr>
          <a:lstStyle/>
          <a:p>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Introductory Concepts Of Java,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Manasy</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Jayasurya</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17655" y="184883"/>
            <a:ext cx="8229600" cy="745524"/>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600" b="1" dirty="0" smtClean="0">
                <a:solidFill>
                  <a:srgbClr val="C00000"/>
                </a:solidFill>
                <a:latin typeface="Bookman Old Style" panose="02050604050505020204" pitchFamily="18" charset="0"/>
              </a:rPr>
              <a:t>Object Oriented</a:t>
            </a:r>
            <a:endParaRPr lang="en-US" sz="2600" b="1" dirty="0">
              <a:solidFill>
                <a:srgbClr val="C00000"/>
              </a:solidFill>
              <a:latin typeface="Bookman Old Style" panose="02050604050505020204" pitchFamily="18" charset="0"/>
            </a:endParaRPr>
          </a:p>
        </p:txBody>
      </p:sp>
      <p:sp>
        <p:nvSpPr>
          <p:cNvPr id="7" name="Rectangle 6"/>
          <p:cNvSpPr/>
          <p:nvPr/>
        </p:nvSpPr>
        <p:spPr>
          <a:xfrm>
            <a:off x="390813" y="829284"/>
            <a:ext cx="8494776" cy="5493812"/>
          </a:xfrm>
          <a:prstGeom prst="rect">
            <a:avLst/>
          </a:prstGeom>
        </p:spPr>
        <p:txBody>
          <a:bodyPr wrap="square">
            <a:spAutoFit/>
          </a:bodyPr>
          <a:lstStyle/>
          <a:p>
            <a:pPr marL="342900" indent="-342900" algn="just">
              <a:spcAft>
                <a:spcPts val="600"/>
              </a:spcAft>
              <a:buFont typeface="Wingdings" panose="05000000000000000000" pitchFamily="2" charset="2"/>
              <a:buChar char="v"/>
            </a:pPr>
            <a:endParaRPr lang="en-US" sz="2200" dirty="0" smtClean="0">
              <a:latin typeface="Times New Roman" panose="02020603050405020304" pitchFamily="18" charset="0"/>
              <a:cs typeface="Times New Roman" panose="02020603050405020304" pitchFamily="18" charset="0"/>
            </a:endParaRPr>
          </a:p>
          <a:p>
            <a:pPr marL="342900" indent="-342900" algn="just">
              <a:spcAft>
                <a:spcPts val="600"/>
              </a:spcAft>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Object-oriented </a:t>
            </a:r>
            <a:r>
              <a:rPr lang="en-US" sz="2200" dirty="0">
                <a:latin typeface="Times New Roman" panose="02020603050405020304" pitchFamily="18" charset="0"/>
                <a:cs typeface="Times New Roman" panose="02020603050405020304" pitchFamily="18" charset="0"/>
              </a:rPr>
              <a:t>means we organize our software as a combination of different types of objects that incorporates both data and behavior.</a:t>
            </a:r>
          </a:p>
          <a:p>
            <a:pPr marL="342900" indent="-342900" algn="just">
              <a:spcAft>
                <a:spcPts val="600"/>
              </a:spcAft>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Object-oriented </a:t>
            </a:r>
            <a:r>
              <a:rPr lang="en-US" sz="2200" dirty="0">
                <a:latin typeface="Times New Roman" panose="02020603050405020304" pitchFamily="18" charset="0"/>
                <a:cs typeface="Times New Roman" panose="02020603050405020304" pitchFamily="18" charset="0"/>
              </a:rPr>
              <a:t>programming (OOPs) is a methodology that simplifies software development and maintenance by providing some rules.</a:t>
            </a:r>
          </a:p>
          <a:p>
            <a:pPr marL="342900" indent="-342900" algn="just">
              <a:spcAft>
                <a:spcPts val="600"/>
              </a:spcAft>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Basic </a:t>
            </a:r>
            <a:r>
              <a:rPr lang="en-US" sz="2200" dirty="0">
                <a:latin typeface="Times New Roman" panose="02020603050405020304" pitchFamily="18" charset="0"/>
                <a:cs typeface="Times New Roman" panose="02020603050405020304" pitchFamily="18" charset="0"/>
              </a:rPr>
              <a:t>concepts of OOPs are:</a:t>
            </a:r>
          </a:p>
          <a:p>
            <a:pPr marL="342900" indent="-342900" algn="just">
              <a:spcAft>
                <a:spcPts val="600"/>
              </a:spcAft>
              <a:buFont typeface="Wingdings" panose="05000000000000000000" pitchFamily="2" charset="2"/>
              <a:buChar char="v"/>
            </a:pPr>
            <a:endParaRPr lang="en-US" sz="2200" dirty="0">
              <a:latin typeface="Times New Roman" panose="02020603050405020304" pitchFamily="18" charset="0"/>
              <a:cs typeface="Times New Roman" panose="02020603050405020304" pitchFamily="18" charset="0"/>
            </a:endParaRPr>
          </a:p>
          <a:p>
            <a:pPr marL="800100" lvl="1" indent="-342900" algn="just">
              <a:spcAft>
                <a:spcPts val="600"/>
              </a:spcAft>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Object</a:t>
            </a:r>
          </a:p>
          <a:p>
            <a:pPr marL="800100" lvl="1" indent="-342900" algn="just">
              <a:spcAft>
                <a:spcPts val="600"/>
              </a:spcAf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    Class</a:t>
            </a:r>
          </a:p>
          <a:p>
            <a:pPr marL="800100" lvl="1" indent="-342900" algn="just">
              <a:spcAft>
                <a:spcPts val="600"/>
              </a:spcAf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    Inheritance</a:t>
            </a:r>
          </a:p>
          <a:p>
            <a:pPr marL="800100" lvl="1" indent="-342900" algn="just">
              <a:spcAft>
                <a:spcPts val="600"/>
              </a:spcAf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    Polymorphism</a:t>
            </a:r>
          </a:p>
          <a:p>
            <a:pPr marL="800100" lvl="1" indent="-342900" algn="just">
              <a:spcAft>
                <a:spcPts val="600"/>
              </a:spcAf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    Abstraction</a:t>
            </a:r>
          </a:p>
          <a:p>
            <a:pPr marL="800100" lvl="1" indent="-342900" algn="just">
              <a:spcAft>
                <a:spcPts val="600"/>
              </a:spcAf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    Encapsulation</a:t>
            </a:r>
          </a:p>
          <a:p>
            <a:pPr marL="800100" lvl="1" indent="-342900" algn="just">
              <a:buFont typeface="Wingdings" panose="05000000000000000000" pitchFamily="2" charset="2"/>
              <a:buChar char="Ø"/>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31721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182</TotalTime>
  <Words>1266</Words>
  <Application>Microsoft Office PowerPoint</Application>
  <PresentationFormat>On-screen Show (4:3)</PresentationFormat>
  <Paragraphs>159</Paragraphs>
  <Slides>19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Bookman Old Style</vt:lpstr>
      <vt:lpstr>Calibri</vt:lpstr>
      <vt:lpstr>Calibri Light</vt:lpstr>
      <vt:lpstr>Constantia</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Avinz</dc:creator>
  <cp:lastModifiedBy>ComputerSci Dept</cp:lastModifiedBy>
  <cp:revision>119</cp:revision>
  <dcterms:created xsi:type="dcterms:W3CDTF">2018-12-04T06:33:32Z</dcterms:created>
  <dcterms:modified xsi:type="dcterms:W3CDTF">2019-06-14T09:51:24Z</dcterms:modified>
</cp:coreProperties>
</file>