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305904" y="576745"/>
            <a:ext cx="85186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/>
            </a:pPr>
            <a:r>
              <a:rPr lang="en-US" altLang="zh-CN" sz="3600" b="1" i="1" dirty="0">
                <a:solidFill>
                  <a:srgbClr val="C00000"/>
                </a:solidFill>
                <a:latin typeface="Bookman Old Style" panose="02050604050505020204" pitchFamily="18" charset="0"/>
                <a:cs typeface="Iowan Old Style" pitchFamily="18" charset="0"/>
              </a:rPr>
              <a:t>I Know Why The Caged Bird </a:t>
            </a:r>
            <a:r>
              <a:rPr lang="en-US" altLang="zh-CN" sz="3600" b="1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Iowan Old Style" pitchFamily="18" charset="0"/>
              </a:rPr>
              <a:t>Sings</a:t>
            </a:r>
          </a:p>
          <a:p>
            <a:pPr>
              <a:tabLst/>
            </a:pPr>
            <a:r>
              <a:rPr lang="en-US" altLang="zh-CN" sz="3600" b="1" dirty="0">
                <a:solidFill>
                  <a:srgbClr val="C00000"/>
                </a:solidFill>
                <a:latin typeface="Bookman Old Style" panose="02050604050505020204" pitchFamily="18" charset="0"/>
                <a:cs typeface="Iowan Old Style" pitchFamily="18" charset="0"/>
              </a:rPr>
              <a:t>	</a:t>
            </a:r>
            <a:r>
              <a:rPr lang="en-US" altLang="zh-CN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Iowan Old Style" pitchFamily="18" charset="0"/>
              </a:rPr>
              <a:t>									Maya </a:t>
            </a:r>
            <a:r>
              <a:rPr lang="en-US" altLang="zh-CN" sz="3600" b="1" dirty="0">
                <a:solidFill>
                  <a:srgbClr val="C00000"/>
                </a:solidFill>
                <a:latin typeface="Bookman Old Style" panose="02050604050505020204" pitchFamily="18" charset="0"/>
                <a:cs typeface="Iowan Old Style" pitchFamily="18" charset="0"/>
              </a:rPr>
              <a:t>Angelou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Bindu Ann Philip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3771" y="1670304"/>
            <a:ext cx="7720149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140" marR="814705" lvl="0" indent="-342900">
              <a:lnSpc>
                <a:spcPts val="3020"/>
              </a:lnSpc>
              <a:buFont typeface="Wingdings" panose="05000000000000000000" pitchFamily="2" charset="2"/>
              <a:buChar char="v"/>
            </a:pPr>
            <a:r>
              <a:rPr lang="en-US" sz="2200" spc="-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Treatment of themes such as discrimination, racism and perseverance.</a:t>
            </a:r>
          </a:p>
          <a:p>
            <a:pPr marL="15240" marR="814705" lvl="0">
              <a:lnSpc>
                <a:spcPts val="3020"/>
              </a:lnSpc>
            </a:pPr>
            <a:endParaRPr lang="en-US" sz="2200" spc="-1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140" marR="814705" lvl="0" indent="-342900">
              <a:lnSpc>
                <a:spcPts val="3020"/>
              </a:lnSpc>
              <a:buFont typeface="Wingdings" panose="05000000000000000000" pitchFamily="2" charset="2"/>
              <a:buChar char="v"/>
            </a:pPr>
            <a:r>
              <a:rPr lang="en-US" sz="2200" spc="-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Poetic techniques used in the poem and the significance.</a:t>
            </a:r>
          </a:p>
          <a:p>
            <a:pPr marL="15240" marR="814705" lvl="0">
              <a:lnSpc>
                <a:spcPts val="3020"/>
              </a:lnSpc>
            </a:pPr>
            <a:endParaRPr lang="en-US" sz="2200" spc="-1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140" marR="814705" lvl="0" indent="-342900">
              <a:lnSpc>
                <a:spcPts val="3020"/>
              </a:lnSpc>
              <a:buFont typeface="Wingdings" panose="05000000000000000000" pitchFamily="2" charset="2"/>
              <a:buChar char="v"/>
            </a:pPr>
            <a:r>
              <a:rPr lang="en-US" sz="2200" spc="-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poet as a social activist as reflected in the poem.</a:t>
            </a:r>
          </a:p>
          <a:p>
            <a:pPr marL="15240" marR="814705" lvl="0">
              <a:lnSpc>
                <a:spcPts val="3020"/>
              </a:lnSpc>
            </a:pPr>
            <a:endParaRPr lang="en-US" sz="2200" spc="-1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140" marR="814705" lvl="0" indent="-342900">
              <a:lnSpc>
                <a:spcPts val="3020"/>
              </a:lnSpc>
              <a:buFont typeface="Wingdings" panose="05000000000000000000" pitchFamily="2" charset="2"/>
              <a:buChar char="v"/>
            </a:pPr>
            <a:r>
              <a:rPr lang="en-US" sz="2200" spc="-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of metaphors in the </a:t>
            </a:r>
            <a:r>
              <a:rPr lang="en-US" sz="2200" spc="-15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poem</a:t>
            </a:r>
          </a:p>
          <a:p>
            <a:pPr lvl="0"/>
            <a:endParaRPr lang="en-IN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58140" marR="814705" lvl="0" indent="-342900">
              <a:lnSpc>
                <a:spcPts val="3020"/>
              </a:lnSpc>
              <a:buFont typeface="Wingdings" panose="05000000000000000000" pitchFamily="2" charset="2"/>
              <a:buChar char="v"/>
            </a:pPr>
            <a:endParaRPr lang="en-US" sz="2400" spc="-15" dirty="0">
              <a:solidFill>
                <a:prstClr val="black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2594" y="719031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spc="-25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An Overview</a:t>
            </a:r>
            <a:endParaRPr lang="en-IN" sz="26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Maya 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Ann Philip, St. Mary's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29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333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Maya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Ann Philip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St. Mary's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About the Author-Maya Angelou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African- American </a:t>
            </a:r>
            <a:r>
              <a:rPr lang="en-US" sz="22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</a:t>
            </a: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endParaRPr lang="en-US" sz="2200" spc="-3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faceted personality (poet, memoirist, educator, teacher,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film maker, civil-rights activist, dramatist,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actress)</a:t>
            </a: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Respected spokesperson of the Blacks</a:t>
            </a: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(identity, family and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racism)</a:t>
            </a: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985" indent="-342900" algn="just">
              <a:lnSpc>
                <a:spcPts val="2690"/>
              </a:lnSpc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Works: (Gather Together, My Name, Still I Rise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25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0400" y="1115290"/>
            <a:ext cx="612140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  <a:tabLst>
                <a:tab pos="88900" algn="l"/>
              </a:tabLst>
            </a:pPr>
            <a:r>
              <a:rPr lang="en-US" sz="2600" b="1" spc="-45" dirty="0">
                <a:solidFill>
                  <a:srgbClr val="C00000"/>
                </a:solidFill>
                <a:latin typeface="Bookman Old Style" panose="02050604050505020204" pitchFamily="18" charset="0"/>
                <a:cs typeface="Calibri Light"/>
              </a:rPr>
              <a:t>Introduction to the Poem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93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>
                <a:tab pos="8890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 of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>
                <a:tab pos="8890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>
                <a:tab pos="8890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  between Whites and Blacks in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</a:t>
            </a:r>
          </a:p>
          <a:p>
            <a:pPr marL="1257300" lvl="2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>
                <a:tab pos="8890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ts val="2700"/>
              </a:lnSpc>
              <a:buFont typeface="Wingdings" panose="05000000000000000000" pitchFamily="2" charset="2"/>
              <a:buChar char="v"/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the Free Bird and the Caged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</a:t>
            </a:r>
          </a:p>
          <a:p>
            <a:pPr marL="1257300" lvl="2" indent="-342900" algn="just">
              <a:lnSpc>
                <a:spcPts val="2700"/>
              </a:lnSpc>
              <a:buFont typeface="Wingdings" panose="05000000000000000000" pitchFamily="2" charset="2"/>
              <a:buChar char="v"/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ts val="2700"/>
              </a:lnSpc>
              <a:buFont typeface="Wingdings" panose="05000000000000000000" pitchFamily="2" charset="2"/>
              <a:buChar char="v"/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ts val="2700"/>
              </a:lnSpc>
              <a:buFont typeface="Wingdings" panose="05000000000000000000" pitchFamily="2" charset="2"/>
              <a:buChar char="v"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ts val="2700"/>
              </a:lnSpc>
              <a:buFont typeface="Wingdings" panose="05000000000000000000" pitchFamily="2" charset="2"/>
              <a:buChar char="v"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9235">
              <a:lnSpc>
                <a:spcPts val="302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0400" y="3519500"/>
            <a:ext cx="2135521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700"/>
              </a:lnSpc>
              <a:tabLst>
                <a:tab pos="88900" algn="l"/>
              </a:tabLst>
            </a:pPr>
            <a:r>
              <a:rPr lang="en-US" sz="2400" b="1" dirty="0">
                <a:latin typeface="Bookman Old Style" panose="02050604050505020204" pitchFamily="18" charset="0"/>
              </a:rPr>
              <a:t>First Stanza</a:t>
            </a:r>
            <a:endParaRPr lang="en-US" sz="2400" b="1" spc="-45" dirty="0">
              <a:latin typeface="Bookman Old Style" panose="02050604050505020204" pitchFamily="18" charset="0"/>
              <a:cs typeface="Calibri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1372" y="4251261"/>
            <a:ext cx="4830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free bird leaps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back of the wind”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333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Maya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Ann Philip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St. Mary's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8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Maya 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Ann Philip, St. Mary's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60340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 advantages of the Free Birds</a:t>
            </a:r>
          </a:p>
        </p:txBody>
      </p:sp>
      <p:sp>
        <p:nvSpPr>
          <p:cNvPr id="3" name="Rectangle 2"/>
          <p:cNvSpPr/>
          <p:nvPr/>
        </p:nvSpPr>
        <p:spPr>
          <a:xfrm>
            <a:off x="444500" y="1508593"/>
            <a:ext cx="84947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Meadow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opportunities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868" y="3572023"/>
            <a:ext cx="726203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Second Stanza</a:t>
            </a:r>
            <a:br>
              <a:rPr lang="en-US" sz="24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US" dirty="0"/>
              <a:t>                        </a:t>
            </a:r>
            <a:br>
              <a:rPr lang="en-US" dirty="0"/>
            </a:br>
            <a:r>
              <a:rPr lang="en-US" dirty="0"/>
              <a:t>   </a:t>
            </a:r>
            <a:br>
              <a:rPr lang="en-US" dirty="0"/>
            </a:br>
            <a:r>
              <a:rPr lang="en-US" dirty="0"/>
              <a:t>           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 bird that stalks</a:t>
            </a:r>
            <a:b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Down his narrow cage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narrow cage represents the narrow world that the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bleck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 in.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2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  <a:tabLst/>
            </a:pPr>
            <a:r>
              <a:rPr lang="en-US" altLang="zh-CN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Arial Unicode MS" pitchFamily="18" charset="0"/>
              </a:rPr>
              <a:t>The restrictions for the Caged Bird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4381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Clipped wings</a:t>
            </a:r>
          </a:p>
          <a:p>
            <a:pPr marL="342900" indent="-342900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Tied feet</a:t>
            </a:r>
          </a:p>
          <a:p>
            <a:pPr marL="342900" indent="-342900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Absolutely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freedom</a:t>
            </a:r>
          </a:p>
          <a:p>
            <a:pPr marL="342900" indent="-342900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throat is open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2950" y="3634250"/>
            <a:ext cx="705993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pc="-85" dirty="0">
                <a:latin typeface="Bookman Old Style" panose="02050604050505020204" pitchFamily="18" charset="0"/>
              </a:rPr>
              <a:t>T</a:t>
            </a:r>
            <a:r>
              <a:rPr lang="en-US" sz="2400" b="1" spc="-45" dirty="0">
                <a:latin typeface="Bookman Old Style" panose="02050604050505020204" pitchFamily="18" charset="0"/>
              </a:rPr>
              <a:t>hird Stanza</a:t>
            </a:r>
            <a:br>
              <a:rPr lang="en-US" sz="2400" b="1" spc="-45" dirty="0">
                <a:latin typeface="Bookman Old Style" panose="02050604050505020204" pitchFamily="18" charset="0"/>
              </a:rPr>
            </a:br>
            <a:r>
              <a:rPr lang="en-US" sz="2600" spc="-45" dirty="0" smtClean="0">
                <a:latin typeface="Bookman Old Style" panose="02050604050505020204" pitchFamily="18" charset="0"/>
              </a:rPr>
              <a:t>“</a:t>
            </a:r>
            <a:r>
              <a:rPr lang="en-US" sz="2200" dirty="0" smtClean="0">
                <a:latin typeface="Times New Roman"/>
                <a:cs typeface="Times New Roman"/>
              </a:rPr>
              <a:t>The </a:t>
            </a:r>
            <a:r>
              <a:rPr lang="en-US" sz="2200" dirty="0">
                <a:latin typeface="Times New Roman"/>
                <a:cs typeface="Times New Roman"/>
              </a:rPr>
              <a:t>caged bird sings 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					With </a:t>
            </a:r>
            <a:r>
              <a:rPr lang="en-US" sz="2200" dirty="0">
                <a:latin typeface="Times New Roman"/>
                <a:cs typeface="Times New Roman"/>
              </a:rPr>
              <a:t>fearful </a:t>
            </a:r>
            <a:r>
              <a:rPr lang="en-US" sz="2200" dirty="0" smtClean="0">
                <a:latin typeface="Times New Roman"/>
                <a:cs typeface="Times New Roman"/>
              </a:rPr>
              <a:t>trill”</a:t>
            </a:r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Fearful trill shows the pathetic condition of the blacks. They are not allowed to express their feelings.</a:t>
            </a:r>
            <a:r>
              <a:rPr lang="en-US" sz="2600" b="1" spc="-45" dirty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sz="2600" b="1" spc="-45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en-US" spc="-45" dirty="0"/>
              <a:t/>
            </a:r>
            <a:br>
              <a:rPr lang="en-US" spc="-45" dirty="0"/>
            </a:br>
            <a:r>
              <a:rPr lang="en-US" spc="-45" dirty="0" smtClean="0"/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Maya 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Ann Philip, St. Mary's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626" y="892028"/>
            <a:ext cx="795366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spcBef>
                <a:spcPts val="1814"/>
              </a:spcBef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sz="22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Fearful Trill Sings of things unknown </a:t>
            </a:r>
          </a:p>
          <a:p>
            <a:pPr marL="355600" marR="5080" indent="-342900">
              <a:spcBef>
                <a:spcPts val="1814"/>
              </a:spcBef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sz="22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Sings of Freedom</a:t>
            </a:r>
          </a:p>
          <a:p>
            <a:pPr marL="355600" marR="5080" indent="-342900">
              <a:spcBef>
                <a:spcPts val="1814"/>
              </a:spcBef>
              <a:buFont typeface="Wingdings" panose="05000000000000000000" pitchFamily="2" charset="2"/>
              <a:buChar char="v"/>
              <a:tabLst>
                <a:tab pos="410845" algn="l"/>
              </a:tabLst>
            </a:pPr>
            <a:r>
              <a:rPr lang="en-US" sz="22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Heard at the distant Hill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4626" y="2527132"/>
            <a:ext cx="67748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ourth Stanza</a:t>
            </a:r>
            <a:r>
              <a:rPr lang="en-US" spc="-45" dirty="0"/>
              <a:t/>
            </a:r>
            <a:br>
              <a:rPr lang="en-US" spc="-45" dirty="0"/>
            </a:br>
            <a:r>
              <a:rPr lang="en-US" spc="-45" dirty="0"/>
              <a:t/>
            </a:r>
            <a:br>
              <a:rPr lang="en-US" spc="-45" dirty="0"/>
            </a:br>
            <a:r>
              <a:rPr lang="en-US" spc="-45" dirty="0"/>
              <a:t> </a:t>
            </a:r>
            <a:r>
              <a:rPr lang="en-US" spc="-45" dirty="0" smtClean="0"/>
              <a:t>              </a:t>
            </a:r>
            <a:r>
              <a:rPr lang="en-US" sz="22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bird thinks of another </a:t>
            </a:r>
            <a:r>
              <a:rPr lang="en-US" sz="22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breeze”</a:t>
            </a:r>
            <a: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 worms</a:t>
            </a:r>
            <a:b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bright lawn</a:t>
            </a:r>
            <a:b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Sighing trees</a:t>
            </a:r>
            <a:b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the sky his own</a:t>
            </a:r>
            <a:br>
              <a:rPr lang="en-US"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Maya 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Ann Philip, St. Mary's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1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913371" y="1028054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9900" y="1115290"/>
            <a:ext cx="84947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Fifth Stanza</a:t>
            </a:r>
            <a:r>
              <a:rPr lang="en-US"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2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 caged bird stands on the grave of dreams”</a:t>
            </a:r>
            <a:b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2634" y="2284841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Shadow shouts</a:t>
            </a:r>
            <a:b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Nightmare scream</a:t>
            </a:r>
            <a:b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grave of dreams </a:t>
            </a:r>
            <a:b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clipped wings and tied </a:t>
            </a:r>
            <a:r>
              <a:rPr lang="en-US" sz="22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feet</a:t>
            </a:r>
          </a:p>
          <a:p>
            <a:endParaRPr lang="en-US" sz="2200" spc="-3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negative words are used to express the negative feelings of the author</a:t>
            </a:r>
          </a:p>
          <a:p>
            <a:endParaRPr lang="en-US" sz="2200" spc="-3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like shadow, grave, nightmare etc. express  the fathom of </a:t>
            </a:r>
            <a:r>
              <a:rPr lang="en-US" sz="2200" spc="-3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feelings.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Maya 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Ann Philip, St. Mary's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6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23900" y="1351519"/>
            <a:ext cx="8229600" cy="745524"/>
          </a:xfrm>
          <a:prstGeom prst="rect">
            <a:avLst/>
          </a:prstGeom>
        </p:spPr>
        <p:txBody>
          <a:bodyPr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  <a:tabLst/>
            </a:pPr>
            <a:r>
              <a:rPr lang="en-US" sz="10400" b="1" spc="-25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Summary:Autobiographical</a:t>
            </a:r>
            <a:r>
              <a:rPr lang="en-US" sz="10400" b="1" spc="-25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n-US" sz="10400" b="1" spc="-25" dirty="0">
                <a:solidFill>
                  <a:srgbClr val="C00000"/>
                </a:solidFill>
                <a:latin typeface="Bookman Old Style" panose="02050604050505020204" pitchFamily="18" charset="0"/>
              </a:rPr>
              <a:t>element in the poem</a:t>
            </a:r>
            <a:r>
              <a:rPr lang="en-US" sz="2800" spc="-25" dirty="0"/>
              <a:t/>
            </a:r>
            <a:br>
              <a:rPr lang="en-US" sz="2800" spc="-25" dirty="0"/>
            </a:br>
            <a:endParaRPr lang="en-US" altLang="zh-CN" sz="2600" b="1" dirty="0">
              <a:solidFill>
                <a:srgbClr val="C00000"/>
              </a:solidFill>
              <a:latin typeface="Bookman Old Style" panose="02050604050505020204" pitchFamily="18" charset="0"/>
              <a:cs typeface="Arial Unicode MS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318500" cy="3196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>
                <a:latin typeface="Times New Roman" pitchFamily="18" charset="0"/>
                <a:cs typeface="Times New Roman" pitchFamily="18" charset="0"/>
              </a:rPr>
              <a:t>Her childhood </a:t>
            </a: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Experience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endParaRPr lang="en-US" sz="2200" spc="-25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Sexual </a:t>
            </a:r>
            <a:r>
              <a:rPr lang="en-US" sz="2200" spc="-25" dirty="0">
                <a:latin typeface="Times New Roman" pitchFamily="18" charset="0"/>
                <a:cs typeface="Times New Roman" pitchFamily="18" charset="0"/>
              </a:rPr>
              <a:t>abuse by her mother’s </a:t>
            </a: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boyfriend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endParaRPr lang="en-US" sz="2200" spc="-25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Maya Angelou’s personal experience as a young girl. Her identity decides her destiny and she does not like the fact that her life is decided by the others in the community.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endParaRPr lang="en-US" sz="2200" spc="-25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As a black she cannot resist the evil activities of the people around.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Maya 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Ann Philip, St. Mary's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35000" y="674094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700"/>
              </a:lnSpc>
              <a:tabLst/>
            </a:pPr>
            <a:endParaRPr lang="en-US" altLang="zh-CN" sz="2600" b="1" dirty="0">
              <a:solidFill>
                <a:srgbClr val="C00000"/>
              </a:solidFill>
              <a:latin typeface="Bookman Old Style" panose="02050604050505020204" pitchFamily="18" charset="0"/>
              <a:cs typeface="Arial Unicode MS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8903" y="1255777"/>
            <a:ext cx="75764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>
                <a:latin typeface="Times New Roman" pitchFamily="18" charset="0"/>
                <a:cs typeface="Times New Roman" pitchFamily="18" charset="0"/>
              </a:rPr>
              <a:t>Unpleasant youth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>
                <a:latin typeface="Times New Roman" pitchFamily="18" charset="0"/>
                <a:cs typeface="Times New Roman" pitchFamily="18" charset="0"/>
              </a:rPr>
              <a:t>Stands for Unalienable Rights Of Life Liberty and the Pursuit of Happiness to </a:t>
            </a: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everyone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endParaRPr lang="en-US" sz="2200" spc="-25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She is surprised that the key to happiness is given to only the whites and not to the blacks.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endParaRPr lang="en-US" sz="2200" spc="-25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r>
              <a:rPr lang="en-US" sz="2200" spc="-25" dirty="0" smtClean="0">
                <a:latin typeface="Times New Roman" pitchFamily="18" charset="0"/>
                <a:cs typeface="Times New Roman" pitchFamily="18" charset="0"/>
              </a:rPr>
              <a:t>Her very message to the world is that there should not be any kind of discrimination among the people on the basis of the color of the skin.</a:t>
            </a: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endParaRPr lang="en-US" spc="-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  <a:tabLst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Maya Angelou,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Dr.Bindu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Ann Philip, St. Mary's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30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436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59</cp:revision>
  <dcterms:created xsi:type="dcterms:W3CDTF">2018-12-04T06:33:32Z</dcterms:created>
  <dcterms:modified xsi:type="dcterms:W3CDTF">2019-01-14T05:16:55Z</dcterms:modified>
</cp:coreProperties>
</file>