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257" r:id="rId3"/>
    <p:sldId id="264" r:id="rId4"/>
    <p:sldId id="263" r:id="rId5"/>
    <p:sldId id="262" r:id="rId6"/>
    <p:sldId id="261" r:id="rId7"/>
    <p:sldId id="276" r:id="rId8"/>
    <p:sldId id="260" r:id="rId9"/>
    <p:sldId id="258" r:id="rId10"/>
    <p:sldId id="277" r:id="rId11"/>
    <p:sldId id="278" r:id="rId12"/>
    <p:sldId id="279" r:id="rId13"/>
    <p:sldId id="280" r:id="rId14"/>
    <p:sldId id="281" r:id="rId15"/>
    <p:sldId id="282" r:id="rId16"/>
    <p:sldId id="283" r:id="rId17"/>
    <p:sldId id="284" r:id="rId18"/>
    <p:sldId id="285" r:id="rId19"/>
    <p:sldId id="286" r:id="rId20"/>
    <p:sldId id="287" r:id="rId21"/>
    <p:sldId id="288" r:id="rId22"/>
    <p:sldId id="275" r:id="rId23"/>
    <p:sldId id="289" r:id="rId24"/>
    <p:sldId id="290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-128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893A24-685C-47EF-A629-502D73F5DEA8}" type="datetimeFigureOut">
              <a:rPr lang="en-US" smtClean="0"/>
              <a:pPr/>
              <a:t>11/Jan/2019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378182-CCB6-4453-B1D7-DD1C1BADD3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27505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11-01-2019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945950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11-01-2019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308605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11-01-2019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799057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11-01-2019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661194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11-01-2019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348661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11-01-2019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348303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11-01-2019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300760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11-01-2019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157499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11-01-2019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25960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11-01-2019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658123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11-01-2019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01682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550400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DAA5872A-EBA1-4765-860B-C6F753BE861D}"/>
              </a:ext>
            </a:extLst>
          </p:cNvPr>
          <p:cNvSpPr txBox="1"/>
          <p:nvPr/>
        </p:nvSpPr>
        <p:spPr>
          <a:xfrm>
            <a:off x="915504" y="921302"/>
            <a:ext cx="80918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3600" b="1" dirty="0">
                <a:solidFill>
                  <a:srgbClr val="C00000"/>
                </a:solidFill>
              </a:rPr>
              <a:t>Data Structures :Abstract </a:t>
            </a:r>
            <a:r>
              <a:rPr lang="en-US" sz="3600" b="1" dirty="0" err="1">
                <a:solidFill>
                  <a:srgbClr val="C00000"/>
                </a:solidFill>
              </a:rPr>
              <a:t>DataType</a:t>
            </a:r>
            <a:r>
              <a:rPr lang="en-US" sz="3600" b="1" dirty="0">
                <a:solidFill>
                  <a:srgbClr val="C00000"/>
                </a:solidFill>
              </a:rPr>
              <a:t> (ADT)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2B94F812-2F22-48FB-8E4A-2929987BAACA}"/>
              </a:ext>
            </a:extLst>
          </p:cNvPr>
          <p:cNvSpPr txBox="1"/>
          <p:nvPr/>
        </p:nvSpPr>
        <p:spPr>
          <a:xfrm>
            <a:off x="3208619" y="2921000"/>
            <a:ext cx="576579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Praseetha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Assistant Professor  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Computer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Science&amp;Applications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St. Mary’s College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Thrissur-680020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Kerala 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57712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30011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latin typeface="Arial" pitchFamily="34" charset="0"/>
                <a:cs typeface="Arial" pitchFamily="34" charset="0"/>
              </a:rPr>
              <a:t>Data </a:t>
            </a:r>
            <a:r>
              <a:rPr lang="en-US" sz="1000" b="1" dirty="0" err="1" smtClean="0">
                <a:latin typeface="Arial" pitchFamily="34" charset="0"/>
                <a:cs typeface="Arial" pitchFamily="34" charset="0"/>
              </a:rPr>
              <a:t>Structures,Praseetha</a:t>
            </a:r>
            <a:r>
              <a:rPr lang="en-US" sz="1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000" b="1" dirty="0" err="1" smtClean="0">
                <a:latin typeface="Arial" pitchFamily="34" charset="0"/>
                <a:cs typeface="Arial" pitchFamily="34" charset="0"/>
              </a:rPr>
              <a:t>E,St.Mary’s</a:t>
            </a:r>
            <a:r>
              <a:rPr lang="en-US" sz="1000" b="1" dirty="0" smtClean="0">
                <a:latin typeface="Arial" pitchFamily="34" charset="0"/>
                <a:cs typeface="Arial" pitchFamily="34" charset="0"/>
              </a:rPr>
              <a:t> College</a:t>
            </a:r>
            <a:endParaRPr lang="en-IN" sz="1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581726" y="951637"/>
            <a:ext cx="439189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latin typeface="Bookman Old Style" pitchFamily="18" charset="0"/>
              </a:rPr>
              <a:t>  </a:t>
            </a:r>
            <a:r>
              <a:rPr lang="en-US" altLang="en-US" sz="2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Operations on queue</a:t>
            </a:r>
          </a:p>
        </p:txBody>
      </p:sp>
      <p:sp>
        <p:nvSpPr>
          <p:cNvPr id="2" name="Rectangle 1"/>
          <p:cNvSpPr/>
          <p:nvPr/>
        </p:nvSpPr>
        <p:spPr>
          <a:xfrm>
            <a:off x="457200" y="1828800"/>
            <a:ext cx="804487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sz="2200" dirty="0">
                <a:latin typeface="Times New Roman" panose="02020603050405020304" pitchFamily="18" charset="0"/>
              </a:rPr>
              <a:t>There are two basic operations that can be applied to a queue</a:t>
            </a:r>
            <a:r>
              <a:rPr lang="en-US" sz="2200" dirty="0" smtClean="0">
                <a:latin typeface="Times New Roman" panose="02020603050405020304" pitchFamily="18" charset="0"/>
              </a:rPr>
              <a:t>:</a:t>
            </a:r>
            <a:endParaRPr lang="en-US" sz="2200" dirty="0">
              <a:latin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v"/>
              <a:defRPr/>
            </a:pPr>
            <a:r>
              <a:rPr lang="en-US" sz="2200" dirty="0">
                <a:latin typeface="Times New Roman" panose="02020603050405020304" pitchFamily="18" charset="0"/>
              </a:rPr>
              <a:t>	</a:t>
            </a:r>
            <a:r>
              <a:rPr lang="en-US" sz="2200" dirty="0" err="1">
                <a:latin typeface="Times New Roman" panose="02020603050405020304" pitchFamily="18" charset="0"/>
              </a:rPr>
              <a:t>Enqueue</a:t>
            </a:r>
            <a:r>
              <a:rPr lang="en-US" sz="2200" dirty="0">
                <a:latin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</a:rPr>
              <a:t>operation</a:t>
            </a:r>
            <a:endParaRPr lang="en-US" sz="2200" dirty="0">
              <a:latin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v"/>
              <a:defRPr/>
            </a:pPr>
            <a:r>
              <a:rPr lang="en-US" sz="2200" dirty="0">
                <a:latin typeface="Times New Roman" panose="02020603050405020304" pitchFamily="18" charset="0"/>
              </a:rPr>
              <a:t>	</a:t>
            </a:r>
            <a:r>
              <a:rPr lang="en-US" sz="2200" dirty="0" err="1">
                <a:latin typeface="Times New Roman" panose="02020603050405020304" pitchFamily="18" charset="0"/>
              </a:rPr>
              <a:t>Dequeue</a:t>
            </a:r>
            <a:r>
              <a:rPr lang="en-US" sz="2200" dirty="0">
                <a:latin typeface="Times New Roman" panose="02020603050405020304" pitchFamily="18" charset="0"/>
              </a:rPr>
              <a:t> operation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493604" y="2936796"/>
            <a:ext cx="418896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The </a:t>
            </a:r>
            <a:r>
              <a:rPr lang="en-US" altLang="en-US" sz="2600" b="1" dirty="0" err="1">
                <a:solidFill>
                  <a:srgbClr val="C00000"/>
                </a:solidFill>
                <a:latin typeface="Bookman Old Style" panose="02050604050505020204" pitchFamily="18" charset="0"/>
              </a:rPr>
              <a:t>enqueue</a:t>
            </a:r>
            <a:r>
              <a:rPr lang="en-US" altLang="en-US" sz="2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 operation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428008" y="3329818"/>
            <a:ext cx="5272341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defRPr/>
            </a:pPr>
            <a:r>
              <a:rPr lang="en-US" sz="2200" dirty="0" smtClean="0">
                <a:latin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</a:rPr>
              <a:t>The following shows the </a:t>
            </a:r>
            <a:r>
              <a:rPr lang="en-US" sz="2200" dirty="0" err="1">
                <a:latin typeface="Times New Roman" panose="02020603050405020304" pitchFamily="18" charset="0"/>
              </a:rPr>
              <a:t>enqueue</a:t>
            </a:r>
            <a:r>
              <a:rPr lang="en-US" sz="2200" dirty="0">
                <a:latin typeface="Times New Roman" panose="02020603050405020304" pitchFamily="18" charset="0"/>
              </a:rPr>
              <a:t> operation:</a:t>
            </a:r>
          </a:p>
          <a:p>
            <a:pPr algn="just">
              <a:defRPr/>
            </a:pPr>
            <a:endParaRPr lang="en-US" sz="2000" dirty="0">
              <a:latin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064179" y="5931294"/>
            <a:ext cx="277672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000" dirty="0">
                <a:latin typeface="Times New Roman" panose="02020603050405020304" pitchFamily="18" charset="0"/>
              </a:rPr>
              <a:t>Fig: </a:t>
            </a:r>
            <a:r>
              <a:rPr lang="en-US" altLang="en-US" dirty="0">
                <a:latin typeface="Times New Roman" panose="02020603050405020304" pitchFamily="18" charset="0"/>
              </a:rPr>
              <a:t>The </a:t>
            </a:r>
            <a:r>
              <a:rPr lang="en-US" altLang="en-US" dirty="0" err="1">
                <a:latin typeface="Times New Roman" panose="02020603050405020304" pitchFamily="18" charset="0"/>
              </a:rPr>
              <a:t>enqueue</a:t>
            </a:r>
            <a:r>
              <a:rPr lang="en-US" altLang="en-US" dirty="0">
                <a:latin typeface="Times New Roman" panose="02020603050405020304" pitchFamily="18" charset="0"/>
              </a:rPr>
              <a:t> operation</a:t>
            </a:r>
          </a:p>
        </p:txBody>
      </p:sp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0394" y="3676901"/>
            <a:ext cx="3298825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604" y="4044792"/>
            <a:ext cx="7690990" cy="166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40066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30011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latin typeface="Arial" pitchFamily="34" charset="0"/>
                <a:cs typeface="Arial" pitchFamily="34" charset="0"/>
              </a:rPr>
              <a:t>Data </a:t>
            </a:r>
            <a:r>
              <a:rPr lang="en-US" sz="1000" b="1" dirty="0" err="1" smtClean="0">
                <a:latin typeface="Arial" pitchFamily="34" charset="0"/>
                <a:cs typeface="Arial" pitchFamily="34" charset="0"/>
              </a:rPr>
              <a:t>Structures,Praseetha</a:t>
            </a:r>
            <a:r>
              <a:rPr lang="en-US" sz="1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000" b="1" dirty="0" err="1" smtClean="0">
                <a:latin typeface="Arial" pitchFamily="34" charset="0"/>
                <a:cs typeface="Arial" pitchFamily="34" charset="0"/>
              </a:rPr>
              <a:t>E,St.Mary’s</a:t>
            </a:r>
            <a:r>
              <a:rPr lang="en-US" sz="1000" b="1" dirty="0" smtClean="0">
                <a:latin typeface="Arial" pitchFamily="34" charset="0"/>
                <a:cs typeface="Arial" pitchFamily="34" charset="0"/>
              </a:rPr>
              <a:t> College</a:t>
            </a:r>
            <a:endParaRPr lang="en-IN" sz="1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93604" y="1017757"/>
            <a:ext cx="4176143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The </a:t>
            </a:r>
            <a:r>
              <a:rPr lang="en-US" altLang="en-US" sz="2600" b="1" dirty="0" err="1">
                <a:solidFill>
                  <a:srgbClr val="C00000"/>
                </a:solidFill>
                <a:latin typeface="Bookman Old Style" panose="02050604050505020204" pitchFamily="18" charset="0"/>
              </a:rPr>
              <a:t>dequeue</a:t>
            </a:r>
            <a:r>
              <a:rPr lang="en-US" altLang="en-US" sz="2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 operation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590852" y="1521025"/>
            <a:ext cx="7938135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v"/>
              <a:defRPr/>
            </a:pPr>
            <a:r>
              <a:rPr lang="en-US" sz="2200" dirty="0" smtClean="0">
                <a:latin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</a:rPr>
              <a:t>The </a:t>
            </a:r>
            <a:r>
              <a:rPr lang="en-US" sz="2200" dirty="0" err="1">
                <a:latin typeface="Times New Roman" panose="02020603050405020304" pitchFamily="18" charset="0"/>
              </a:rPr>
              <a:t>dequeue</a:t>
            </a:r>
            <a:r>
              <a:rPr lang="en-US" sz="2200" dirty="0">
                <a:latin typeface="Times New Roman" panose="02020603050405020304" pitchFamily="18" charset="0"/>
              </a:rPr>
              <a:t> operation deletes the item at the front of the queue. </a:t>
            </a:r>
          </a:p>
          <a:p>
            <a:pPr algn="just">
              <a:defRPr/>
            </a:pPr>
            <a:r>
              <a:rPr lang="en-US" sz="2200" dirty="0" smtClean="0">
                <a:latin typeface="Times New Roman" panose="02020603050405020304" pitchFamily="18" charset="0"/>
              </a:rPr>
              <a:t>       	The </a:t>
            </a:r>
            <a:r>
              <a:rPr lang="en-US" sz="2200" dirty="0">
                <a:latin typeface="Times New Roman" panose="02020603050405020304" pitchFamily="18" charset="0"/>
              </a:rPr>
              <a:t>following shows the </a:t>
            </a:r>
            <a:r>
              <a:rPr lang="en-US" sz="2200" dirty="0" err="1">
                <a:latin typeface="Times New Roman" panose="02020603050405020304" pitchFamily="18" charset="0"/>
              </a:rPr>
              <a:t>enqueue</a:t>
            </a:r>
            <a:r>
              <a:rPr lang="en-US" sz="2200" dirty="0">
                <a:latin typeface="Times New Roman" panose="02020603050405020304" pitchFamily="18" charset="0"/>
              </a:rPr>
              <a:t> operation:</a:t>
            </a:r>
          </a:p>
          <a:p>
            <a:pPr algn="just">
              <a:defRPr/>
            </a:pPr>
            <a:endParaRPr lang="en-US" sz="2000" dirty="0">
              <a:latin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064179" y="5931294"/>
            <a:ext cx="27837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>
                <a:latin typeface="Times New Roman" panose="02020603050405020304" pitchFamily="18" charset="0"/>
              </a:rPr>
              <a:t>Fig:</a:t>
            </a:r>
            <a:r>
              <a:rPr lang="en-US" altLang="en-US" dirty="0">
                <a:solidFill>
                  <a:schemeClr val="folHlink"/>
                </a:solidFill>
                <a:latin typeface="Times New Roman" panose="02020603050405020304" pitchFamily="18" charset="0"/>
              </a:rPr>
              <a:t>  </a:t>
            </a:r>
            <a:r>
              <a:rPr lang="en-US" altLang="en-US" dirty="0">
                <a:latin typeface="Times New Roman" panose="02020603050405020304" pitchFamily="18" charset="0"/>
              </a:rPr>
              <a:t>The </a:t>
            </a:r>
            <a:r>
              <a:rPr lang="en-US" altLang="en-US" dirty="0" err="1">
                <a:latin typeface="Times New Roman" panose="02020603050405020304" pitchFamily="18" charset="0"/>
              </a:rPr>
              <a:t>dequeue</a:t>
            </a:r>
            <a:r>
              <a:rPr lang="en-US" altLang="en-US" dirty="0">
                <a:latin typeface="Times New Roman" panose="02020603050405020304" pitchFamily="18" charset="0"/>
              </a:rPr>
              <a:t> operation</a:t>
            </a:r>
          </a:p>
        </p:txBody>
      </p:sp>
      <p:pic>
        <p:nvPicPr>
          <p:cNvPr id="13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852" y="3686286"/>
            <a:ext cx="7593742" cy="176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6732" y="2898140"/>
            <a:ext cx="3217862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525981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30011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latin typeface="Arial" pitchFamily="34" charset="0"/>
                <a:cs typeface="Arial" pitchFamily="34" charset="0"/>
              </a:rPr>
              <a:t>Data </a:t>
            </a:r>
            <a:r>
              <a:rPr lang="en-US" sz="1000" b="1" dirty="0" err="1" smtClean="0">
                <a:latin typeface="Arial" pitchFamily="34" charset="0"/>
                <a:cs typeface="Arial" pitchFamily="34" charset="0"/>
              </a:rPr>
              <a:t>Structures,Praseetha</a:t>
            </a:r>
            <a:r>
              <a:rPr lang="en-US" sz="1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000" b="1" dirty="0" err="1" smtClean="0">
                <a:latin typeface="Arial" pitchFamily="34" charset="0"/>
                <a:cs typeface="Arial" pitchFamily="34" charset="0"/>
              </a:rPr>
              <a:t>E,St.Mary’s</a:t>
            </a:r>
            <a:r>
              <a:rPr lang="en-US" sz="1000" b="1" dirty="0" smtClean="0">
                <a:latin typeface="Arial" pitchFamily="34" charset="0"/>
                <a:cs typeface="Arial" pitchFamily="34" charset="0"/>
              </a:rPr>
              <a:t> College</a:t>
            </a:r>
            <a:endParaRPr lang="en-IN" sz="1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-913371" y="1028054"/>
            <a:ext cx="8229600" cy="597243"/>
          </a:xfrm>
          <a:prstGeom prst="rect">
            <a:avLst/>
          </a:prstGeom>
        </p:spPr>
        <p:txBody>
          <a:bodyPr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2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Queue :Applications</a:t>
            </a:r>
          </a:p>
        </p:txBody>
      </p:sp>
      <p:sp>
        <p:nvSpPr>
          <p:cNvPr id="2" name="Rectangle 1"/>
          <p:cNvSpPr/>
          <p:nvPr/>
        </p:nvSpPr>
        <p:spPr>
          <a:xfrm>
            <a:off x="457200" y="1828800"/>
            <a:ext cx="849477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Queue is used when things don’t have to be processed immediately, but have to be processed in First In First Out order.</a:t>
            </a:r>
          </a:p>
          <a:p>
            <a:pPr marL="457200" indent="-457200">
              <a:buFont typeface="Wingdings" panose="05000000000000000000" pitchFamily="2" charset="2"/>
              <a:buChar char="v"/>
              <a:defRPr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a resource is shared among multiple consumers. Examples include CPU scheduling, Disk Scheduling.</a:t>
            </a:r>
          </a:p>
          <a:p>
            <a:pPr marL="514350" indent="-514350">
              <a:buFont typeface="+mj-lt"/>
              <a:buAutoNum type="arabicPeriod"/>
              <a:defRPr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data is transferred asynchronously (data not necessarily received at same rate as sent) between two processes. Examples include IO Buffers, pipes, file IO, etc.</a:t>
            </a:r>
          </a:p>
          <a:p>
            <a:pPr algn="just"/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55997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30011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latin typeface="Arial" pitchFamily="34" charset="0"/>
                <a:cs typeface="Arial" pitchFamily="34" charset="0"/>
              </a:rPr>
              <a:t>Data </a:t>
            </a:r>
            <a:r>
              <a:rPr lang="en-US" sz="1000" b="1" dirty="0" err="1" smtClean="0">
                <a:latin typeface="Arial" pitchFamily="34" charset="0"/>
                <a:cs typeface="Arial" pitchFamily="34" charset="0"/>
              </a:rPr>
              <a:t>Structures,Praseetha</a:t>
            </a:r>
            <a:r>
              <a:rPr lang="en-US" sz="1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000" b="1" dirty="0" err="1" smtClean="0">
                <a:latin typeface="Arial" pitchFamily="34" charset="0"/>
                <a:cs typeface="Arial" pitchFamily="34" charset="0"/>
              </a:rPr>
              <a:t>E,St.Mary’s</a:t>
            </a:r>
            <a:r>
              <a:rPr lang="en-US" sz="1000" b="1" dirty="0" smtClean="0">
                <a:latin typeface="Arial" pitchFamily="34" charset="0"/>
                <a:cs typeface="Arial" pitchFamily="34" charset="0"/>
              </a:rPr>
              <a:t> College</a:t>
            </a:r>
            <a:endParaRPr lang="en-IN" sz="1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-2559675" y="922783"/>
            <a:ext cx="8229600" cy="597243"/>
          </a:xfrm>
          <a:prstGeom prst="rect">
            <a:avLst/>
          </a:prstGeom>
        </p:spPr>
        <p:txBody>
          <a:bodyPr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2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Linked list</a:t>
            </a:r>
          </a:p>
        </p:txBody>
      </p:sp>
      <p:sp>
        <p:nvSpPr>
          <p:cNvPr id="2" name="Rectangle 1"/>
          <p:cNvSpPr/>
          <p:nvPr/>
        </p:nvSpPr>
        <p:spPr>
          <a:xfrm>
            <a:off x="457200" y="1828800"/>
            <a:ext cx="78613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v"/>
              <a:defRPr/>
            </a:pPr>
            <a:r>
              <a:rPr lang="en-US" sz="2200" dirty="0">
                <a:latin typeface="Times New Roman" panose="02020603050405020304" pitchFamily="18" charset="0"/>
              </a:rPr>
              <a:t>Linked list is a list in which operations, such as insertion and deletion, can be done anywhere in the list-at the beginning, in the middle or at the end. Fig. shows a general linked list.</a:t>
            </a:r>
          </a:p>
          <a:p>
            <a:pPr algn="just"/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" y="3237250"/>
            <a:ext cx="7620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3414490" y="4899294"/>
            <a:ext cx="165462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000" dirty="0">
                <a:latin typeface="Times New Roman" panose="02020603050405020304" pitchFamily="18" charset="0"/>
              </a:rPr>
              <a:t>Fig: </a:t>
            </a:r>
            <a:r>
              <a:rPr lang="en-US" altLang="en-US" dirty="0">
                <a:latin typeface="Times New Roman" panose="02020603050405020304" pitchFamily="18" charset="0"/>
              </a:rPr>
              <a:t>Linked list</a:t>
            </a:r>
          </a:p>
        </p:txBody>
      </p:sp>
    </p:spTree>
    <p:extLst>
      <p:ext uri="{BB962C8B-B14F-4D97-AF65-F5344CB8AC3E}">
        <p14:creationId xmlns="" xmlns:p14="http://schemas.microsoft.com/office/powerpoint/2010/main" val="2696004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30011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latin typeface="Arial" pitchFamily="34" charset="0"/>
                <a:cs typeface="Arial" pitchFamily="34" charset="0"/>
              </a:rPr>
              <a:t>Data </a:t>
            </a:r>
            <a:r>
              <a:rPr lang="en-US" sz="1000" b="1" dirty="0" err="1" smtClean="0">
                <a:latin typeface="Arial" pitchFamily="34" charset="0"/>
                <a:cs typeface="Arial" pitchFamily="34" charset="0"/>
              </a:rPr>
              <a:t>Structures,Praseetha</a:t>
            </a:r>
            <a:r>
              <a:rPr lang="en-US" sz="1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000" b="1" dirty="0" err="1" smtClean="0">
                <a:latin typeface="Arial" pitchFamily="34" charset="0"/>
                <a:cs typeface="Arial" pitchFamily="34" charset="0"/>
              </a:rPr>
              <a:t>E,St.Mary’s</a:t>
            </a:r>
            <a:r>
              <a:rPr lang="en-US" sz="1000" b="1" dirty="0" smtClean="0">
                <a:latin typeface="Arial" pitchFamily="34" charset="0"/>
                <a:cs typeface="Arial" pitchFamily="34" charset="0"/>
              </a:rPr>
              <a:t> College</a:t>
            </a:r>
            <a:endParaRPr lang="en-IN" sz="1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581726" y="951637"/>
            <a:ext cx="570807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latin typeface="Bookman Old Style" pitchFamily="18" charset="0"/>
              </a:rPr>
              <a:t>  </a:t>
            </a:r>
            <a:r>
              <a:rPr lang="en-US" altLang="en-US" sz="2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Operations on Linked list</a:t>
            </a:r>
          </a:p>
        </p:txBody>
      </p:sp>
      <p:sp>
        <p:nvSpPr>
          <p:cNvPr id="2" name="Rectangle 1"/>
          <p:cNvSpPr/>
          <p:nvPr/>
        </p:nvSpPr>
        <p:spPr>
          <a:xfrm>
            <a:off x="413326" y="1500774"/>
            <a:ext cx="804487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sz="2200" dirty="0">
                <a:latin typeface="Times New Roman" panose="02020603050405020304" pitchFamily="18" charset="0"/>
              </a:rPr>
              <a:t>There are two basic operations that can be applied to a linked list</a:t>
            </a:r>
            <a:r>
              <a:rPr lang="en-US" sz="2200" dirty="0" smtClean="0">
                <a:latin typeface="Times New Roman" panose="02020603050405020304" pitchFamily="18" charset="0"/>
              </a:rPr>
              <a:t>:</a:t>
            </a:r>
            <a:endParaRPr lang="en-US" sz="2200" dirty="0">
              <a:latin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v"/>
              <a:defRPr/>
            </a:pPr>
            <a:r>
              <a:rPr lang="en-US" sz="2200" dirty="0">
                <a:latin typeface="Times New Roman" panose="02020603050405020304" pitchFamily="18" charset="0"/>
              </a:rPr>
              <a:t>Insert </a:t>
            </a:r>
            <a:r>
              <a:rPr lang="en-US" sz="2200" dirty="0" smtClean="0">
                <a:latin typeface="Times New Roman" panose="02020603050405020304" pitchFamily="18" charset="0"/>
              </a:rPr>
              <a:t>operation</a:t>
            </a:r>
            <a:endParaRPr lang="en-US" sz="2200" dirty="0">
              <a:latin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v"/>
              <a:defRPr/>
            </a:pPr>
            <a:r>
              <a:rPr lang="en-US" sz="2200" dirty="0">
                <a:latin typeface="Times New Roman" panose="02020603050405020304" pitchFamily="18" charset="0"/>
              </a:rPr>
              <a:t>Delete operation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413326" y="2657909"/>
            <a:ext cx="3756156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The insert operation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413326" y="3162036"/>
            <a:ext cx="759629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200" dirty="0">
                <a:latin typeface="Times New Roman" panose="02020603050405020304" pitchFamily="18" charset="0"/>
              </a:rPr>
              <a:t>Since in a general linked list, insertion can be done in any position. To determine where the element is to be placed, searching is needed. </a:t>
            </a:r>
          </a:p>
        </p:txBody>
      </p:sp>
      <p:sp>
        <p:nvSpPr>
          <p:cNvPr id="10" name="Rectangle 9"/>
          <p:cNvSpPr/>
          <p:nvPr/>
        </p:nvSpPr>
        <p:spPr>
          <a:xfrm>
            <a:off x="3441494" y="6085652"/>
            <a:ext cx="26581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000" dirty="0" err="1">
                <a:latin typeface="Times New Roman" panose="02020603050405020304" pitchFamily="18" charset="0"/>
              </a:rPr>
              <a:t>Fig:The</a:t>
            </a:r>
            <a:r>
              <a:rPr lang="en-US" altLang="en-US" sz="2000" dirty="0">
                <a:latin typeface="Times New Roman" panose="02020603050405020304" pitchFamily="18" charset="0"/>
              </a:rPr>
              <a:t> insert operation</a:t>
            </a:r>
          </a:p>
        </p:txBody>
      </p:sp>
      <p:pic>
        <p:nvPicPr>
          <p:cNvPr id="13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4510997"/>
            <a:ext cx="7613094" cy="1574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0" y="4076699"/>
            <a:ext cx="3024872" cy="4342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066773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30011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latin typeface="Arial" pitchFamily="34" charset="0"/>
                <a:cs typeface="Arial" pitchFamily="34" charset="0"/>
              </a:rPr>
              <a:t>Data </a:t>
            </a:r>
            <a:r>
              <a:rPr lang="en-US" sz="1000" b="1" dirty="0" err="1" smtClean="0">
                <a:latin typeface="Arial" pitchFamily="34" charset="0"/>
                <a:cs typeface="Arial" pitchFamily="34" charset="0"/>
              </a:rPr>
              <a:t>Structures,Praseetha</a:t>
            </a:r>
            <a:r>
              <a:rPr lang="en-US" sz="1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000" b="1" dirty="0" err="1" smtClean="0">
                <a:latin typeface="Arial" pitchFamily="34" charset="0"/>
                <a:cs typeface="Arial" pitchFamily="34" charset="0"/>
              </a:rPr>
              <a:t>E,St.Mary’s</a:t>
            </a:r>
            <a:r>
              <a:rPr lang="en-US" sz="1000" b="1" dirty="0" smtClean="0">
                <a:latin typeface="Arial" pitchFamily="34" charset="0"/>
                <a:cs typeface="Arial" pitchFamily="34" charset="0"/>
              </a:rPr>
              <a:t> College</a:t>
            </a:r>
            <a:endParaRPr lang="en-IN" sz="1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93604" y="1017757"/>
            <a:ext cx="379783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The delete operation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493603" y="1521025"/>
            <a:ext cx="8091597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en-US" altLang="en-US" sz="2200" dirty="0" smtClean="0">
                <a:latin typeface="Times New Roman" panose="02020603050405020304" pitchFamily="18" charset="0"/>
              </a:rPr>
              <a:t>Deletion </a:t>
            </a:r>
            <a:r>
              <a:rPr lang="en-US" altLang="en-US" sz="2200" dirty="0">
                <a:latin typeface="Times New Roman" panose="02020603050405020304" pitchFamily="18" charset="0"/>
              </a:rPr>
              <a:t>from a linked list also requires that the list be searched to locate the data to be deleted. After the location of the data is found, deletion can be done.</a:t>
            </a:r>
          </a:p>
          <a:p>
            <a:pPr algn="just">
              <a:defRPr/>
            </a:pPr>
            <a:endParaRPr lang="en-US" sz="2000" dirty="0">
              <a:latin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064179" y="5931294"/>
            <a:ext cx="27260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>
                <a:latin typeface="Times New Roman" panose="02020603050405020304" pitchFamily="18" charset="0"/>
              </a:rPr>
              <a:t>Fig: The </a:t>
            </a:r>
            <a:r>
              <a:rPr lang="en-US" altLang="en-US" dirty="0" err="1">
                <a:latin typeface="Times New Roman" panose="02020603050405020304" pitchFamily="18" charset="0"/>
              </a:rPr>
              <a:t>dequeue</a:t>
            </a:r>
            <a:r>
              <a:rPr lang="en-US" altLang="en-US" dirty="0">
                <a:latin typeface="Times New Roman" panose="02020603050405020304" pitchFamily="18" charset="0"/>
              </a:rPr>
              <a:t> operation</a:t>
            </a:r>
          </a:p>
        </p:txBody>
      </p:sp>
      <p:sp>
        <p:nvSpPr>
          <p:cNvPr id="2" name="Rectangle 1"/>
          <p:cNvSpPr/>
          <p:nvPr/>
        </p:nvSpPr>
        <p:spPr>
          <a:xfrm>
            <a:off x="436413" y="2588101"/>
            <a:ext cx="344517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altLang="en-US" sz="2200" dirty="0">
                <a:latin typeface="Times New Roman" panose="02020603050405020304" pitchFamily="18" charset="0"/>
              </a:rPr>
              <a:t>The following shows the </a:t>
            </a:r>
            <a:r>
              <a:rPr lang="en-US" altLang="en-US" sz="2200" dirty="0" err="1">
                <a:latin typeface="Times New Roman" panose="02020603050405020304" pitchFamily="18" charset="0"/>
              </a:rPr>
              <a:t>Eg</a:t>
            </a:r>
            <a:r>
              <a:rPr lang="en-US" altLang="en-US" sz="2200" dirty="0">
                <a:latin typeface="Times New Roman" panose="02020603050405020304" pitchFamily="18" charset="0"/>
              </a:rPr>
              <a:t>:</a:t>
            </a:r>
          </a:p>
        </p:txBody>
      </p:sp>
      <p:pic>
        <p:nvPicPr>
          <p:cNvPr id="1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0544" y="2887572"/>
            <a:ext cx="362902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676" y="3345438"/>
            <a:ext cx="7121525" cy="232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490124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30011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latin typeface="Arial" pitchFamily="34" charset="0"/>
                <a:cs typeface="Arial" pitchFamily="34" charset="0"/>
              </a:rPr>
              <a:t>Data </a:t>
            </a:r>
            <a:r>
              <a:rPr lang="en-US" sz="1000" b="1" dirty="0" err="1" smtClean="0">
                <a:latin typeface="Arial" pitchFamily="34" charset="0"/>
                <a:cs typeface="Arial" pitchFamily="34" charset="0"/>
              </a:rPr>
              <a:t>Structures,Praseetha</a:t>
            </a:r>
            <a:r>
              <a:rPr lang="en-US" sz="1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000" b="1" dirty="0" err="1" smtClean="0">
                <a:latin typeface="Arial" pitchFamily="34" charset="0"/>
                <a:cs typeface="Arial" pitchFamily="34" charset="0"/>
              </a:rPr>
              <a:t>E,St.Mary’s</a:t>
            </a:r>
            <a:r>
              <a:rPr lang="en-US" sz="1000" b="1" dirty="0" smtClean="0">
                <a:latin typeface="Arial" pitchFamily="34" charset="0"/>
                <a:cs typeface="Arial" pitchFamily="34" charset="0"/>
              </a:rPr>
              <a:t> College</a:t>
            </a:r>
            <a:endParaRPr lang="en-IN" sz="1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-913371" y="1028054"/>
            <a:ext cx="8229600" cy="597243"/>
          </a:xfrm>
          <a:prstGeom prst="rect">
            <a:avLst/>
          </a:prstGeom>
        </p:spPr>
        <p:txBody>
          <a:bodyPr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2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Linked list :Applications</a:t>
            </a:r>
          </a:p>
        </p:txBody>
      </p:sp>
      <p:sp>
        <p:nvSpPr>
          <p:cNvPr id="2" name="Rectangle 1"/>
          <p:cNvSpPr/>
          <p:nvPr/>
        </p:nvSpPr>
        <p:spPr>
          <a:xfrm>
            <a:off x="457200" y="1828800"/>
            <a:ext cx="7727394" cy="3985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>
              <a:lnSpc>
                <a:spcPct val="150000"/>
              </a:lnSpc>
              <a:buFont typeface="Tahoma" panose="020B0604030504040204" pitchFamily="34" charset="0"/>
              <a:buAutoNum type="arabicPeriod"/>
            </a:pP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 of stacks and </a:t>
            </a:r>
            <a:r>
              <a:rPr lang="en-US" alt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queues</a:t>
            </a:r>
          </a:p>
          <a:p>
            <a:pPr lvl="1" algn="just">
              <a:buFont typeface="Tahoma" panose="020B0604030504040204" pitchFamily="34" charset="0"/>
              <a:buAutoNum type="arabicPeriod"/>
            </a:pPr>
            <a:r>
              <a:rPr lang="en-US" alt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 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graphs : Adjacency list representation of </a:t>
            </a:r>
            <a:r>
              <a:rPr lang="en-US" alt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graphs 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most popular which is uses linked list to store </a:t>
            </a:r>
            <a:r>
              <a:rPr lang="en-US" alt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adjacent 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vertices</a:t>
            </a:r>
            <a:r>
              <a:rPr lang="en-US" alt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buFont typeface="Tahoma" panose="020B0604030504040204" pitchFamily="34" charset="0"/>
              <a:buAutoNum type="arabicPeriod"/>
            </a:pP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Dynamic memory allocation : We use linked list of free  </a:t>
            </a:r>
            <a:r>
              <a:rPr lang="en-US" alt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blocks.</a:t>
            </a:r>
            <a:endParaRPr lang="en-US" alt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buFont typeface="Tahoma" panose="020B0604030504040204" pitchFamily="34" charset="0"/>
              <a:buAutoNum type="arabicPeriod"/>
            </a:pP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Performing arithmetic operations on long </a:t>
            </a:r>
            <a:r>
              <a:rPr lang="en-US" alt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integers</a:t>
            </a:r>
            <a:endParaRPr lang="en-US" alt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buFont typeface="Tahoma" panose="020B0604030504040204" pitchFamily="34" charset="0"/>
              <a:buAutoNum type="arabicPeriod"/>
            </a:pP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Manipulation of polynomials by storing constants in the node of linked </a:t>
            </a:r>
            <a:r>
              <a:rPr lang="en-US" alt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list</a:t>
            </a:r>
            <a:endParaRPr lang="en-US" alt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buFont typeface="Tahoma" panose="020B0604030504040204" pitchFamily="34" charset="0"/>
              <a:buAutoNum type="arabicPeriod"/>
            </a:pP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Representing sparse matrices</a:t>
            </a:r>
          </a:p>
          <a:p>
            <a:pPr algn="just"/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89319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30011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latin typeface="Arial" pitchFamily="34" charset="0"/>
                <a:cs typeface="Arial" pitchFamily="34" charset="0"/>
              </a:rPr>
              <a:t>Data </a:t>
            </a:r>
            <a:r>
              <a:rPr lang="en-US" sz="1000" b="1" dirty="0" err="1" smtClean="0">
                <a:latin typeface="Arial" pitchFamily="34" charset="0"/>
                <a:cs typeface="Arial" pitchFamily="34" charset="0"/>
              </a:rPr>
              <a:t>Structures,Praseetha</a:t>
            </a:r>
            <a:r>
              <a:rPr lang="en-US" sz="1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000" b="1" dirty="0" err="1" smtClean="0">
                <a:latin typeface="Arial" pitchFamily="34" charset="0"/>
                <a:cs typeface="Arial" pitchFamily="34" charset="0"/>
              </a:rPr>
              <a:t>E,St.Mary’s</a:t>
            </a:r>
            <a:r>
              <a:rPr lang="en-US" sz="1000" b="1" dirty="0" smtClean="0">
                <a:latin typeface="Arial" pitchFamily="34" charset="0"/>
                <a:cs typeface="Arial" pitchFamily="34" charset="0"/>
              </a:rPr>
              <a:t> College</a:t>
            </a:r>
            <a:endParaRPr lang="en-IN" sz="1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-3143662" y="882058"/>
            <a:ext cx="8229600" cy="597243"/>
          </a:xfrm>
          <a:prstGeom prst="rect">
            <a:avLst/>
          </a:prstGeom>
        </p:spPr>
        <p:txBody>
          <a:bodyPr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2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Tree</a:t>
            </a:r>
          </a:p>
        </p:txBody>
      </p:sp>
      <p:sp>
        <p:nvSpPr>
          <p:cNvPr id="2" name="Rectangle 1"/>
          <p:cNvSpPr/>
          <p:nvPr/>
        </p:nvSpPr>
        <p:spPr>
          <a:xfrm>
            <a:off x="457200" y="1828800"/>
            <a:ext cx="772739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v"/>
              <a:defRPr/>
            </a:pPr>
            <a:r>
              <a:rPr lang="en-US" sz="2200" dirty="0">
                <a:latin typeface="Times New Roman" panose="02020603050405020304" pitchFamily="18" charset="0"/>
              </a:rPr>
              <a:t>A tree consists of a finite set of elements, called nodes (or vertices) and a finite set of directed lines, called arcs, that connect pairs of the nodes. </a:t>
            </a:r>
          </a:p>
          <a:p>
            <a:pPr algn="just"/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591" y="3168650"/>
            <a:ext cx="7440612" cy="186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2816409" y="5521793"/>
            <a:ext cx="24486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>
                <a:latin typeface="Times New Roman" panose="02020603050405020304" pitchFamily="18" charset="0"/>
              </a:rPr>
              <a:t>Fig:  Tree representation</a:t>
            </a:r>
          </a:p>
        </p:txBody>
      </p:sp>
    </p:spTree>
    <p:extLst>
      <p:ext uri="{BB962C8B-B14F-4D97-AF65-F5344CB8AC3E}">
        <p14:creationId xmlns="" xmlns:p14="http://schemas.microsoft.com/office/powerpoint/2010/main" val="110213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30011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latin typeface="Arial" pitchFamily="34" charset="0"/>
                <a:cs typeface="Arial" pitchFamily="34" charset="0"/>
              </a:rPr>
              <a:t>Data </a:t>
            </a:r>
            <a:r>
              <a:rPr lang="en-US" sz="1000" b="1" dirty="0" err="1" smtClean="0">
                <a:latin typeface="Arial" pitchFamily="34" charset="0"/>
                <a:cs typeface="Arial" pitchFamily="34" charset="0"/>
              </a:rPr>
              <a:t>Structures,Praseetha</a:t>
            </a:r>
            <a:r>
              <a:rPr lang="en-US" sz="1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000" b="1" dirty="0" err="1" smtClean="0">
                <a:latin typeface="Arial" pitchFamily="34" charset="0"/>
                <a:cs typeface="Arial" pitchFamily="34" charset="0"/>
              </a:rPr>
              <a:t>E,St.Mary’s</a:t>
            </a:r>
            <a:r>
              <a:rPr lang="en-US" sz="1000" b="1" dirty="0" smtClean="0">
                <a:latin typeface="Arial" pitchFamily="34" charset="0"/>
                <a:cs typeface="Arial" pitchFamily="34" charset="0"/>
              </a:rPr>
              <a:t> College</a:t>
            </a:r>
            <a:endParaRPr lang="en-IN" sz="1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457200" y="1115290"/>
            <a:ext cx="7727394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v"/>
              <a:defRPr/>
            </a:pPr>
            <a:r>
              <a:rPr lang="en-US" sz="2200" dirty="0">
                <a:latin typeface="Times New Roman" panose="02020603050405020304" pitchFamily="18" charset="0"/>
              </a:rPr>
              <a:t>Each node in a tree may have a subtree. The subtree of each node includes one of its children and all </a:t>
            </a:r>
            <a:r>
              <a:rPr lang="en-US" sz="2200" dirty="0" err="1">
                <a:latin typeface="Times New Roman" panose="02020603050405020304" pitchFamily="18" charset="0"/>
              </a:rPr>
              <a:t>descendents</a:t>
            </a:r>
            <a:r>
              <a:rPr lang="en-US" sz="2200" dirty="0">
                <a:latin typeface="Times New Roman" panose="02020603050405020304" pitchFamily="18" charset="0"/>
              </a:rPr>
              <a:t> of that child. </a:t>
            </a:r>
          </a:p>
          <a:p>
            <a:pPr algn="just">
              <a:defRPr/>
            </a:pPr>
            <a:r>
              <a:rPr lang="en-US" sz="2200" dirty="0">
                <a:latin typeface="Times New Roman" panose="02020603050405020304" pitchFamily="18" charset="0"/>
              </a:rPr>
              <a:t>Figure shows all subtrees for the above tree</a:t>
            </a:r>
          </a:p>
          <a:p>
            <a:pPr algn="just"/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403" y="2640013"/>
            <a:ext cx="7138988" cy="294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3314696" y="5781835"/>
            <a:ext cx="145584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000" dirty="0">
                <a:latin typeface="Times New Roman" panose="02020603050405020304" pitchFamily="18" charset="0"/>
              </a:rPr>
              <a:t>Fig: </a:t>
            </a:r>
            <a:r>
              <a:rPr lang="en-US" altLang="en-US" dirty="0">
                <a:latin typeface="Times New Roman" panose="02020603050405020304" pitchFamily="18" charset="0"/>
              </a:rPr>
              <a:t>Subtrees</a:t>
            </a:r>
          </a:p>
        </p:txBody>
      </p:sp>
    </p:spTree>
    <p:extLst>
      <p:ext uri="{BB962C8B-B14F-4D97-AF65-F5344CB8AC3E}">
        <p14:creationId xmlns="" xmlns:p14="http://schemas.microsoft.com/office/powerpoint/2010/main" val="1467637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30011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latin typeface="Arial" pitchFamily="34" charset="0"/>
                <a:cs typeface="Arial" pitchFamily="34" charset="0"/>
              </a:rPr>
              <a:t>Data </a:t>
            </a:r>
            <a:r>
              <a:rPr lang="en-US" sz="1000" b="1" dirty="0" err="1" smtClean="0">
                <a:latin typeface="Arial" pitchFamily="34" charset="0"/>
                <a:cs typeface="Arial" pitchFamily="34" charset="0"/>
              </a:rPr>
              <a:t>Structures,Praseetha</a:t>
            </a:r>
            <a:r>
              <a:rPr lang="en-US" sz="1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000" b="1" dirty="0" err="1" smtClean="0">
                <a:latin typeface="Arial" pitchFamily="34" charset="0"/>
                <a:cs typeface="Arial" pitchFamily="34" charset="0"/>
              </a:rPr>
              <a:t>E,St.Mary’s</a:t>
            </a:r>
            <a:r>
              <a:rPr lang="en-US" sz="1000" b="1" dirty="0" smtClean="0">
                <a:latin typeface="Arial" pitchFamily="34" charset="0"/>
                <a:cs typeface="Arial" pitchFamily="34" charset="0"/>
              </a:rPr>
              <a:t> College</a:t>
            </a:r>
            <a:endParaRPr lang="en-IN" sz="1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581726" y="951637"/>
            <a:ext cx="57080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  </a:t>
            </a:r>
            <a:r>
              <a:rPr lang="en-US" altLang="en-US" sz="2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Operations on tree</a:t>
            </a:r>
            <a:r>
              <a:rPr lang="en-US" altLang="en-US" sz="2800" dirty="0">
                <a:solidFill>
                  <a:srgbClr val="00B0F0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2" name="Rectangle 1"/>
          <p:cNvSpPr/>
          <p:nvPr/>
        </p:nvSpPr>
        <p:spPr>
          <a:xfrm>
            <a:off x="413326" y="1500774"/>
            <a:ext cx="8044874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sz="2200" dirty="0">
                <a:latin typeface="Times New Roman" panose="02020603050405020304" pitchFamily="18" charset="0"/>
              </a:rPr>
              <a:t>There are three basic operations that can be applied on a tree</a:t>
            </a:r>
            <a:r>
              <a:rPr lang="en-US" sz="2200" dirty="0" smtClean="0">
                <a:latin typeface="Times New Roman" panose="02020603050405020304" pitchFamily="18" charset="0"/>
              </a:rPr>
              <a:t>:</a:t>
            </a:r>
            <a:endParaRPr lang="en-US" sz="2200" dirty="0">
              <a:latin typeface="Times New Roman" panose="02020603050405020304" pitchFamily="18" charset="0"/>
            </a:endParaRPr>
          </a:p>
          <a:p>
            <a:pPr marL="457200" indent="-457200" algn="just">
              <a:lnSpc>
                <a:spcPct val="200000"/>
              </a:lnSpc>
              <a:buFont typeface="Wingdings" panose="05000000000000000000" pitchFamily="2" charset="2"/>
              <a:buChar char="v"/>
              <a:defRPr/>
            </a:pPr>
            <a:r>
              <a:rPr lang="en-US" sz="2200" dirty="0">
                <a:latin typeface="Times New Roman" panose="02020603050405020304" pitchFamily="18" charset="0"/>
              </a:rPr>
              <a:t>Insert </a:t>
            </a:r>
            <a:r>
              <a:rPr lang="en-US" sz="2200" dirty="0" smtClean="0">
                <a:latin typeface="Times New Roman" panose="02020603050405020304" pitchFamily="18" charset="0"/>
              </a:rPr>
              <a:t>operation</a:t>
            </a:r>
            <a:endParaRPr lang="en-US" sz="2200" dirty="0">
              <a:latin typeface="Times New Roman" panose="02020603050405020304" pitchFamily="18" charset="0"/>
            </a:endParaRPr>
          </a:p>
          <a:p>
            <a:pPr marL="457200" indent="-457200" algn="just">
              <a:lnSpc>
                <a:spcPct val="200000"/>
              </a:lnSpc>
              <a:buFont typeface="Wingdings" panose="05000000000000000000" pitchFamily="2" charset="2"/>
              <a:buChar char="v"/>
              <a:defRPr/>
            </a:pPr>
            <a:r>
              <a:rPr lang="en-US" sz="2200" dirty="0">
                <a:latin typeface="Times New Roman" panose="02020603050405020304" pitchFamily="18" charset="0"/>
              </a:rPr>
              <a:t>Delete </a:t>
            </a:r>
            <a:r>
              <a:rPr lang="en-US" sz="2200" dirty="0" smtClean="0">
                <a:latin typeface="Times New Roman" panose="02020603050405020304" pitchFamily="18" charset="0"/>
              </a:rPr>
              <a:t>operation</a:t>
            </a:r>
            <a:endParaRPr lang="en-US" sz="2200" dirty="0">
              <a:latin typeface="Times New Roman" panose="02020603050405020304" pitchFamily="18" charset="0"/>
            </a:endParaRPr>
          </a:p>
          <a:p>
            <a:pPr marL="457200" indent="-457200" algn="just">
              <a:lnSpc>
                <a:spcPct val="200000"/>
              </a:lnSpc>
              <a:buFont typeface="Wingdings" panose="05000000000000000000" pitchFamily="2" charset="2"/>
              <a:buChar char="v"/>
              <a:defRPr/>
            </a:pPr>
            <a:r>
              <a:rPr lang="en-US" sz="2200" dirty="0">
                <a:latin typeface="Times New Roman" panose="02020603050405020304" pitchFamily="18" charset="0"/>
              </a:rPr>
              <a:t>Traversal operation</a:t>
            </a:r>
          </a:p>
        </p:txBody>
      </p:sp>
    </p:spTree>
    <p:extLst>
      <p:ext uri="{BB962C8B-B14F-4D97-AF65-F5344CB8AC3E}">
        <p14:creationId xmlns="" xmlns:p14="http://schemas.microsoft.com/office/powerpoint/2010/main" val="1976745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30011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latin typeface="Arial" pitchFamily="34" charset="0"/>
                <a:cs typeface="Arial" pitchFamily="34" charset="0"/>
              </a:rPr>
              <a:t>Data </a:t>
            </a:r>
            <a:r>
              <a:rPr lang="en-US" sz="1000" b="1" dirty="0" err="1" smtClean="0">
                <a:latin typeface="Arial" pitchFamily="34" charset="0"/>
                <a:cs typeface="Arial" pitchFamily="34" charset="0"/>
              </a:rPr>
              <a:t>Structures,Praseetha</a:t>
            </a:r>
            <a:r>
              <a:rPr lang="en-US" sz="1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000" b="1" dirty="0" err="1" smtClean="0">
                <a:latin typeface="Arial" pitchFamily="34" charset="0"/>
                <a:cs typeface="Arial" pitchFamily="34" charset="0"/>
              </a:rPr>
              <a:t>E,St.Mary’s</a:t>
            </a:r>
            <a:r>
              <a:rPr lang="en-US" sz="1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000" b="1" dirty="0">
                <a:latin typeface="Arial" pitchFamily="34" charset="0"/>
                <a:cs typeface="Arial" pitchFamily="34" charset="0"/>
              </a:rPr>
              <a:t>College</a:t>
            </a:r>
            <a:endParaRPr lang="en-IN" sz="1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-1037915" y="660149"/>
            <a:ext cx="7800109" cy="910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26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anose="02050604050505020204" pitchFamily="18" charset="0"/>
              </a:rPr>
              <a:t>Abstract Data Type (ADT)</a:t>
            </a:r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57200" y="1828800"/>
            <a:ext cx="848988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v"/>
              <a:defRPr/>
            </a:pPr>
            <a:r>
              <a:rPr lang="en-US" sz="2200" dirty="0">
                <a:latin typeface="Times New Roman" panose="02020603050405020304" pitchFamily="18" charset="0"/>
              </a:rPr>
              <a:t>To process data with a computer, we need to define the data type and the operation to be performed on the data. </a:t>
            </a:r>
          </a:p>
          <a:p>
            <a:pPr algn="just">
              <a:defRPr/>
            </a:pPr>
            <a:endParaRPr lang="en-US" sz="2200" dirty="0">
              <a:latin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v"/>
              <a:defRPr/>
            </a:pPr>
            <a:r>
              <a:rPr lang="en-US" sz="2200" dirty="0">
                <a:latin typeface="Times New Roman" panose="02020603050405020304" pitchFamily="18" charset="0"/>
              </a:rPr>
              <a:t>The definition of the data type and the definition of the operation to be applied to the data is part of the idea behind an abstract data type (ADT)</a:t>
            </a:r>
          </a:p>
          <a:p>
            <a:pPr algn="just">
              <a:defRPr/>
            </a:pPr>
            <a:endParaRPr lang="en-US" sz="2200" dirty="0">
              <a:latin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v"/>
              <a:defRPr/>
            </a:pPr>
            <a:r>
              <a:rPr lang="en-US" sz="2200" dirty="0">
                <a:latin typeface="Times New Roman" panose="02020603050405020304" pitchFamily="18" charset="0"/>
              </a:rPr>
              <a:t>ADT means to hide how the operation is performed on the data. </a:t>
            </a:r>
          </a:p>
          <a:p>
            <a:pPr algn="just">
              <a:defRPr/>
            </a:pPr>
            <a:endParaRPr lang="en-US" sz="2200" dirty="0">
              <a:latin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v"/>
              <a:defRPr/>
            </a:pPr>
            <a:r>
              <a:rPr lang="en-US" sz="2200" dirty="0">
                <a:latin typeface="Times New Roman" panose="02020603050405020304" pitchFamily="18" charset="0"/>
              </a:rPr>
              <a:t>In other words, the user of an ADT needs only to know that a set of operations are available for the data type, but does not need to know how they are applied.</a:t>
            </a:r>
          </a:p>
        </p:txBody>
      </p:sp>
    </p:spTree>
    <p:extLst>
      <p:ext uri="{BB962C8B-B14F-4D97-AF65-F5344CB8AC3E}">
        <p14:creationId xmlns="" xmlns:p14="http://schemas.microsoft.com/office/powerpoint/2010/main" val="2216383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30011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latin typeface="Arial" pitchFamily="34" charset="0"/>
                <a:cs typeface="Arial" pitchFamily="34" charset="0"/>
              </a:rPr>
              <a:t>Data </a:t>
            </a:r>
            <a:r>
              <a:rPr lang="en-US" sz="1000" b="1" dirty="0" err="1" smtClean="0">
                <a:latin typeface="Arial" pitchFamily="34" charset="0"/>
                <a:cs typeface="Arial" pitchFamily="34" charset="0"/>
              </a:rPr>
              <a:t>Structures,Praseetha</a:t>
            </a:r>
            <a:r>
              <a:rPr lang="en-US" sz="1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000" b="1" dirty="0" err="1" smtClean="0">
                <a:latin typeface="Arial" pitchFamily="34" charset="0"/>
                <a:cs typeface="Arial" pitchFamily="34" charset="0"/>
              </a:rPr>
              <a:t>E,St.Mary’s</a:t>
            </a:r>
            <a:r>
              <a:rPr lang="en-US" sz="1000" b="1" dirty="0" smtClean="0">
                <a:latin typeface="Arial" pitchFamily="34" charset="0"/>
                <a:cs typeface="Arial" pitchFamily="34" charset="0"/>
              </a:rPr>
              <a:t> College</a:t>
            </a:r>
            <a:endParaRPr lang="en-IN" sz="1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-913371" y="1028054"/>
            <a:ext cx="8229600" cy="597243"/>
          </a:xfrm>
          <a:prstGeom prst="rect">
            <a:avLst/>
          </a:prstGeom>
        </p:spPr>
        <p:txBody>
          <a:bodyPr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2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Tree traversals</a:t>
            </a:r>
          </a:p>
        </p:txBody>
      </p:sp>
      <p:sp>
        <p:nvSpPr>
          <p:cNvPr id="2" name="Rectangle 1"/>
          <p:cNvSpPr/>
          <p:nvPr/>
        </p:nvSpPr>
        <p:spPr>
          <a:xfrm>
            <a:off x="457200" y="1828800"/>
            <a:ext cx="772739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v"/>
              <a:defRPr/>
            </a:pPr>
            <a:r>
              <a:rPr lang="en-US" sz="2200" dirty="0">
                <a:latin typeface="Times New Roman" panose="02020603050405020304" pitchFamily="18" charset="0"/>
              </a:rPr>
              <a:t>A tree traversal requires that each node of the tree be processed once and only once in a predetermined sequence. </a:t>
            </a:r>
          </a:p>
          <a:p>
            <a:pPr algn="just">
              <a:defRPr/>
            </a:pPr>
            <a:r>
              <a:rPr lang="en-US" sz="2200" dirty="0">
                <a:latin typeface="Times New Roman" panose="02020603050405020304" pitchFamily="18" charset="0"/>
              </a:rPr>
              <a:t>There are 3 approaches used in traversing a tree :</a:t>
            </a:r>
          </a:p>
          <a:p>
            <a:pPr algn="just"/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816409" y="5521793"/>
            <a:ext cx="24486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>
                <a:latin typeface="Times New Roman" panose="02020603050405020304" pitchFamily="18" charset="0"/>
              </a:rPr>
              <a:t>Fig:  Tree representation</a:t>
            </a:r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911475"/>
            <a:ext cx="7659688" cy="265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779128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30011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latin typeface="Arial" pitchFamily="34" charset="0"/>
                <a:cs typeface="Arial" pitchFamily="34" charset="0"/>
              </a:rPr>
              <a:t>Data </a:t>
            </a:r>
            <a:r>
              <a:rPr lang="en-US" sz="1000" b="1" dirty="0" err="1" smtClean="0">
                <a:latin typeface="Arial" pitchFamily="34" charset="0"/>
                <a:cs typeface="Arial" pitchFamily="34" charset="0"/>
              </a:rPr>
              <a:t>Structures,Praseetha</a:t>
            </a:r>
            <a:r>
              <a:rPr lang="en-US" sz="1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000" b="1" dirty="0" err="1" smtClean="0">
                <a:latin typeface="Arial" pitchFamily="34" charset="0"/>
                <a:cs typeface="Arial" pitchFamily="34" charset="0"/>
              </a:rPr>
              <a:t>E,St.Mary’s</a:t>
            </a:r>
            <a:r>
              <a:rPr lang="en-US" sz="1000" b="1" dirty="0" smtClean="0">
                <a:latin typeface="Arial" pitchFamily="34" charset="0"/>
                <a:cs typeface="Arial" pitchFamily="34" charset="0"/>
              </a:rPr>
              <a:t> College</a:t>
            </a:r>
            <a:endParaRPr lang="en-IN" sz="1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-913371" y="1028054"/>
            <a:ext cx="8229600" cy="597243"/>
          </a:xfrm>
          <a:prstGeom prst="rect">
            <a:avLst/>
          </a:prstGeom>
        </p:spPr>
        <p:txBody>
          <a:bodyPr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2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Tree :Applications</a:t>
            </a:r>
          </a:p>
        </p:txBody>
      </p:sp>
      <p:sp>
        <p:nvSpPr>
          <p:cNvPr id="2" name="Rectangle 1"/>
          <p:cNvSpPr/>
          <p:nvPr/>
        </p:nvSpPr>
        <p:spPr>
          <a:xfrm>
            <a:off x="457200" y="1828800"/>
            <a:ext cx="772739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Tahoma" panose="020B0604030504040204" pitchFamily="34" charset="0"/>
              <a:buAutoNum type="arabicPeriod"/>
            </a:pPr>
            <a:r>
              <a:rPr lang="en-US" altLang="en-US" sz="2200" dirty="0">
                <a:latin typeface="Times New Roman" panose="02020603050405020304" pitchFamily="18" charset="0"/>
              </a:rPr>
              <a:t>Heap is a tree data structure which is implemented using arrays and used to implement priority queues. </a:t>
            </a:r>
          </a:p>
          <a:p>
            <a:pPr>
              <a:buFont typeface="Tahoma" panose="020B0604030504040204" pitchFamily="34" charset="0"/>
              <a:buAutoNum type="arabicPeriod"/>
            </a:pPr>
            <a:endParaRPr lang="en-US" altLang="en-US" sz="2200" dirty="0">
              <a:latin typeface="Times New Roman" panose="02020603050405020304" pitchFamily="18" charset="0"/>
            </a:endParaRPr>
          </a:p>
          <a:p>
            <a:pPr>
              <a:buFont typeface="Tahoma" panose="020B0604030504040204" pitchFamily="34" charset="0"/>
              <a:buAutoNum type="arabicPeriod"/>
            </a:pPr>
            <a:r>
              <a:rPr lang="en-US" altLang="en-US" sz="2200" dirty="0">
                <a:latin typeface="Times New Roman" panose="02020603050405020304" pitchFamily="18" charset="0"/>
              </a:rPr>
              <a:t>B-Tree and B+ Tree : They are used to implement indexing in databases. </a:t>
            </a:r>
          </a:p>
          <a:p>
            <a:pPr>
              <a:buFont typeface="Tahoma" panose="020B0604030504040204" pitchFamily="34" charset="0"/>
              <a:buAutoNum type="arabicPeriod"/>
            </a:pPr>
            <a:endParaRPr lang="en-US" altLang="en-US" sz="2200" dirty="0">
              <a:latin typeface="Times New Roman" panose="02020603050405020304" pitchFamily="18" charset="0"/>
            </a:endParaRPr>
          </a:p>
          <a:p>
            <a:pPr>
              <a:buFont typeface="Tahoma" panose="020B0604030504040204" pitchFamily="34" charset="0"/>
              <a:buAutoNum type="arabicPeriod"/>
            </a:pPr>
            <a:r>
              <a:rPr lang="en-US" altLang="en-US" sz="2200" dirty="0">
                <a:latin typeface="Times New Roman" panose="02020603050405020304" pitchFamily="18" charset="0"/>
              </a:rPr>
              <a:t>Syntax Tree: Used in Compilers. </a:t>
            </a:r>
          </a:p>
          <a:p>
            <a:pPr>
              <a:buFont typeface="Tahoma" panose="020B0604030504040204" pitchFamily="34" charset="0"/>
              <a:buAutoNum type="arabicPeriod"/>
            </a:pPr>
            <a:endParaRPr lang="en-US" altLang="en-US" sz="2200" dirty="0">
              <a:latin typeface="Times New Roman" panose="02020603050405020304" pitchFamily="18" charset="0"/>
            </a:endParaRPr>
          </a:p>
          <a:p>
            <a:pPr>
              <a:buFont typeface="Tahoma" panose="020B0604030504040204" pitchFamily="34" charset="0"/>
              <a:buAutoNum type="arabicPeriod"/>
            </a:pPr>
            <a:r>
              <a:rPr lang="en-US" altLang="en-US" sz="2200" dirty="0">
                <a:latin typeface="Times New Roman" panose="02020603050405020304" pitchFamily="18" charset="0"/>
              </a:rPr>
              <a:t>Expression evaluation</a:t>
            </a:r>
          </a:p>
          <a:p>
            <a:pPr algn="just"/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59459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30011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latin typeface="Arial" pitchFamily="34" charset="0"/>
                <a:cs typeface="Arial" pitchFamily="34" charset="0"/>
              </a:rPr>
              <a:t>Data </a:t>
            </a:r>
            <a:r>
              <a:rPr lang="en-US" sz="1000" b="1" dirty="0" err="1" smtClean="0">
                <a:latin typeface="Arial" pitchFamily="34" charset="0"/>
                <a:cs typeface="Arial" pitchFamily="34" charset="0"/>
              </a:rPr>
              <a:t>Structures,Praseetha</a:t>
            </a:r>
            <a:r>
              <a:rPr lang="en-US" sz="1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000" b="1" dirty="0" err="1" smtClean="0">
                <a:latin typeface="Arial" pitchFamily="34" charset="0"/>
                <a:cs typeface="Arial" pitchFamily="34" charset="0"/>
              </a:rPr>
              <a:t>E,St.Mary’s</a:t>
            </a:r>
            <a:r>
              <a:rPr lang="en-US" sz="1000" b="1" dirty="0" smtClean="0">
                <a:latin typeface="Arial" pitchFamily="34" charset="0"/>
                <a:cs typeface="Arial" pitchFamily="34" charset="0"/>
              </a:rPr>
              <a:t> College</a:t>
            </a:r>
            <a:endParaRPr lang="en-IN" sz="1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457200" y="1828800"/>
            <a:ext cx="8153400" cy="35863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v"/>
              <a:defRPr/>
            </a:pPr>
            <a:r>
              <a:rPr lang="en-US" sz="2200" dirty="0">
                <a:latin typeface="Times New Roman" panose="02020603050405020304" pitchFamily="18" charset="0"/>
              </a:rPr>
              <a:t>An arithmetic expression can be represented in three different formats: infix, postfix and prefix. </a:t>
            </a:r>
          </a:p>
          <a:p>
            <a:pPr algn="just">
              <a:defRPr/>
            </a:pPr>
            <a:endParaRPr lang="en-US" sz="2200" dirty="0">
              <a:latin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v"/>
              <a:defRPr/>
            </a:pPr>
            <a:r>
              <a:rPr lang="en-US" sz="2200" dirty="0">
                <a:latin typeface="Times New Roman" panose="02020603050405020304" pitchFamily="18" charset="0"/>
              </a:rPr>
              <a:t>In an infix notation, the operator comes between the two operands. </a:t>
            </a:r>
          </a:p>
          <a:p>
            <a:pPr algn="just">
              <a:defRPr/>
            </a:pPr>
            <a:endParaRPr lang="en-US" sz="2200" dirty="0">
              <a:latin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v"/>
              <a:defRPr/>
            </a:pPr>
            <a:r>
              <a:rPr lang="en-US" sz="2200" dirty="0">
                <a:latin typeface="Times New Roman" panose="02020603050405020304" pitchFamily="18" charset="0"/>
              </a:rPr>
              <a:t>In postfix notation, the operator comes after its two operands.</a:t>
            </a:r>
          </a:p>
          <a:p>
            <a:pPr algn="just">
              <a:defRPr/>
            </a:pPr>
            <a:endParaRPr lang="en-US" sz="2200" dirty="0">
              <a:latin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v"/>
              <a:defRPr/>
            </a:pPr>
            <a:r>
              <a:rPr lang="en-US" sz="2200" dirty="0">
                <a:latin typeface="Times New Roman" panose="02020603050405020304" pitchFamily="18" charset="0"/>
              </a:rPr>
              <a:t>In prefix notation it comes before the two operands. These formats are shown below for addition of two operands A and B.</a:t>
            </a:r>
          </a:p>
          <a:p>
            <a:pPr algn="just">
              <a:lnSpc>
                <a:spcPct val="150000"/>
              </a:lnSpc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4000" y="670679"/>
            <a:ext cx="51816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latin typeface="Bookman Old Style" pitchFamily="18" charset="0"/>
              </a:rPr>
              <a:t>    </a:t>
            </a:r>
            <a:r>
              <a:rPr lang="en-US" altLang="en-US" sz="2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Expression tree</a:t>
            </a:r>
          </a:p>
          <a:p>
            <a:r>
              <a:rPr lang="en-US" sz="3600" b="1" dirty="0" smtClean="0">
                <a:solidFill>
                  <a:srgbClr val="C00000"/>
                </a:solidFill>
                <a:latin typeface="Bookman Old Style" pitchFamily="18" charset="0"/>
              </a:rPr>
              <a:t/>
            </a:r>
            <a:br>
              <a:rPr lang="en-US" sz="3600" b="1" dirty="0" smtClean="0">
                <a:solidFill>
                  <a:srgbClr val="C00000"/>
                </a:solidFill>
                <a:latin typeface="Bookman Old Style" pitchFamily="18" charset="0"/>
              </a:rPr>
            </a:br>
            <a:endParaRPr lang="en-US" sz="3600" b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070828"/>
            <a:ext cx="7908925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811908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30011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latin typeface="Arial" pitchFamily="34" charset="0"/>
                <a:cs typeface="Arial" pitchFamily="34" charset="0"/>
              </a:rPr>
              <a:t>Data </a:t>
            </a:r>
            <a:r>
              <a:rPr lang="en-US" sz="1000" b="1" dirty="0" err="1" smtClean="0">
                <a:latin typeface="Arial" pitchFamily="34" charset="0"/>
                <a:cs typeface="Arial" pitchFamily="34" charset="0"/>
              </a:rPr>
              <a:t>Structures,Praseetha</a:t>
            </a:r>
            <a:r>
              <a:rPr lang="en-US" sz="1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000" b="1" dirty="0" err="1" smtClean="0">
                <a:latin typeface="Arial" pitchFamily="34" charset="0"/>
                <a:cs typeface="Arial" pitchFamily="34" charset="0"/>
              </a:rPr>
              <a:t>E,St.Mary’s</a:t>
            </a:r>
            <a:r>
              <a:rPr lang="en-US" sz="1000" b="1" dirty="0" smtClean="0">
                <a:latin typeface="Arial" pitchFamily="34" charset="0"/>
                <a:cs typeface="Arial" pitchFamily="34" charset="0"/>
              </a:rPr>
              <a:t> College</a:t>
            </a:r>
            <a:endParaRPr lang="en-IN" sz="1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409700"/>
            <a:ext cx="6810375" cy="299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2885765" y="4840517"/>
            <a:ext cx="20441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>
                <a:latin typeface="Times New Roman" panose="02020603050405020304" pitchFamily="18" charset="0"/>
              </a:rPr>
              <a:t>Fig: Expression tree</a:t>
            </a:r>
          </a:p>
        </p:txBody>
      </p:sp>
    </p:spTree>
    <p:extLst>
      <p:ext uri="{BB962C8B-B14F-4D97-AF65-F5344CB8AC3E}">
        <p14:creationId xmlns="" xmlns:p14="http://schemas.microsoft.com/office/powerpoint/2010/main" val="2418631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30011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latin typeface="Arial" pitchFamily="34" charset="0"/>
                <a:cs typeface="Arial" pitchFamily="34" charset="0"/>
              </a:rPr>
              <a:t>Data </a:t>
            </a:r>
            <a:r>
              <a:rPr lang="en-US" sz="1000" b="1" dirty="0" err="1" smtClean="0">
                <a:latin typeface="Arial" pitchFamily="34" charset="0"/>
                <a:cs typeface="Arial" pitchFamily="34" charset="0"/>
              </a:rPr>
              <a:t>Structures,Praseetha</a:t>
            </a:r>
            <a:r>
              <a:rPr lang="en-US" sz="1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000" b="1" dirty="0" err="1" smtClean="0">
                <a:latin typeface="Arial" pitchFamily="34" charset="0"/>
                <a:cs typeface="Arial" pitchFamily="34" charset="0"/>
              </a:rPr>
              <a:t>E,St.Mary’s</a:t>
            </a:r>
            <a:r>
              <a:rPr lang="en-US" sz="1000" b="1" dirty="0" smtClean="0">
                <a:latin typeface="Arial" pitchFamily="34" charset="0"/>
                <a:cs typeface="Arial" pitchFamily="34" charset="0"/>
              </a:rPr>
              <a:t> College</a:t>
            </a:r>
            <a:endParaRPr lang="en-IN" sz="1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852100" y="930624"/>
            <a:ext cx="214834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Reference :</a:t>
            </a:r>
          </a:p>
        </p:txBody>
      </p:sp>
      <p:sp>
        <p:nvSpPr>
          <p:cNvPr id="6" name="Rectangle 5"/>
          <p:cNvSpPr/>
          <p:nvPr/>
        </p:nvSpPr>
        <p:spPr>
          <a:xfrm>
            <a:off x="852100" y="1778338"/>
            <a:ext cx="78347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Structures and Program Design in C” by Kruse Robert L</a:t>
            </a:r>
          </a:p>
          <a:p>
            <a:pPr algn="just">
              <a:buFont typeface="Wingdings" panose="05000000000000000000" pitchFamily="2" charset="2"/>
              <a:buChar char="v"/>
            </a:pPr>
            <a:endParaRPr lang="en-US" alt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“Data Structure Using C” by A K Sharma</a:t>
            </a:r>
          </a:p>
          <a:p>
            <a:pPr algn="just">
              <a:buFont typeface="Wingdings" panose="05000000000000000000" pitchFamily="2" charset="2"/>
              <a:buChar char="v"/>
            </a:pPr>
            <a:endParaRPr lang="en-US" alt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“Data structures” by Seymour </a:t>
            </a:r>
            <a:r>
              <a:rPr lang="en-US" alt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Lipschutz</a:t>
            </a:r>
            <a:endParaRPr lang="en-US" alt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1518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30011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latin typeface="Arial" pitchFamily="34" charset="0"/>
                <a:cs typeface="Arial" pitchFamily="34" charset="0"/>
              </a:rPr>
              <a:t>Data </a:t>
            </a:r>
            <a:r>
              <a:rPr lang="en-US" sz="1000" b="1" dirty="0" err="1" smtClean="0">
                <a:latin typeface="Arial" pitchFamily="34" charset="0"/>
                <a:cs typeface="Arial" pitchFamily="34" charset="0"/>
              </a:rPr>
              <a:t>Structures,Praseetha</a:t>
            </a:r>
            <a:r>
              <a:rPr lang="en-US" sz="1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000" b="1" dirty="0" err="1" smtClean="0">
                <a:latin typeface="Arial" pitchFamily="34" charset="0"/>
                <a:cs typeface="Arial" pitchFamily="34" charset="0"/>
              </a:rPr>
              <a:t>E,St.Mary’s</a:t>
            </a:r>
            <a:r>
              <a:rPr lang="en-US" sz="1000" b="1" dirty="0" smtClean="0">
                <a:latin typeface="Arial" pitchFamily="34" charset="0"/>
                <a:cs typeface="Arial" pitchFamily="34" charset="0"/>
              </a:rPr>
              <a:t> College</a:t>
            </a:r>
            <a:endParaRPr lang="en-IN" sz="1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60400" y="1115290"/>
            <a:ext cx="612140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Simple ADTs</a:t>
            </a:r>
          </a:p>
        </p:txBody>
      </p:sp>
      <p:sp>
        <p:nvSpPr>
          <p:cNvPr id="2" name="Rectangle 1"/>
          <p:cNvSpPr/>
          <p:nvPr/>
        </p:nvSpPr>
        <p:spPr>
          <a:xfrm>
            <a:off x="457200" y="1828800"/>
            <a:ext cx="8494776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v"/>
              <a:defRPr/>
            </a:pPr>
            <a:r>
              <a:rPr lang="en-US" sz="2200" dirty="0">
                <a:latin typeface="Times New Roman" panose="02020603050405020304" pitchFamily="18" charset="0"/>
              </a:rPr>
              <a:t>Many programming languages already define some simple ADTs as integral parts of the language. </a:t>
            </a:r>
          </a:p>
          <a:p>
            <a:pPr marL="457200" indent="-457200" algn="just">
              <a:buFont typeface="Wingdings" panose="05000000000000000000" pitchFamily="2" charset="2"/>
              <a:buChar char="v"/>
              <a:defRPr/>
            </a:pPr>
            <a:endParaRPr lang="en-US" sz="2200" dirty="0">
              <a:latin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v"/>
              <a:defRPr/>
            </a:pPr>
            <a:r>
              <a:rPr lang="en-US" sz="2200" dirty="0">
                <a:latin typeface="Times New Roman" panose="02020603050405020304" pitchFamily="18" charset="0"/>
              </a:rPr>
              <a:t>For example, the C language defines a simple ADT as an integer. The type of this ADT is an integer with predefined ranges. </a:t>
            </a:r>
          </a:p>
          <a:p>
            <a:pPr algn="just">
              <a:defRPr/>
            </a:pPr>
            <a:endParaRPr lang="en-US" sz="2200" dirty="0">
              <a:latin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v"/>
              <a:defRPr/>
            </a:pPr>
            <a:r>
              <a:rPr lang="en-US" sz="2200" dirty="0">
                <a:latin typeface="Times New Roman" panose="02020603050405020304" pitchFamily="18" charset="0"/>
              </a:rPr>
              <a:t>C also defines several operations that can be applied to this data type (addition, subtraction, multiplication, division and so on). </a:t>
            </a:r>
          </a:p>
          <a:p>
            <a:pPr algn="just">
              <a:defRPr/>
            </a:pPr>
            <a:endParaRPr lang="en-US" sz="2200" dirty="0">
              <a:latin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v"/>
              <a:defRPr/>
            </a:pPr>
            <a:r>
              <a:rPr lang="en-US" sz="2200" dirty="0">
                <a:latin typeface="Times New Roman" panose="02020603050405020304" pitchFamily="18" charset="0"/>
              </a:rPr>
              <a:t>C explicitly defines these operations on integers and what we expect as the results. A programmer who writes a C program to add two integers should know about the integer ADT and the operations that can be applied to it.</a:t>
            </a:r>
          </a:p>
        </p:txBody>
      </p:sp>
    </p:spTree>
    <p:extLst>
      <p:ext uri="{BB962C8B-B14F-4D97-AF65-F5344CB8AC3E}">
        <p14:creationId xmlns="" xmlns:p14="http://schemas.microsoft.com/office/powerpoint/2010/main" val="4213965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30011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latin typeface="Arial" pitchFamily="34" charset="0"/>
                <a:cs typeface="Arial" pitchFamily="34" charset="0"/>
              </a:rPr>
              <a:t>Data </a:t>
            </a:r>
            <a:r>
              <a:rPr lang="en-US" sz="1000" b="1" dirty="0" err="1" smtClean="0">
                <a:latin typeface="Arial" pitchFamily="34" charset="0"/>
                <a:cs typeface="Arial" pitchFamily="34" charset="0"/>
              </a:rPr>
              <a:t>Structures,Praseetha</a:t>
            </a:r>
            <a:r>
              <a:rPr lang="en-US" sz="1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000" b="1" dirty="0" err="1" smtClean="0">
                <a:latin typeface="Arial" pitchFamily="34" charset="0"/>
                <a:cs typeface="Arial" pitchFamily="34" charset="0"/>
              </a:rPr>
              <a:t>E,St.Mary’s</a:t>
            </a:r>
            <a:r>
              <a:rPr lang="en-US" sz="1000" b="1" dirty="0" smtClean="0">
                <a:latin typeface="Arial" pitchFamily="34" charset="0"/>
                <a:cs typeface="Arial" pitchFamily="34" charset="0"/>
              </a:rPr>
              <a:t> College</a:t>
            </a:r>
            <a:endParaRPr lang="en-IN" sz="1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573868" y="761844"/>
            <a:ext cx="271420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Complex ADTs</a:t>
            </a:r>
          </a:p>
        </p:txBody>
      </p:sp>
      <p:sp>
        <p:nvSpPr>
          <p:cNvPr id="3" name="Rectangle 2"/>
          <p:cNvSpPr/>
          <p:nvPr/>
        </p:nvSpPr>
        <p:spPr>
          <a:xfrm>
            <a:off x="457200" y="1828800"/>
            <a:ext cx="8494776" cy="35863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v"/>
              <a:defRPr/>
            </a:pPr>
            <a:r>
              <a:rPr lang="en-US" sz="2200" dirty="0">
                <a:latin typeface="Times New Roman" panose="02020603050405020304" pitchFamily="18" charset="0"/>
              </a:rPr>
              <a:t>Although several simple ADTs, such as integer, real, character, pointer and so on, have been implemented and are available for use in most languages, many useful complex ADTs are not. </a:t>
            </a:r>
          </a:p>
          <a:p>
            <a:pPr algn="just">
              <a:lnSpc>
                <a:spcPct val="150000"/>
              </a:lnSpc>
              <a:defRPr/>
            </a:pPr>
            <a:endParaRPr lang="en-US" sz="2200" dirty="0">
              <a:latin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v"/>
              <a:defRPr/>
            </a:pPr>
            <a:r>
              <a:rPr lang="en-US" sz="2200" dirty="0">
                <a:latin typeface="Times New Roman" panose="02020603050405020304" pitchFamily="18" charset="0"/>
              </a:rPr>
              <a:t>As we will see in this session, we need a list ADT, a stack ADT, a queue ADT and so on. To be efficient, these ADTs should be created and stored in the library of the computer to be used. </a:t>
            </a:r>
          </a:p>
        </p:txBody>
      </p:sp>
    </p:spTree>
    <p:extLst>
      <p:ext uri="{BB962C8B-B14F-4D97-AF65-F5344CB8AC3E}">
        <p14:creationId xmlns="" xmlns:p14="http://schemas.microsoft.com/office/powerpoint/2010/main" val="2575031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30011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latin typeface="Arial" pitchFamily="34" charset="0"/>
                <a:cs typeface="Arial" pitchFamily="34" charset="0"/>
              </a:rPr>
              <a:t>Data </a:t>
            </a:r>
            <a:r>
              <a:rPr lang="en-US" sz="1000" b="1" dirty="0" err="1" smtClean="0">
                <a:latin typeface="Arial" pitchFamily="34" charset="0"/>
                <a:cs typeface="Arial" pitchFamily="34" charset="0"/>
              </a:rPr>
              <a:t>Structures,Praseetha</a:t>
            </a:r>
            <a:r>
              <a:rPr lang="en-US" sz="1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000" b="1" dirty="0" err="1" smtClean="0">
                <a:latin typeface="Arial" pitchFamily="34" charset="0"/>
                <a:cs typeface="Arial" pitchFamily="34" charset="0"/>
              </a:rPr>
              <a:t>E,St.Mary’s</a:t>
            </a:r>
            <a:r>
              <a:rPr lang="en-US" sz="1000" b="1" dirty="0" smtClean="0">
                <a:latin typeface="Arial" pitchFamily="34" charset="0"/>
                <a:cs typeface="Arial" pitchFamily="34" charset="0"/>
              </a:rPr>
              <a:t> College</a:t>
            </a:r>
            <a:endParaRPr lang="en-IN" sz="1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589788" y="920328"/>
            <a:ext cx="8229600" cy="745524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US" sz="2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Stack</a:t>
            </a:r>
          </a:p>
        </p:txBody>
      </p:sp>
      <p:sp>
        <p:nvSpPr>
          <p:cNvPr id="7" name="Rectangle 6"/>
          <p:cNvSpPr/>
          <p:nvPr/>
        </p:nvSpPr>
        <p:spPr>
          <a:xfrm>
            <a:off x="457200" y="1828800"/>
            <a:ext cx="78613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v"/>
              <a:defRPr/>
            </a:pPr>
            <a:r>
              <a:rPr lang="en-US" sz="2200" dirty="0">
                <a:latin typeface="Times New Roman" panose="02020603050405020304" pitchFamily="18" charset="0"/>
              </a:rPr>
              <a:t>A stack is a restricted data structure in which all additions and deletions are made at one end, the top. </a:t>
            </a:r>
          </a:p>
          <a:p>
            <a:pPr algn="just">
              <a:defRPr/>
            </a:pPr>
            <a:endParaRPr lang="en-US" sz="2200" dirty="0">
              <a:latin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v"/>
              <a:defRPr/>
            </a:pPr>
            <a:r>
              <a:rPr lang="en-US" sz="2200" dirty="0">
                <a:latin typeface="Times New Roman" panose="02020603050405020304" pitchFamily="18" charset="0"/>
              </a:rPr>
              <a:t>If we insert a series of data items into a stack and then remove them, the order of the data is reversed. This reversing attribute is why stacks are known as last in, first out (LIFO) data structures</a:t>
            </a:r>
            <a:r>
              <a:rPr lang="en-US" sz="2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.</a:t>
            </a:r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7" y="3928162"/>
            <a:ext cx="6689725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2460809" y="5928536"/>
            <a:ext cx="347627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 b="0" dirty="0">
                <a:latin typeface="Times New Roman" panose="02020603050405020304" pitchFamily="18" charset="0"/>
              </a:rPr>
              <a:t>Fig: Three representations of stacks</a:t>
            </a:r>
          </a:p>
        </p:txBody>
      </p:sp>
    </p:spTree>
    <p:extLst>
      <p:ext uri="{BB962C8B-B14F-4D97-AF65-F5344CB8AC3E}">
        <p14:creationId xmlns="" xmlns:p14="http://schemas.microsoft.com/office/powerpoint/2010/main" val="3943421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30011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latin typeface="Arial" pitchFamily="34" charset="0"/>
                <a:cs typeface="Arial" pitchFamily="34" charset="0"/>
              </a:rPr>
              <a:t>Data </a:t>
            </a:r>
            <a:r>
              <a:rPr lang="en-US" sz="1000" b="1" dirty="0" err="1" smtClean="0">
                <a:latin typeface="Arial" pitchFamily="34" charset="0"/>
                <a:cs typeface="Arial" pitchFamily="34" charset="0"/>
              </a:rPr>
              <a:t>Structures,Praseetha</a:t>
            </a:r>
            <a:r>
              <a:rPr lang="en-US" sz="1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000" b="1" dirty="0" err="1" smtClean="0">
                <a:latin typeface="Arial" pitchFamily="34" charset="0"/>
                <a:cs typeface="Arial" pitchFamily="34" charset="0"/>
              </a:rPr>
              <a:t>E,St.Mary’s</a:t>
            </a:r>
            <a:r>
              <a:rPr lang="en-US" sz="1000" b="1" dirty="0" smtClean="0">
                <a:latin typeface="Arial" pitchFamily="34" charset="0"/>
                <a:cs typeface="Arial" pitchFamily="34" charset="0"/>
              </a:rPr>
              <a:t> College</a:t>
            </a:r>
            <a:endParaRPr lang="en-IN" sz="1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581726" y="951637"/>
            <a:ext cx="439189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latin typeface="Bookman Old Style" pitchFamily="18" charset="0"/>
              </a:rPr>
              <a:t>  </a:t>
            </a:r>
            <a:r>
              <a:rPr lang="en-US" altLang="en-US" sz="2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Operations on stack</a:t>
            </a:r>
          </a:p>
        </p:txBody>
      </p:sp>
      <p:sp>
        <p:nvSpPr>
          <p:cNvPr id="2" name="Rectangle 1"/>
          <p:cNvSpPr/>
          <p:nvPr/>
        </p:nvSpPr>
        <p:spPr>
          <a:xfrm>
            <a:off x="457200" y="1828800"/>
            <a:ext cx="804487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sz="2200" dirty="0">
                <a:latin typeface="Times New Roman" panose="02020603050405020304" pitchFamily="18" charset="0"/>
              </a:rPr>
              <a:t>There are two basic operations can be applied to a stack</a:t>
            </a:r>
            <a:r>
              <a:rPr lang="en-US" sz="2200" dirty="0" smtClean="0">
                <a:latin typeface="Times New Roman" panose="02020603050405020304" pitchFamily="18" charset="0"/>
              </a:rPr>
              <a:t>:</a:t>
            </a:r>
            <a:endParaRPr lang="en-US" sz="2200" dirty="0">
              <a:latin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v"/>
              <a:defRPr/>
            </a:pPr>
            <a:r>
              <a:rPr lang="en-US" sz="2200" dirty="0">
                <a:latin typeface="Times New Roman" panose="02020603050405020304" pitchFamily="18" charset="0"/>
              </a:rPr>
              <a:t>Push </a:t>
            </a:r>
            <a:r>
              <a:rPr lang="en-US" sz="2200" dirty="0" smtClean="0">
                <a:latin typeface="Times New Roman" panose="02020603050405020304" pitchFamily="18" charset="0"/>
              </a:rPr>
              <a:t>operation</a:t>
            </a:r>
            <a:endParaRPr lang="en-US" sz="2200" dirty="0">
              <a:latin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v"/>
              <a:defRPr/>
            </a:pPr>
            <a:r>
              <a:rPr lang="en-US" sz="2200" dirty="0">
                <a:latin typeface="Times New Roman" panose="02020603050405020304" pitchFamily="18" charset="0"/>
              </a:rPr>
              <a:t>Pop operation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493604" y="2936796"/>
            <a:ext cx="3567002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The push operation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430104" y="3347470"/>
            <a:ext cx="3935436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defRPr/>
            </a:pPr>
            <a:r>
              <a:rPr lang="en-US" sz="2200" dirty="0" smtClean="0">
                <a:latin typeface="Times New Roman" panose="02020603050405020304" pitchFamily="18" charset="0"/>
              </a:rPr>
              <a:t> The </a:t>
            </a:r>
            <a:r>
              <a:rPr lang="en-US" sz="2200" dirty="0">
                <a:latin typeface="Times New Roman" panose="02020603050405020304" pitchFamily="18" charset="0"/>
              </a:rPr>
              <a:t>following shows the format</a:t>
            </a:r>
            <a:r>
              <a:rPr lang="en-US" sz="2000" dirty="0">
                <a:latin typeface="Times New Roman" panose="02020603050405020304" pitchFamily="18" charset="0"/>
              </a:rPr>
              <a:t>.</a:t>
            </a:r>
          </a:p>
        </p:txBody>
      </p:sp>
      <p:pic>
        <p:nvPicPr>
          <p:cNvPr id="8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969060"/>
            <a:ext cx="7902019" cy="187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4525" y="3247575"/>
            <a:ext cx="3271838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/>
        </p:nvSpPr>
        <p:spPr>
          <a:xfrm>
            <a:off x="3064179" y="5931294"/>
            <a:ext cx="19928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>
                <a:latin typeface="Times New Roman" panose="02020603050405020304" pitchFamily="18" charset="0"/>
              </a:rPr>
              <a:t>Fig :Push operation</a:t>
            </a:r>
          </a:p>
        </p:txBody>
      </p:sp>
    </p:spTree>
    <p:extLst>
      <p:ext uri="{BB962C8B-B14F-4D97-AF65-F5344CB8AC3E}">
        <p14:creationId xmlns="" xmlns:p14="http://schemas.microsoft.com/office/powerpoint/2010/main" val="1633709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30011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latin typeface="Arial" pitchFamily="34" charset="0"/>
                <a:cs typeface="Arial" pitchFamily="34" charset="0"/>
              </a:rPr>
              <a:t>Data </a:t>
            </a:r>
            <a:r>
              <a:rPr lang="en-US" sz="1000" b="1" dirty="0" err="1" smtClean="0">
                <a:latin typeface="Arial" pitchFamily="34" charset="0"/>
                <a:cs typeface="Arial" pitchFamily="34" charset="0"/>
              </a:rPr>
              <a:t>Structures,Praseetha</a:t>
            </a:r>
            <a:r>
              <a:rPr lang="en-US" sz="1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000" b="1" dirty="0" err="1" smtClean="0">
                <a:latin typeface="Arial" pitchFamily="34" charset="0"/>
                <a:cs typeface="Arial" pitchFamily="34" charset="0"/>
              </a:rPr>
              <a:t>E,St.Mary’s</a:t>
            </a:r>
            <a:r>
              <a:rPr lang="en-US" sz="1000" b="1" dirty="0" smtClean="0">
                <a:latin typeface="Arial" pitchFamily="34" charset="0"/>
                <a:cs typeface="Arial" pitchFamily="34" charset="0"/>
              </a:rPr>
              <a:t> College</a:t>
            </a:r>
            <a:endParaRPr lang="en-IN" sz="1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869068"/>
            <a:ext cx="3368230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The </a:t>
            </a:r>
            <a:r>
              <a:rPr lang="en-US" altLang="en-US" sz="26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pop </a:t>
            </a:r>
            <a:r>
              <a:rPr lang="en-US" altLang="en-US" sz="2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operation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493091" y="1895845"/>
            <a:ext cx="3935436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defRPr/>
            </a:pPr>
            <a:r>
              <a:rPr lang="en-US" sz="2200" dirty="0" smtClean="0">
                <a:latin typeface="Times New Roman" panose="02020603050405020304" pitchFamily="18" charset="0"/>
              </a:rPr>
              <a:t> The following shows the format</a:t>
            </a:r>
            <a:r>
              <a:rPr lang="en-US" sz="2000" dirty="0" smtClean="0">
                <a:latin typeface="Times New Roman" panose="02020603050405020304" pitchFamily="18" charset="0"/>
              </a:rPr>
              <a:t>.</a:t>
            </a:r>
            <a:endParaRPr lang="en-US" sz="2000" dirty="0">
              <a:latin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325314" y="5031736"/>
            <a:ext cx="19030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>
                <a:latin typeface="Times New Roman" panose="02020603050405020304" pitchFamily="18" charset="0"/>
              </a:rPr>
              <a:t>Fig :</a:t>
            </a:r>
            <a:r>
              <a:rPr lang="en-US" altLang="en-US" dirty="0" smtClean="0">
                <a:latin typeface="Times New Roman" panose="02020603050405020304" pitchFamily="18" charset="0"/>
              </a:rPr>
              <a:t>Pop </a:t>
            </a:r>
            <a:r>
              <a:rPr lang="en-US" altLang="en-US" dirty="0">
                <a:latin typeface="Times New Roman" panose="02020603050405020304" pitchFamily="18" charset="0"/>
              </a:rPr>
              <a:t>operation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57200" y="1442441"/>
            <a:ext cx="7264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v"/>
              <a:defRPr/>
            </a:pPr>
            <a:r>
              <a:rPr lang="en-US" sz="2200" dirty="0">
                <a:latin typeface="Times New Roman" panose="02020603050405020304" pitchFamily="18" charset="0"/>
              </a:rPr>
              <a:t>The </a:t>
            </a:r>
            <a:r>
              <a:rPr lang="en-US" sz="2200" i="1" dirty="0">
                <a:latin typeface="Times New Roman" panose="02020603050405020304" pitchFamily="18" charset="0"/>
              </a:rPr>
              <a:t>pop</a:t>
            </a:r>
            <a:r>
              <a:rPr lang="en-US" sz="2200" dirty="0">
                <a:latin typeface="Times New Roman" panose="02020603050405020304" pitchFamily="18" charset="0"/>
              </a:rPr>
              <a:t> operation deletes the item at the top of the stack. </a:t>
            </a:r>
          </a:p>
          <a:p>
            <a:pPr algn="just">
              <a:defRPr/>
            </a:pPr>
            <a:endParaRPr lang="en-US" dirty="0">
              <a:latin typeface="Times New Roman" panose="02020603050405020304" pitchFamily="18" charset="0"/>
            </a:endParaRPr>
          </a:p>
        </p:txBody>
      </p:sp>
      <p:pic>
        <p:nvPicPr>
          <p:cNvPr id="1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1741" y="2376016"/>
            <a:ext cx="3144838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400" y="3009751"/>
            <a:ext cx="7829238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556227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30011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latin typeface="Arial" pitchFamily="34" charset="0"/>
                <a:cs typeface="Arial" pitchFamily="34" charset="0"/>
              </a:rPr>
              <a:t>Data </a:t>
            </a:r>
            <a:r>
              <a:rPr lang="en-US" sz="1000" b="1" dirty="0" err="1" smtClean="0">
                <a:latin typeface="Arial" pitchFamily="34" charset="0"/>
                <a:cs typeface="Arial" pitchFamily="34" charset="0"/>
              </a:rPr>
              <a:t>Structures,Praseetha</a:t>
            </a:r>
            <a:r>
              <a:rPr lang="en-US" sz="1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000" b="1" dirty="0" err="1" smtClean="0">
                <a:latin typeface="Arial" pitchFamily="34" charset="0"/>
                <a:cs typeface="Arial" pitchFamily="34" charset="0"/>
              </a:rPr>
              <a:t>E,St.Mary’s</a:t>
            </a:r>
            <a:r>
              <a:rPr lang="en-US" sz="1000" b="1" dirty="0" smtClean="0">
                <a:latin typeface="Arial" pitchFamily="34" charset="0"/>
                <a:cs typeface="Arial" pitchFamily="34" charset="0"/>
              </a:rPr>
              <a:t> College</a:t>
            </a:r>
            <a:endParaRPr lang="en-IN" sz="1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-913371" y="1028054"/>
            <a:ext cx="8229600" cy="597243"/>
          </a:xfrm>
          <a:prstGeom prst="rect">
            <a:avLst/>
          </a:prstGeom>
        </p:spPr>
        <p:txBody>
          <a:bodyPr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2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Stack: Applications</a:t>
            </a:r>
          </a:p>
        </p:txBody>
      </p:sp>
      <p:sp>
        <p:nvSpPr>
          <p:cNvPr id="2" name="Rectangle 1"/>
          <p:cNvSpPr/>
          <p:nvPr/>
        </p:nvSpPr>
        <p:spPr>
          <a:xfrm>
            <a:off x="457200" y="1828800"/>
            <a:ext cx="8494776" cy="5001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Tahoma" panose="020B0604030504040204" pitchFamily="34" charset="0"/>
              <a:buAutoNum type="arabicPeriod"/>
            </a:pPr>
            <a:r>
              <a:rPr lang="en-US" alt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Parsing</a:t>
            </a:r>
            <a:endParaRPr lang="en-US" alt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Tahoma" panose="020B0604030504040204" pitchFamily="34" charset="0"/>
              <a:buAutoNum type="arabicPeriod"/>
            </a:pP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Recursive </a:t>
            </a:r>
            <a:r>
              <a:rPr lang="en-US" alt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endParaRPr lang="en-US" alt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Tahoma" panose="020B0604030504040204" pitchFamily="34" charset="0"/>
              <a:buAutoNum type="arabicPeriod"/>
            </a:pP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Expression </a:t>
            </a:r>
            <a:r>
              <a:rPr lang="en-US" alt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Evaluation</a:t>
            </a:r>
            <a:endParaRPr lang="en-US" alt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Tahoma" panose="020B0604030504040204" pitchFamily="34" charset="0"/>
              <a:buAutoNum type="arabicPeriod"/>
            </a:pP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Expression </a:t>
            </a:r>
            <a:r>
              <a:rPr lang="en-US" alt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Conversion</a:t>
            </a:r>
            <a:endParaRPr lang="en-US" alt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lnSpc>
                <a:spcPct val="150000"/>
              </a:lnSpc>
              <a:buFont typeface="Tahoma" panose="020B0604030504040204" pitchFamily="34" charset="0"/>
              <a:buAutoNum type="arabicPeriod"/>
            </a:pP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Infix to Postfix</a:t>
            </a:r>
          </a:p>
          <a:p>
            <a:pPr lvl="2">
              <a:lnSpc>
                <a:spcPct val="150000"/>
              </a:lnSpc>
              <a:buFont typeface="Tahoma" panose="020B0604030504040204" pitchFamily="34" charset="0"/>
              <a:buAutoNum type="arabicPeriod"/>
            </a:pP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Infix to Prefix</a:t>
            </a:r>
          </a:p>
          <a:p>
            <a:pPr lvl="2">
              <a:lnSpc>
                <a:spcPct val="150000"/>
              </a:lnSpc>
              <a:buFont typeface="Tahoma" panose="020B0604030504040204" pitchFamily="34" charset="0"/>
              <a:buAutoNum type="arabicPeriod"/>
            </a:pP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Postfix to Infix</a:t>
            </a:r>
          </a:p>
          <a:p>
            <a:pPr lvl="2">
              <a:lnSpc>
                <a:spcPct val="150000"/>
              </a:lnSpc>
              <a:buFont typeface="Tahoma" panose="020B0604030504040204" pitchFamily="34" charset="0"/>
              <a:buAutoNum type="arabicPeriod"/>
            </a:pP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Prefix to </a:t>
            </a:r>
            <a:r>
              <a:rPr lang="en-US" alt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Infix</a:t>
            </a:r>
            <a:endParaRPr lang="en-US" alt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Tahoma" panose="020B0604030504040204" pitchFamily="34" charset="0"/>
              <a:buAutoNum type="arabicPeriod"/>
            </a:pP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Towers of </a:t>
            </a:r>
            <a:r>
              <a:rPr lang="en-US" alt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hanoi</a:t>
            </a:r>
            <a:endParaRPr lang="en-US" alt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2575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30011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latin typeface="Arial" pitchFamily="34" charset="0"/>
                <a:cs typeface="Arial" pitchFamily="34" charset="0"/>
              </a:rPr>
              <a:t>Data </a:t>
            </a:r>
            <a:r>
              <a:rPr lang="en-US" sz="1000" b="1" dirty="0" err="1" smtClean="0">
                <a:latin typeface="Arial" pitchFamily="34" charset="0"/>
                <a:cs typeface="Arial" pitchFamily="34" charset="0"/>
              </a:rPr>
              <a:t>Structures,Praseetha</a:t>
            </a:r>
            <a:r>
              <a:rPr lang="en-US" sz="1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000" b="1" dirty="0" err="1" smtClean="0">
                <a:latin typeface="Arial" pitchFamily="34" charset="0"/>
                <a:cs typeface="Arial" pitchFamily="34" charset="0"/>
              </a:rPr>
              <a:t>E,St.Mary’s</a:t>
            </a:r>
            <a:r>
              <a:rPr lang="en-US" sz="1000" b="1" dirty="0" smtClean="0">
                <a:latin typeface="Arial" pitchFamily="34" charset="0"/>
                <a:cs typeface="Arial" pitchFamily="34" charset="0"/>
              </a:rPr>
              <a:t> College</a:t>
            </a:r>
            <a:endParaRPr lang="en-IN" sz="1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-2819286" y="438314"/>
            <a:ext cx="8229600" cy="663145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2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Queue</a:t>
            </a:r>
          </a:p>
        </p:txBody>
      </p:sp>
      <p:sp>
        <p:nvSpPr>
          <p:cNvPr id="2" name="Rectangle 1"/>
          <p:cNvSpPr/>
          <p:nvPr/>
        </p:nvSpPr>
        <p:spPr>
          <a:xfrm>
            <a:off x="482600" y="1257300"/>
            <a:ext cx="82931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v"/>
              <a:defRPr/>
            </a:pPr>
            <a:r>
              <a:rPr lang="en-US" sz="2200" dirty="0">
                <a:latin typeface="Times New Roman" panose="02020603050405020304" pitchFamily="18" charset="0"/>
              </a:rPr>
              <a:t>A queue is a linear list in which data can only be inserted at one end, called the </a:t>
            </a:r>
            <a:r>
              <a:rPr lang="en-US" sz="2200" i="1" dirty="0">
                <a:latin typeface="Times New Roman" panose="02020603050405020304" pitchFamily="18" charset="0"/>
              </a:rPr>
              <a:t>rear</a:t>
            </a:r>
            <a:r>
              <a:rPr lang="en-US" sz="2200" dirty="0">
                <a:latin typeface="Times New Roman" panose="02020603050405020304" pitchFamily="18" charset="0"/>
              </a:rPr>
              <a:t>, and deleted from the other end, called the </a:t>
            </a:r>
            <a:r>
              <a:rPr lang="en-US" sz="2200" i="1" dirty="0">
                <a:latin typeface="Times New Roman" panose="02020603050405020304" pitchFamily="18" charset="0"/>
              </a:rPr>
              <a:t>front</a:t>
            </a:r>
            <a:r>
              <a:rPr lang="en-US" sz="2200" dirty="0">
                <a:latin typeface="Times New Roman" panose="02020603050405020304" pitchFamily="18" charset="0"/>
              </a:rPr>
              <a:t>.</a:t>
            </a:r>
          </a:p>
          <a:p>
            <a:pPr algn="just">
              <a:defRPr/>
            </a:pPr>
            <a:endParaRPr lang="en-US" sz="2200" dirty="0">
              <a:latin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v"/>
              <a:defRPr/>
            </a:pPr>
            <a:r>
              <a:rPr lang="en-US" sz="2200" dirty="0">
                <a:latin typeface="Times New Roman" panose="02020603050405020304" pitchFamily="18" charset="0"/>
              </a:rPr>
              <a:t>These restrictions ensure that the data is processed through the queue in the order in which it is received. In other words, a queue is a first in, first out (FIFO) structure.</a:t>
            </a:r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3522968"/>
            <a:ext cx="8235950" cy="158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2460809" y="5333663"/>
            <a:ext cx="33319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>
                <a:latin typeface="Times New Roman" panose="02020603050405020304" pitchFamily="18" charset="0"/>
              </a:rPr>
              <a:t>Fig: Two representation of queues</a:t>
            </a:r>
          </a:p>
        </p:txBody>
      </p:sp>
    </p:spTree>
    <p:extLst>
      <p:ext uri="{BB962C8B-B14F-4D97-AF65-F5344CB8AC3E}">
        <p14:creationId xmlns="" xmlns:p14="http://schemas.microsoft.com/office/powerpoint/2010/main" val="352952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105</TotalTime>
  <Words>1246</Words>
  <Application>Microsoft Office PowerPoint</Application>
  <PresentationFormat>On-screen Show (4:3)</PresentationFormat>
  <Paragraphs>158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Avinz</dc:creator>
  <cp:lastModifiedBy>computer2</cp:lastModifiedBy>
  <cp:revision>149</cp:revision>
  <dcterms:created xsi:type="dcterms:W3CDTF">2018-12-04T06:33:32Z</dcterms:created>
  <dcterms:modified xsi:type="dcterms:W3CDTF">2019-01-11T05:12:54Z</dcterms:modified>
</cp:coreProperties>
</file>