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4" r:id="rId4"/>
    <p:sldId id="263" r:id="rId5"/>
    <p:sldId id="262" r:id="rId6"/>
    <p:sldId id="261" r:id="rId7"/>
    <p:sldId id="276" r:id="rId8"/>
    <p:sldId id="260" r:id="rId9"/>
    <p:sldId id="258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5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11/Jan/2019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11-01-2019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915504" y="921302"/>
            <a:ext cx="8091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</a:rPr>
              <a:t>Data Structures :Abstract </a:t>
            </a:r>
            <a:r>
              <a:rPr lang="en-US" sz="3600" b="1" dirty="0" err="1">
                <a:solidFill>
                  <a:srgbClr val="C00000"/>
                </a:solidFill>
              </a:rPr>
              <a:t>DataType</a:t>
            </a:r>
            <a:r>
              <a:rPr lang="en-US" sz="3600" b="1" dirty="0">
                <a:solidFill>
                  <a:srgbClr val="C00000"/>
                </a:solidFill>
              </a:rPr>
              <a:t> (ADT)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3208619" y="2921000"/>
            <a:ext cx="5765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Praseetha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Science&amp;Applications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1726" y="951637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Operations on queue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044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There are two basic operations that can be applied to a queue</a:t>
            </a:r>
            <a:r>
              <a:rPr lang="en-US" sz="2200" dirty="0" smtClean="0">
                <a:latin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</a:rPr>
              <a:t>Enqueue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</a:rPr>
              <a:t>operation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</a:rPr>
              <a:t>Dequeue</a:t>
            </a:r>
            <a:r>
              <a:rPr lang="en-US" sz="2200" dirty="0">
                <a:latin typeface="Times New Roman" panose="02020603050405020304" pitchFamily="18" charset="0"/>
              </a:rPr>
              <a:t>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93604" y="2936796"/>
            <a:ext cx="41889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</a:t>
            </a:r>
            <a:r>
              <a:rPr lang="en-US" altLang="en-US" sz="26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enqueue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008" y="3329818"/>
            <a:ext cx="527234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</a:rPr>
              <a:t>The following shows the </a:t>
            </a:r>
            <a:r>
              <a:rPr lang="en-US" sz="2200" dirty="0" err="1">
                <a:latin typeface="Times New Roman" panose="02020603050405020304" pitchFamily="18" charset="0"/>
              </a:rPr>
              <a:t>enqueue</a:t>
            </a:r>
            <a:r>
              <a:rPr lang="en-US" sz="2200" dirty="0">
                <a:latin typeface="Times New Roman" panose="02020603050405020304" pitchFamily="18" charset="0"/>
              </a:rPr>
              <a:t> operation:</a:t>
            </a:r>
          </a:p>
          <a:p>
            <a:pPr algn="just">
              <a:defRPr/>
            </a:pP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4179" y="5931294"/>
            <a:ext cx="27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Fig: </a:t>
            </a:r>
            <a:r>
              <a:rPr lang="en-US" altLang="en-US" dirty="0">
                <a:latin typeface="Times New Roman" panose="02020603050405020304" pitchFamily="18" charset="0"/>
              </a:rPr>
              <a:t>The </a:t>
            </a:r>
            <a:r>
              <a:rPr lang="en-US" altLang="en-US" dirty="0" err="1">
                <a:latin typeface="Times New Roman" panose="02020603050405020304" pitchFamily="18" charset="0"/>
              </a:rPr>
              <a:t>enqueue</a:t>
            </a:r>
            <a:r>
              <a:rPr lang="en-US" altLang="en-US" dirty="0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4" y="3676901"/>
            <a:ext cx="3298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04" y="4044792"/>
            <a:ext cx="769099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0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604" y="1017757"/>
            <a:ext cx="41761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</a:t>
            </a:r>
            <a:r>
              <a:rPr lang="en-US" altLang="en-US" sz="26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dequeue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852" y="1521025"/>
            <a:ext cx="79381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</a:rPr>
              <a:t>dequeue</a:t>
            </a:r>
            <a:r>
              <a:rPr lang="en-US" sz="2200" dirty="0">
                <a:latin typeface="Times New Roman" panose="02020603050405020304" pitchFamily="18" charset="0"/>
              </a:rPr>
              <a:t> operation deletes the item at the front of the queue. </a:t>
            </a:r>
          </a:p>
          <a:p>
            <a:pPr algn="just">
              <a:defRPr/>
            </a:pPr>
            <a:r>
              <a:rPr lang="en-US" sz="2200" dirty="0" smtClean="0">
                <a:latin typeface="Times New Roman" panose="02020603050405020304" pitchFamily="18" charset="0"/>
              </a:rPr>
              <a:t>       	The </a:t>
            </a:r>
            <a:r>
              <a:rPr lang="en-US" sz="2200" dirty="0">
                <a:latin typeface="Times New Roman" panose="02020603050405020304" pitchFamily="18" charset="0"/>
              </a:rPr>
              <a:t>following shows the </a:t>
            </a:r>
            <a:r>
              <a:rPr lang="en-US" sz="2200" dirty="0" err="1">
                <a:latin typeface="Times New Roman" panose="02020603050405020304" pitchFamily="18" charset="0"/>
              </a:rPr>
              <a:t>enqueue</a:t>
            </a:r>
            <a:r>
              <a:rPr lang="en-US" sz="2200" dirty="0">
                <a:latin typeface="Times New Roman" panose="02020603050405020304" pitchFamily="18" charset="0"/>
              </a:rPr>
              <a:t> operation:</a:t>
            </a:r>
          </a:p>
          <a:p>
            <a:pPr algn="just">
              <a:defRPr/>
            </a:pP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4179" y="5931294"/>
            <a:ext cx="2783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</a:t>
            </a:r>
            <a:r>
              <a:rPr lang="en-US" altLang="en-US" dirty="0">
                <a:solidFill>
                  <a:schemeClr val="folHlink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</a:rPr>
              <a:t>The </a:t>
            </a:r>
            <a:r>
              <a:rPr lang="en-US" altLang="en-US" dirty="0" err="1">
                <a:latin typeface="Times New Roman" panose="02020603050405020304" pitchFamily="18" charset="0"/>
              </a:rPr>
              <a:t>dequeue</a:t>
            </a:r>
            <a:r>
              <a:rPr lang="en-US" altLang="en-US" dirty="0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52" y="3686286"/>
            <a:ext cx="7593742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732" y="2898140"/>
            <a:ext cx="3217862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259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Queue :Applications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Queue is used when things don’t have to be processed immediately, but have to be processed in First In First Out order.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resource is shared among multiple consumers. Examples include CPU scheduling, Disk Scheduling.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is transferred asynchronously (data not necessarily received at same rate as sent) between two processes. Examples include IO Buffers, pipes, file IO, etc.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59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559675" y="922783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Linked list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613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Linked list is a list in which operations, such as insertion and deletion, can be done anywhere in the list-at the beginning, in the middle or at the end. Fig. shows a general linked list.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237250"/>
            <a:ext cx="7620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14490" y="4899294"/>
            <a:ext cx="1654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Fig: </a:t>
            </a:r>
            <a:r>
              <a:rPr lang="en-US" altLang="en-US" dirty="0">
                <a:latin typeface="Times New Roman" panose="02020603050405020304" pitchFamily="18" charset="0"/>
              </a:rPr>
              <a:t>Linked list</a:t>
            </a:r>
          </a:p>
        </p:txBody>
      </p:sp>
    </p:spTree>
    <p:extLst>
      <p:ext uri="{BB962C8B-B14F-4D97-AF65-F5344CB8AC3E}">
        <p14:creationId xmlns="" xmlns:p14="http://schemas.microsoft.com/office/powerpoint/2010/main" val="26960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1726" y="951637"/>
            <a:ext cx="5708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Operations on Linked list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326" y="1500774"/>
            <a:ext cx="8044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There are two basic operations that can be applied to a linked list</a:t>
            </a:r>
            <a:r>
              <a:rPr lang="en-US" sz="2200" dirty="0" smtClean="0">
                <a:latin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Insert </a:t>
            </a:r>
            <a:r>
              <a:rPr lang="en-US" sz="2200" dirty="0" smtClean="0">
                <a:latin typeface="Times New Roman" panose="02020603050405020304" pitchFamily="18" charset="0"/>
              </a:rPr>
              <a:t>operation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Delete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326" y="2657909"/>
            <a:ext cx="37561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insert 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13326" y="3162036"/>
            <a:ext cx="75962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200" dirty="0">
                <a:latin typeface="Times New Roman" panose="02020603050405020304" pitchFamily="18" charset="0"/>
              </a:rPr>
              <a:t>Since in a general linked list, insertion can be done in any position. To determine where the element is to be placed, searching is needed.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1494" y="6085652"/>
            <a:ext cx="26581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 err="1">
                <a:latin typeface="Times New Roman" panose="02020603050405020304" pitchFamily="18" charset="0"/>
              </a:rPr>
              <a:t>Fig:The</a:t>
            </a:r>
            <a:r>
              <a:rPr lang="en-US" altLang="en-US" sz="2000" dirty="0">
                <a:latin typeface="Times New Roman" panose="02020603050405020304" pitchFamily="18" charset="0"/>
              </a:rPr>
              <a:t> insert operation</a:t>
            </a: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510997"/>
            <a:ext cx="7613094" cy="157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0" y="4076699"/>
            <a:ext cx="3024872" cy="43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67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3604" y="1017757"/>
            <a:ext cx="37978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delete 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603" y="1521025"/>
            <a:ext cx="809159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altLang="en-US" sz="2200" dirty="0" smtClean="0">
                <a:latin typeface="Times New Roman" panose="02020603050405020304" pitchFamily="18" charset="0"/>
              </a:rPr>
              <a:t>Deletion </a:t>
            </a:r>
            <a:r>
              <a:rPr lang="en-US" altLang="en-US" sz="2200" dirty="0">
                <a:latin typeface="Times New Roman" panose="02020603050405020304" pitchFamily="18" charset="0"/>
              </a:rPr>
              <a:t>from a linked list also requires that the list be searched to locate the data to be deleted. After the location of the data is found, deletion can be done.</a:t>
            </a:r>
          </a:p>
          <a:p>
            <a:pPr algn="just">
              <a:defRPr/>
            </a:pP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4179" y="5931294"/>
            <a:ext cx="2726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 The </a:t>
            </a:r>
            <a:r>
              <a:rPr lang="en-US" altLang="en-US" dirty="0" err="1">
                <a:latin typeface="Times New Roman" panose="02020603050405020304" pitchFamily="18" charset="0"/>
              </a:rPr>
              <a:t>dequeue</a:t>
            </a:r>
            <a:r>
              <a:rPr lang="en-US" altLang="en-US" dirty="0">
                <a:latin typeface="Times New Roman" panose="02020603050405020304" pitchFamily="18" charset="0"/>
              </a:rPr>
              <a:t> operation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36413" y="2588101"/>
            <a:ext cx="344517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en-US" sz="2200" dirty="0">
                <a:latin typeface="Times New Roman" panose="02020603050405020304" pitchFamily="18" charset="0"/>
              </a:rPr>
              <a:t>The following shows the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Eg</a:t>
            </a:r>
            <a:r>
              <a:rPr lang="en-US" altLang="en-US" sz="2200" dirty="0"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44" y="2887572"/>
            <a:ext cx="3629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6" y="3345438"/>
            <a:ext cx="7121525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901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Linked list :Applications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72739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stacks and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queues</a:t>
            </a:r>
          </a:p>
          <a:p>
            <a:pPr lvl="1" algn="just">
              <a:buFont typeface="Tahoma" panose="020B0604030504040204" pitchFamily="34" charset="0"/>
              <a:buAutoNum type="arabicPeriod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graphs : Adjacency list representation of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graphs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 popular which is uses linked list to store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adjacent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vertices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memory allocation : We use linked list of free 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blocks.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 arithmetic operations on long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integers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 of polynomials by storing constants in the node of linked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sparse matrices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93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143662" y="882058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Tree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7273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 tree consists of a finite set of elements, called nodes (or vertices) and a finite set of directed lines, called arcs, that connect pairs of the nodes. 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91" y="3168650"/>
            <a:ext cx="7440612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6409" y="5521793"/>
            <a:ext cx="2448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  Tree representation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102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115290"/>
            <a:ext cx="77273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Each node in a tree may have a subtree. The subtree of each node includes one of its children and all </a:t>
            </a:r>
            <a:r>
              <a:rPr lang="en-US" sz="2200" dirty="0" err="1">
                <a:latin typeface="Times New Roman" panose="02020603050405020304" pitchFamily="18" charset="0"/>
              </a:rPr>
              <a:t>descendents</a:t>
            </a:r>
            <a:r>
              <a:rPr lang="en-US" sz="2200" dirty="0">
                <a:latin typeface="Times New Roman" panose="02020603050405020304" pitchFamily="18" charset="0"/>
              </a:rPr>
              <a:t> of that child. </a:t>
            </a:r>
          </a:p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Figure shows all subtrees for the above tree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03" y="2640013"/>
            <a:ext cx="713898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14696" y="5781835"/>
            <a:ext cx="1455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Fig: </a:t>
            </a:r>
            <a:r>
              <a:rPr lang="en-US" altLang="en-US" dirty="0">
                <a:latin typeface="Times New Roman" panose="02020603050405020304" pitchFamily="18" charset="0"/>
              </a:rPr>
              <a:t>Subtrees</a:t>
            </a:r>
          </a:p>
        </p:txBody>
      </p:sp>
    </p:spTree>
    <p:extLst>
      <p:ext uri="{BB962C8B-B14F-4D97-AF65-F5344CB8AC3E}">
        <p14:creationId xmlns="" xmlns:p14="http://schemas.microsoft.com/office/powerpoint/2010/main" val="14676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1726" y="951637"/>
            <a:ext cx="5708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Operations on tree</a:t>
            </a:r>
            <a:r>
              <a:rPr lang="en-US" altLang="en-US" sz="2800" dirty="0">
                <a:solidFill>
                  <a:srgbClr val="00B0F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413326" y="1500774"/>
            <a:ext cx="804487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There are three basic operations that can be applied on a tree</a:t>
            </a:r>
            <a:r>
              <a:rPr lang="en-US" sz="2200" dirty="0" smtClean="0">
                <a:latin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Insert </a:t>
            </a:r>
            <a:r>
              <a:rPr lang="en-US" sz="2200" dirty="0" smtClean="0">
                <a:latin typeface="Times New Roman" panose="02020603050405020304" pitchFamily="18" charset="0"/>
              </a:rPr>
              <a:t>operation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Delete </a:t>
            </a:r>
            <a:r>
              <a:rPr lang="en-US" sz="2200" dirty="0" smtClean="0">
                <a:latin typeface="Times New Roman" panose="02020603050405020304" pitchFamily="18" charset="0"/>
              </a:rPr>
              <a:t>operation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Traversal operation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9767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037915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Abstract Data Type (ADT)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To process data with a computer, we need to define the data type and the operation to be performed on the data.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 definition of the data type and the definition of the operation to be applied to the data is part of the idea behind an abstract data type (ADT)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ADT means to hide how the operation is performed on the data.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 other words, the user of an ADT needs only to know that a set of operations are available for the data type, but does not need to know how they are applied.</a:t>
            </a: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Tree traversals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7273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 tree traversal requires that each node of the tree be processed once and only once in a predetermined sequence. </a:t>
            </a:r>
          </a:p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There are 3 approaches used in traversing a tree :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6409" y="5521793"/>
            <a:ext cx="2448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  Tree representation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11475"/>
            <a:ext cx="7659688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791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Tree :Applications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7273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</a:rPr>
              <a:t>Heap is a tree data structure which is implemented using arrays and used to implement priority queues. </a:t>
            </a:r>
          </a:p>
          <a:p>
            <a:pPr>
              <a:buFont typeface="Tahoma" panose="020B0604030504040204" pitchFamily="34" charset="0"/>
              <a:buAutoNum type="arabicPeriod"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</a:rPr>
              <a:t>B-Tree and B+ Tree : They are used to implement indexing in databases. </a:t>
            </a:r>
          </a:p>
          <a:p>
            <a:pPr>
              <a:buFont typeface="Tahoma" panose="020B0604030504040204" pitchFamily="34" charset="0"/>
              <a:buAutoNum type="arabicPeriod"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</a:rPr>
              <a:t>Syntax Tree: Used in Compilers. </a:t>
            </a:r>
          </a:p>
          <a:p>
            <a:pPr>
              <a:buFont typeface="Tahoma" panose="020B0604030504040204" pitchFamily="34" charset="0"/>
              <a:buAutoNum type="arabicPeriod"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</a:rPr>
              <a:t>Expression evaluation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94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8153400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An arithmetic expression can be represented in three different formats: infix, postfix and prefix.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 an infix notation, the operator comes between the two operands.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 postfix notation, the operator comes after its two operands.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In prefix notation it comes before the two operands. These formats are shown below for addition of two operands A and B.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518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Expression tree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en-US" sz="3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70828"/>
            <a:ext cx="79089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09700"/>
            <a:ext cx="6810375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85765" y="4840517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 Expression tree</a:t>
            </a:r>
          </a:p>
        </p:txBody>
      </p:sp>
    </p:spTree>
    <p:extLst>
      <p:ext uri="{BB962C8B-B14F-4D97-AF65-F5344CB8AC3E}">
        <p14:creationId xmlns="" xmlns:p14="http://schemas.microsoft.com/office/powerpoint/2010/main" val="241863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2100" y="930624"/>
            <a:ext cx="21483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852100" y="1778338"/>
            <a:ext cx="78347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Program Design in C” by Kruse Robert L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“Data Structure Using C” by A K Sharma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“Data structures” by Seymour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Lipschutz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518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0400" y="1115290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Simple ADTs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Many programming languages already define some simple ADTs as integral parts of the language. </a:t>
            </a: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For example, the C language defines a simple ADT as an integer. The type of this ADT is an integer with predefined ranges.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C also defines several operations that can be applied to this data type (addition, subtraction, multiplication, division and so on).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C explicitly defines these operations on integers and what we expect as the results. A programmer who writes a C program to add two integers should know about the integer ADT and the operations that can be applied to it.</a:t>
            </a:r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27142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Complex ADTs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Although several simple ADTs, such as integer, real, character, pointer and so on, have been implemented and are available for use in most languages, many useful complex ADTs are not. </a:t>
            </a:r>
          </a:p>
          <a:p>
            <a:pPr algn="just">
              <a:lnSpc>
                <a:spcPct val="150000"/>
              </a:lnSpc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As we will see in this session, we need a list ADT, a stack ADT, a queue ADT and so on. To be efficient, these ADTs should be created and stored in the library of the computer to be used. </a:t>
            </a: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89788" y="9203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Stack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78613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 stack is a restricted data structure in which all additions and deletions are made at one end, the top. 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If we insert a series of data items into a stack and then remove them, the order of the data is reversed. This reversing attribute is why stacks are known as last in, first out (LIFO) data structures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7" y="3928162"/>
            <a:ext cx="66897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460809" y="5928536"/>
            <a:ext cx="3476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 dirty="0">
                <a:latin typeface="Times New Roman" panose="02020603050405020304" pitchFamily="18" charset="0"/>
              </a:rPr>
              <a:t>Fig: Three representations of stacks</a:t>
            </a: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1726" y="951637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Operations on stack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044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There are two basic operations can be applied to a stack</a:t>
            </a:r>
            <a:r>
              <a:rPr lang="en-US" sz="2200" dirty="0" smtClean="0">
                <a:latin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Push </a:t>
            </a:r>
            <a:r>
              <a:rPr lang="en-US" sz="2200" dirty="0" smtClean="0">
                <a:latin typeface="Times New Roman" panose="02020603050405020304" pitchFamily="18" charset="0"/>
              </a:rPr>
              <a:t>operation</a:t>
            </a:r>
            <a:endParaRPr lang="en-US" sz="22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Pop operation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93604" y="2936796"/>
            <a:ext cx="35670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push 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104" y="3347470"/>
            <a:ext cx="39354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200" dirty="0" smtClean="0">
                <a:latin typeface="Times New Roman" panose="02020603050405020304" pitchFamily="18" charset="0"/>
              </a:rPr>
              <a:t> The </a:t>
            </a:r>
            <a:r>
              <a:rPr lang="en-US" sz="2200" dirty="0">
                <a:latin typeface="Times New Roman" panose="02020603050405020304" pitchFamily="18" charset="0"/>
              </a:rPr>
              <a:t>following shows the format</a:t>
            </a:r>
            <a:r>
              <a:rPr lang="en-US" sz="20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9060"/>
            <a:ext cx="7902019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525" y="3247575"/>
            <a:ext cx="32718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64179" y="5931294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 :Push operation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869068"/>
            <a:ext cx="33682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The </a:t>
            </a:r>
            <a:r>
              <a:rPr lang="en-US" alt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pop </a:t>
            </a: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operation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091" y="1895845"/>
            <a:ext cx="39354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US" sz="2200" dirty="0" smtClean="0">
                <a:latin typeface="Times New Roman" panose="02020603050405020304" pitchFamily="18" charset="0"/>
              </a:rPr>
              <a:t> The following shows the format</a:t>
            </a:r>
            <a:r>
              <a:rPr lang="en-US" sz="2000" dirty="0" smtClean="0">
                <a:latin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5314" y="5031736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 :</a:t>
            </a:r>
            <a:r>
              <a:rPr lang="en-US" altLang="en-US" dirty="0" smtClean="0">
                <a:latin typeface="Times New Roman" panose="02020603050405020304" pitchFamily="18" charset="0"/>
              </a:rPr>
              <a:t>Pop </a:t>
            </a:r>
            <a:r>
              <a:rPr lang="en-US" altLang="en-US" dirty="0">
                <a:latin typeface="Times New Roman" panose="02020603050405020304" pitchFamily="18" charset="0"/>
              </a:rPr>
              <a:t>operation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442441"/>
            <a:ext cx="726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 </a:t>
            </a:r>
            <a:r>
              <a:rPr lang="en-US" sz="2200" i="1" dirty="0">
                <a:latin typeface="Times New Roman" panose="02020603050405020304" pitchFamily="18" charset="0"/>
              </a:rPr>
              <a:t>pop</a:t>
            </a:r>
            <a:r>
              <a:rPr lang="en-US" sz="2200" dirty="0">
                <a:latin typeface="Times New Roman" panose="02020603050405020304" pitchFamily="18" charset="0"/>
              </a:rPr>
              <a:t> operation deletes the item at the top of the stack. </a:t>
            </a:r>
          </a:p>
          <a:p>
            <a:pPr algn="just">
              <a:defRPr/>
            </a:pPr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741" y="2376016"/>
            <a:ext cx="314483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3009751"/>
            <a:ext cx="782923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562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13371" y="1028054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Stack: Applications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Parsing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Infix to Postfix</a:t>
            </a:r>
          </a:p>
          <a:p>
            <a:pPr lvl="2"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Infix to Prefix</a:t>
            </a:r>
          </a:p>
          <a:p>
            <a:pPr lvl="2"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Postfix to Infix</a:t>
            </a:r>
          </a:p>
          <a:p>
            <a:pPr lvl="2"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 to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Infix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Tahoma" panose="020B0604030504040204" pitchFamily="34" charset="0"/>
              <a:buAutoNum type="arabicPeriod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Towers of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hanoi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0011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Structures,Praseetha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819286" y="438314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Queue</a:t>
            </a:r>
          </a:p>
        </p:txBody>
      </p:sp>
      <p:sp>
        <p:nvSpPr>
          <p:cNvPr id="2" name="Rectangle 1"/>
          <p:cNvSpPr/>
          <p:nvPr/>
        </p:nvSpPr>
        <p:spPr>
          <a:xfrm>
            <a:off x="482600" y="1257300"/>
            <a:ext cx="82931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A queue is a linear list in which data can only be inserted at one end, called the </a:t>
            </a:r>
            <a:r>
              <a:rPr lang="en-US" sz="2200" i="1" dirty="0">
                <a:latin typeface="Times New Roman" panose="02020603050405020304" pitchFamily="18" charset="0"/>
              </a:rPr>
              <a:t>rear</a:t>
            </a:r>
            <a:r>
              <a:rPr lang="en-US" sz="2200" dirty="0">
                <a:latin typeface="Times New Roman" panose="02020603050405020304" pitchFamily="18" charset="0"/>
              </a:rPr>
              <a:t>, and deleted from the other end, called the </a:t>
            </a:r>
            <a:r>
              <a:rPr lang="en-US" sz="2200" i="1" dirty="0">
                <a:latin typeface="Times New Roman" panose="02020603050405020304" pitchFamily="18" charset="0"/>
              </a:rPr>
              <a:t>front</a:t>
            </a:r>
            <a:r>
              <a:rPr lang="en-US" sz="2200" dirty="0">
                <a:latin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en-US" sz="2200" dirty="0">
              <a:latin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</a:rPr>
              <a:t>These restrictions ensure that the data is processed through the queue in the order in which it is received. In other words, a queue is a first in, first out (FIFO) structure.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22968"/>
            <a:ext cx="823595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60809" y="5333663"/>
            <a:ext cx="3331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</a:rPr>
              <a:t>Fig: Two representation of queues</a:t>
            </a: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1246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computer2</cp:lastModifiedBy>
  <cp:revision>149</cp:revision>
  <dcterms:created xsi:type="dcterms:W3CDTF">2018-12-04T06:33:32Z</dcterms:created>
  <dcterms:modified xsi:type="dcterms:W3CDTF">2019-01-11T05:12:54Z</dcterms:modified>
</cp:coreProperties>
</file>