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4" r:id="rId3"/>
    <p:sldId id="257" r:id="rId4"/>
    <p:sldId id="278" r:id="rId5"/>
    <p:sldId id="280" r:id="rId6"/>
    <p:sldId id="279" r:id="rId7"/>
    <p:sldId id="281" r:id="rId8"/>
    <p:sldId id="282" r:id="rId9"/>
    <p:sldId id="283" r:id="rId10"/>
    <p:sldId id="277" r:id="rId11"/>
    <p:sldId id="285" r:id="rId12"/>
    <p:sldId id="287" r:id="rId13"/>
    <p:sldId id="288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BRESENHAM’S 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Arno Pro Caption" panose="02020502040506020403" pitchFamily="18" charset="0"/>
                <a:cs typeface="Times New Roman" panose="02020603050405020304" pitchFamily="18" charset="0"/>
              </a:rPr>
              <a:t>LINE DRAWING ALGORITHM</a:t>
            </a:r>
            <a:endParaRPr lang="en-IN" sz="3200" b="1" dirty="0">
              <a:solidFill>
                <a:srgbClr val="C00000"/>
              </a:solidFill>
              <a:latin typeface="Arno Pro Caption" panose="02020502040506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3100551" y="3314700"/>
            <a:ext cx="59383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RASMI 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Applications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536575" y="720153"/>
            <a:ext cx="7540625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5"/>
              </a:spcBef>
              <a:buFont typeface="Wingdings" panose="05000000000000000000" pitchFamily="2" charset="2"/>
              <a:buChar char="v"/>
            </a:pPr>
            <a:r>
              <a:rPr sz="2400" dirty="0">
                <a:cs typeface="Times New Roman" panose="02020603050405020304" pitchFamily="18" charset="0"/>
              </a:rPr>
              <a:t>The </a:t>
            </a:r>
            <a:r>
              <a:rPr sz="2400" spc="10" dirty="0">
                <a:cs typeface="Times New Roman" panose="02020603050405020304" pitchFamily="18" charset="0"/>
              </a:rPr>
              <a:t>first </a:t>
            </a:r>
            <a:r>
              <a:rPr sz="2400" spc="5" dirty="0">
                <a:cs typeface="Times New Roman" panose="02020603050405020304" pitchFamily="18" charset="0"/>
              </a:rPr>
              <a:t>decision </a:t>
            </a:r>
            <a:r>
              <a:rPr sz="2400" spc="10" dirty="0">
                <a:cs typeface="Times New Roman" panose="02020603050405020304" pitchFamily="18" charset="0"/>
              </a:rPr>
              <a:t>parameter </a:t>
            </a:r>
            <a:r>
              <a:rPr sz="2400" spc="55" dirty="0">
                <a:cs typeface="Times New Roman" panose="02020603050405020304" pitchFamily="18" charset="0"/>
              </a:rPr>
              <a:t>p</a:t>
            </a:r>
            <a:r>
              <a:rPr sz="2400" b="1" spc="82" baseline="-19607" dirty="0">
                <a:cs typeface="Times New Roman" panose="02020603050405020304" pitchFamily="18" charset="0"/>
              </a:rPr>
              <a:t>0 </a:t>
            </a:r>
            <a:r>
              <a:rPr sz="2400" spc="5" dirty="0">
                <a:cs typeface="Times New Roman" panose="02020603050405020304" pitchFamily="18" charset="0"/>
              </a:rPr>
              <a:t>is </a:t>
            </a:r>
            <a:r>
              <a:rPr sz="2400" spc="-10" dirty="0">
                <a:cs typeface="Times New Roman" panose="02020603050405020304" pitchFamily="18" charset="0"/>
              </a:rPr>
              <a:t>calculated</a:t>
            </a:r>
            <a:r>
              <a:rPr sz="2400" spc="-204" dirty="0">
                <a:cs typeface="Times New Roman" panose="02020603050405020304" pitchFamily="18" charset="0"/>
              </a:rPr>
              <a:t> </a:t>
            </a:r>
            <a:r>
              <a:rPr sz="2400" spc="-5" dirty="0">
                <a:cs typeface="Times New Roman" panose="02020603050405020304" pitchFamily="18" charset="0"/>
              </a:rPr>
              <a:t>as</a:t>
            </a:r>
            <a:endParaRPr sz="2400" dirty="0">
              <a:cs typeface="Times New Roman" panose="02020603050405020304" pitchFamily="18" charset="0"/>
            </a:endParaRPr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438400" y="1239746"/>
            <a:ext cx="2772155" cy="386003"/>
          </a:xfrm>
          <a:prstGeom prst="rect">
            <a:avLst/>
          </a:prstGeom>
        </p:spPr>
        <p:txBody>
          <a:bodyPr vert="horz" wrap="square" lIns="0" tIns="1651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2400" spc="-5" dirty="0" smtClean="0">
                <a:latin typeface="+mn-lt"/>
                <a:cs typeface="Times New Roman" panose="02020603050405020304" pitchFamily="18" charset="0"/>
              </a:rPr>
              <a:t>p</a:t>
            </a:r>
            <a:r>
              <a:rPr lang="en-US" sz="2400" b="1" spc="-7" baseline="-19607" dirty="0" smtClean="0">
                <a:latin typeface="+mn-lt"/>
                <a:cs typeface="Times New Roman" panose="02020603050405020304" pitchFamily="18" charset="0"/>
              </a:rPr>
              <a:t>0</a:t>
            </a:r>
            <a:r>
              <a:rPr lang="en-US" sz="2400" spc="-5" dirty="0" smtClean="0">
                <a:latin typeface="+mn-lt"/>
                <a:cs typeface="Times New Roman" panose="02020603050405020304" pitchFamily="18" charset="0"/>
              </a:rPr>
              <a:t>=2</a:t>
            </a:r>
            <a:r>
              <a:rPr lang="el-GR" sz="2400" spc="-5" dirty="0" smtClean="0">
                <a:latin typeface="+mn-lt"/>
                <a:cs typeface="Times New Roman" panose="02020603050405020304" pitchFamily="18" charset="0"/>
              </a:rPr>
              <a:t>Δ</a:t>
            </a:r>
            <a:r>
              <a:rPr lang="en-US" sz="2400" spc="-5" dirty="0" smtClean="0">
                <a:latin typeface="+mn-lt"/>
                <a:cs typeface="Times New Roman" panose="02020603050405020304" pitchFamily="18" charset="0"/>
              </a:rPr>
              <a:t>y-</a:t>
            </a:r>
            <a:r>
              <a:rPr lang="el-GR" sz="2400" spc="-5" dirty="0" smtClean="0">
                <a:latin typeface="+mn-lt"/>
                <a:cs typeface="Times New Roman" panose="02020603050405020304" pitchFamily="18" charset="0"/>
              </a:rPr>
              <a:t>Δ</a:t>
            </a:r>
            <a:r>
              <a:rPr lang="en-US" sz="2400" spc="-5" dirty="0" smtClean="0">
                <a:latin typeface="+mn-lt"/>
                <a:cs typeface="Times New Roman" panose="02020603050405020304" pitchFamily="18" charset="0"/>
              </a:rPr>
              <a:t>x</a:t>
            </a:r>
            <a:endParaRPr 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840828" y="1981200"/>
            <a:ext cx="7840717" cy="348428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2600" b="1" u="sng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spc="17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BRESENHAM’S LINE </a:t>
            </a:r>
            <a:r>
              <a:rPr lang="en-US" sz="2600" b="1" u="sng" spc="13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DRAWING</a:t>
            </a:r>
            <a:r>
              <a:rPr lang="en-US" sz="2600" b="1" u="sng" spc="-345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spc="11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ALGORITHM</a:t>
            </a:r>
            <a:endParaRPr lang="en-US" sz="2600" u="sng" dirty="0" smtClean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8925" indent="-275590">
              <a:lnSpc>
                <a:spcPts val="2755"/>
              </a:lnSpc>
              <a:buSzPct val="95833"/>
              <a:buAutoNum type="arabicPeriod"/>
              <a:tabLst>
                <a:tab pos="289560" algn="l"/>
              </a:tabLst>
            </a:pPr>
            <a:r>
              <a:rPr sz="2400" spc="-15" dirty="0">
                <a:solidFill>
                  <a:srgbClr val="0D0D0D"/>
                </a:solidFill>
                <a:cs typeface="Times New Roman" panose="02020603050405020304" pitchFamily="18" charset="0"/>
              </a:rPr>
              <a:t>Input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the </a:t>
            </a:r>
            <a:r>
              <a:rPr sz="2400" spc="10" dirty="0">
                <a:solidFill>
                  <a:srgbClr val="0D0D0D"/>
                </a:solidFill>
                <a:cs typeface="Times New Roman" panose="02020603050405020304" pitchFamily="18" charset="0"/>
              </a:rPr>
              <a:t>two </a:t>
            </a:r>
            <a:r>
              <a:rPr sz="2400" spc="-25" dirty="0">
                <a:solidFill>
                  <a:srgbClr val="0D0D0D"/>
                </a:solidFill>
                <a:cs typeface="Times New Roman" panose="02020603050405020304" pitchFamily="18" charset="0"/>
              </a:rPr>
              <a:t>line </a:t>
            </a:r>
            <a:r>
              <a:rPr sz="2400" spc="-15" dirty="0">
                <a:solidFill>
                  <a:srgbClr val="0D0D0D"/>
                </a:solidFill>
                <a:cs typeface="Times New Roman" panose="02020603050405020304" pitchFamily="18" charset="0"/>
              </a:rPr>
              <a:t>endpoints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and </a:t>
            </a:r>
            <a:r>
              <a:rPr sz="2400" spc="-5" dirty="0">
                <a:solidFill>
                  <a:srgbClr val="0D0D0D"/>
                </a:solidFill>
                <a:cs typeface="Times New Roman" panose="02020603050405020304" pitchFamily="18" charset="0"/>
              </a:rPr>
              <a:t>store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the</a:t>
            </a:r>
            <a:r>
              <a:rPr sz="2400" spc="275" dirty="0">
                <a:solidFill>
                  <a:srgbClr val="0D0D0D"/>
                </a:solidFill>
                <a:cs typeface="Times New Roman" panose="02020603050405020304" pitchFamily="18" charset="0"/>
              </a:rPr>
              <a:t> </a:t>
            </a:r>
            <a:r>
              <a:rPr sz="2400" spc="-15" dirty="0">
                <a:solidFill>
                  <a:srgbClr val="0D0D0D"/>
                </a:solidFill>
                <a:cs typeface="Times New Roman" panose="02020603050405020304" pitchFamily="18" charset="0"/>
              </a:rPr>
              <a:t>left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sz="2400" spc="-25" dirty="0">
                <a:solidFill>
                  <a:srgbClr val="0D0D0D"/>
                </a:solidFill>
                <a:cs typeface="Times New Roman" panose="02020603050405020304" pitchFamily="18" charset="0"/>
              </a:rPr>
              <a:t>end </a:t>
            </a:r>
            <a:r>
              <a:rPr sz="2400" spc="-15" dirty="0">
                <a:solidFill>
                  <a:srgbClr val="0D0D0D"/>
                </a:solidFill>
                <a:cs typeface="Times New Roman" panose="02020603050405020304" pitchFamily="18" charset="0"/>
              </a:rPr>
              <a:t>point</a:t>
            </a:r>
            <a:r>
              <a:rPr lang="en-US" sz="2400" spc="90" dirty="0">
                <a:solidFill>
                  <a:srgbClr val="0D0D0D"/>
                </a:solidFill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0D0D0D"/>
                </a:solidFill>
                <a:cs typeface="Times New Roman" panose="02020603050405020304" pitchFamily="18" charset="0"/>
              </a:rPr>
              <a:t>in</a:t>
            </a:r>
            <a:r>
              <a:rPr lang="en-US" sz="2400" dirty="0">
                <a:solidFill>
                  <a:srgbClr val="0D0D0D"/>
                </a:solidFill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0D0D0D"/>
                </a:solidFill>
                <a:cs typeface="Times New Roman" panose="02020603050405020304" pitchFamily="18" charset="0"/>
              </a:rPr>
              <a:t>(x</a:t>
            </a:r>
            <a:r>
              <a:rPr sz="2400" b="1" baseline="-19713" dirty="0">
                <a:solidFill>
                  <a:srgbClr val="0D0D0D"/>
                </a:solidFill>
                <a:cs typeface="Times New Roman" panose="02020603050405020304" pitchFamily="18" charset="0"/>
              </a:rPr>
              <a:t>0</a:t>
            </a:r>
            <a:r>
              <a:rPr sz="2400" dirty="0">
                <a:solidFill>
                  <a:srgbClr val="0D0D0D"/>
                </a:solidFill>
                <a:cs typeface="Times New Roman" panose="02020603050405020304" pitchFamily="18" charset="0"/>
              </a:rPr>
              <a:t>,y</a:t>
            </a:r>
            <a:r>
              <a:rPr sz="2400" b="1" baseline="-19713" dirty="0">
                <a:solidFill>
                  <a:srgbClr val="0D0D0D"/>
                </a:solidFill>
                <a:cs typeface="Times New Roman" panose="02020603050405020304" pitchFamily="18" charset="0"/>
              </a:rPr>
              <a:t>0</a:t>
            </a:r>
            <a:r>
              <a:rPr sz="2400" dirty="0">
                <a:solidFill>
                  <a:srgbClr val="0D0D0D"/>
                </a:solidFill>
                <a:cs typeface="Times New Roman" panose="02020603050405020304" pitchFamily="18" charset="0"/>
              </a:rPr>
              <a:t>).</a:t>
            </a:r>
            <a:endParaRPr sz="2400" dirty="0">
              <a:cs typeface="Times New Roman" panose="02020603050405020304" pitchFamily="18" charset="0"/>
            </a:endParaRPr>
          </a:p>
          <a:p>
            <a:pPr marL="288925" indent="-275590">
              <a:lnSpc>
                <a:spcPts val="2755"/>
              </a:lnSpc>
              <a:spcBef>
                <a:spcPts val="275"/>
              </a:spcBef>
              <a:buSzPct val="95833"/>
              <a:buAutoNum type="arabicPeriod" startAt="2"/>
              <a:tabLst>
                <a:tab pos="289560" algn="l"/>
              </a:tabLst>
            </a:pPr>
            <a:r>
              <a:rPr sz="2400" spc="-5" dirty="0">
                <a:solidFill>
                  <a:srgbClr val="0D0D0D"/>
                </a:solidFill>
                <a:cs typeface="Times New Roman" panose="02020603050405020304" pitchFamily="18" charset="0"/>
              </a:rPr>
              <a:t>Load </a:t>
            </a:r>
            <a:r>
              <a:rPr sz="2400" spc="5" dirty="0">
                <a:solidFill>
                  <a:srgbClr val="0D0D0D"/>
                </a:solidFill>
                <a:cs typeface="Times New Roman" panose="02020603050405020304" pitchFamily="18" charset="0"/>
              </a:rPr>
              <a:t>(x</a:t>
            </a:r>
            <a:r>
              <a:rPr sz="2400" b="1" spc="7" baseline="-19713" dirty="0">
                <a:solidFill>
                  <a:srgbClr val="0D0D0D"/>
                </a:solidFill>
                <a:cs typeface="Times New Roman" panose="02020603050405020304" pitchFamily="18" charset="0"/>
              </a:rPr>
              <a:t>0</a:t>
            </a:r>
            <a:r>
              <a:rPr sz="2400" spc="5" dirty="0">
                <a:solidFill>
                  <a:srgbClr val="0D0D0D"/>
                </a:solidFill>
                <a:cs typeface="Times New Roman" panose="02020603050405020304" pitchFamily="18" charset="0"/>
              </a:rPr>
              <a:t>,y</a:t>
            </a:r>
            <a:r>
              <a:rPr sz="2400" b="1" spc="7" baseline="-19713" dirty="0">
                <a:solidFill>
                  <a:srgbClr val="0D0D0D"/>
                </a:solidFill>
                <a:cs typeface="Times New Roman" panose="02020603050405020304" pitchFamily="18" charset="0"/>
              </a:rPr>
              <a:t>0</a:t>
            </a:r>
            <a:r>
              <a:rPr sz="2400" spc="5" dirty="0">
                <a:solidFill>
                  <a:srgbClr val="0D0D0D"/>
                </a:solidFill>
                <a:cs typeface="Times New Roman" panose="02020603050405020304" pitchFamily="18" charset="0"/>
              </a:rPr>
              <a:t>)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into the </a:t>
            </a:r>
            <a:r>
              <a:rPr sz="2400" dirty="0">
                <a:solidFill>
                  <a:srgbClr val="0D0D0D"/>
                </a:solidFill>
                <a:cs typeface="Times New Roman" panose="02020603050405020304" pitchFamily="18" charset="0"/>
              </a:rPr>
              <a:t>frame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buffer </a:t>
            </a:r>
            <a:r>
              <a:rPr sz="2400" spc="-5" dirty="0">
                <a:solidFill>
                  <a:srgbClr val="0D0D0D"/>
                </a:solidFill>
                <a:cs typeface="Times New Roman" panose="02020603050405020304" pitchFamily="18" charset="0"/>
              </a:rPr>
              <a:t>that is</a:t>
            </a:r>
            <a:r>
              <a:rPr sz="2400" spc="85" dirty="0">
                <a:solidFill>
                  <a:srgbClr val="0D0D0D"/>
                </a:solidFill>
                <a:cs typeface="Times New Roman" panose="02020603050405020304" pitchFamily="18" charset="0"/>
              </a:rPr>
              <a:t> </a:t>
            </a:r>
            <a:r>
              <a:rPr sz="2400" spc="-15" dirty="0">
                <a:solidFill>
                  <a:srgbClr val="0D0D0D"/>
                </a:solidFill>
                <a:cs typeface="Times New Roman" panose="02020603050405020304" pitchFamily="18" charset="0"/>
              </a:rPr>
              <a:t>plot</a:t>
            </a:r>
            <a:r>
              <a:rPr lang="en-US" sz="2400" spc="-15" dirty="0">
                <a:solidFill>
                  <a:srgbClr val="0D0D0D"/>
                </a:solidFill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the first</a:t>
            </a:r>
            <a:r>
              <a:rPr sz="2400" spc="35" dirty="0">
                <a:solidFill>
                  <a:srgbClr val="0D0D0D"/>
                </a:solidFill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point.</a:t>
            </a:r>
            <a:endParaRPr sz="2400" dirty="0">
              <a:cs typeface="Times New Roman" panose="02020603050405020304" pitchFamily="18" charset="0"/>
            </a:endParaRPr>
          </a:p>
          <a:p>
            <a:pPr marL="288290" indent="-274955">
              <a:lnSpc>
                <a:spcPts val="2720"/>
              </a:lnSpc>
              <a:spcBef>
                <a:spcPts val="350"/>
              </a:spcBef>
              <a:buSzPct val="95833"/>
              <a:buAutoNum type="arabicPeriod" startAt="3"/>
              <a:tabLst>
                <a:tab pos="288925" algn="l"/>
              </a:tabLst>
            </a:pP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Calculate the </a:t>
            </a:r>
            <a:r>
              <a:rPr sz="2400" spc="-5" dirty="0">
                <a:solidFill>
                  <a:srgbClr val="0D0D0D"/>
                </a:solidFill>
                <a:cs typeface="Times New Roman" panose="02020603050405020304" pitchFamily="18" charset="0"/>
              </a:rPr>
              <a:t>constants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x,y,2Δy-2Δx and</a:t>
            </a:r>
            <a:r>
              <a:rPr sz="2400" dirty="0">
                <a:solidFill>
                  <a:srgbClr val="0D0D0D"/>
                </a:solidFill>
                <a:cs typeface="Times New Roman" panose="02020603050405020304" pitchFamily="18" charset="0"/>
              </a:rPr>
              <a:t> obtain</a:t>
            </a:r>
            <a:r>
              <a:rPr lang="en-US" sz="2400" dirty="0">
                <a:solidFill>
                  <a:srgbClr val="0D0D0D"/>
                </a:solidFill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the </a:t>
            </a:r>
            <a:r>
              <a:rPr sz="2400" spc="-5" dirty="0">
                <a:solidFill>
                  <a:srgbClr val="0D0D0D"/>
                </a:solidFill>
                <a:cs typeface="Times New Roman" panose="02020603050405020304" pitchFamily="18" charset="0"/>
              </a:rPr>
              <a:t>starting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value </a:t>
            </a:r>
            <a:r>
              <a:rPr sz="2400" spc="-5" dirty="0">
                <a:solidFill>
                  <a:srgbClr val="0D0D0D"/>
                </a:solidFill>
                <a:cs typeface="Times New Roman" panose="02020603050405020304" pitchFamily="18" charset="0"/>
              </a:rPr>
              <a:t>for </a:t>
            </a:r>
            <a:r>
              <a:rPr sz="2400" spc="-10" dirty="0">
                <a:solidFill>
                  <a:srgbClr val="0D0D0D"/>
                </a:solidFill>
                <a:cs typeface="Times New Roman" panose="02020603050405020304" pitchFamily="18" charset="0"/>
              </a:rPr>
              <a:t>the decision </a:t>
            </a:r>
            <a:r>
              <a:rPr sz="2400" spc="-5" dirty="0">
                <a:solidFill>
                  <a:srgbClr val="0D0D0D"/>
                </a:solidFill>
                <a:cs typeface="Times New Roman" panose="02020603050405020304" pitchFamily="18" charset="0"/>
              </a:rPr>
              <a:t>parameter</a:t>
            </a:r>
            <a:r>
              <a:rPr sz="2400" spc="220" dirty="0">
                <a:solidFill>
                  <a:srgbClr val="0D0D0D"/>
                </a:solidFill>
                <a:cs typeface="Times New Roman" panose="02020603050405020304" pitchFamily="18" charset="0"/>
              </a:rPr>
              <a:t> </a:t>
            </a:r>
            <a:r>
              <a:rPr sz="2400" spc="5" dirty="0">
                <a:solidFill>
                  <a:srgbClr val="0D0D0D"/>
                </a:solidFill>
                <a:cs typeface="Times New Roman" panose="02020603050405020304" pitchFamily="18" charset="0"/>
              </a:rPr>
              <a:t>as</a:t>
            </a:r>
            <a:endParaRPr sz="2400" dirty="0">
              <a:cs typeface="Times New Roman" panose="02020603050405020304" pitchFamily="18" charset="0"/>
            </a:endParaRPr>
          </a:p>
          <a:p>
            <a:pPr marR="718820" algn="ctr">
              <a:lnSpc>
                <a:spcPct val="100000"/>
              </a:lnSpc>
              <a:spcBef>
                <a:spcPts val="345"/>
              </a:spcBef>
            </a:pPr>
            <a:r>
              <a:rPr sz="2400" spc="10" dirty="0">
                <a:solidFill>
                  <a:srgbClr val="0D0D0D"/>
                </a:solidFill>
                <a:cs typeface="Times New Roman" panose="02020603050405020304" pitchFamily="18" charset="0"/>
              </a:rPr>
              <a:t>p</a:t>
            </a:r>
            <a:r>
              <a:rPr sz="2400" b="1" spc="15" baseline="-19713" dirty="0">
                <a:solidFill>
                  <a:srgbClr val="0D0D0D"/>
                </a:solidFill>
                <a:cs typeface="Times New Roman" panose="02020603050405020304" pitchFamily="18" charset="0"/>
              </a:rPr>
              <a:t>0</a:t>
            </a:r>
            <a:r>
              <a:rPr sz="2400" spc="10" dirty="0">
                <a:solidFill>
                  <a:srgbClr val="0D0D0D"/>
                </a:solidFill>
                <a:cs typeface="Times New Roman" panose="02020603050405020304" pitchFamily="18" charset="0"/>
              </a:rPr>
              <a:t>=2Δy-Δx</a:t>
            </a:r>
            <a:endParaRPr sz="2400" dirty="0"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739939" y="1229711"/>
            <a:ext cx="7769225" cy="387029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480695">
              <a:lnSpc>
                <a:spcPts val="3080"/>
              </a:lnSpc>
              <a:spcBef>
                <a:spcPts val="260"/>
              </a:spcBef>
              <a:buSzPct val="96153"/>
              <a:buAutoNum type="arabicPeriod" startAt="4"/>
              <a:tabLst>
                <a:tab pos="307975" algn="l"/>
              </a:tabLst>
            </a:pPr>
            <a:r>
              <a:rPr lang="en-US" sz="26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20" dirty="0">
                <a:cs typeface="Times New Roman" panose="02020603050405020304" pitchFamily="18" charset="0"/>
              </a:rPr>
              <a:t>At </a:t>
            </a:r>
            <a:r>
              <a:rPr sz="2400" spc="-5" dirty="0">
                <a:cs typeface="Times New Roman" panose="02020603050405020304" pitchFamily="18" charset="0"/>
              </a:rPr>
              <a:t>each </a:t>
            </a:r>
            <a:r>
              <a:rPr sz="2400" spc="25" dirty="0">
                <a:cs typeface="Times New Roman" panose="02020603050405020304" pitchFamily="18" charset="0"/>
              </a:rPr>
              <a:t>x</a:t>
            </a:r>
            <a:r>
              <a:rPr sz="2400" b="1" spc="37" baseline="-19607" dirty="0">
                <a:cs typeface="Times New Roman" panose="02020603050405020304" pitchFamily="18" charset="0"/>
              </a:rPr>
              <a:t>k </a:t>
            </a:r>
            <a:r>
              <a:rPr sz="2400" dirty="0">
                <a:cs typeface="Times New Roman" panose="02020603050405020304" pitchFamily="18" charset="0"/>
              </a:rPr>
              <a:t>,along </a:t>
            </a:r>
            <a:r>
              <a:rPr sz="2400" spc="10" dirty="0">
                <a:cs typeface="Times New Roman" panose="02020603050405020304" pitchFamily="18" charset="0"/>
              </a:rPr>
              <a:t>the </a:t>
            </a:r>
            <a:r>
              <a:rPr sz="2400" dirty="0">
                <a:cs typeface="Times New Roman" panose="02020603050405020304" pitchFamily="18" charset="0"/>
              </a:rPr>
              <a:t>line, </a:t>
            </a:r>
            <a:r>
              <a:rPr sz="2400" spc="5" dirty="0">
                <a:cs typeface="Times New Roman" panose="02020603050405020304" pitchFamily="18" charset="0"/>
              </a:rPr>
              <a:t>starting </a:t>
            </a:r>
            <a:r>
              <a:rPr sz="2400" spc="-5" dirty="0">
                <a:cs typeface="Times New Roman" panose="02020603050405020304" pitchFamily="18" charset="0"/>
              </a:rPr>
              <a:t>at</a:t>
            </a:r>
            <a:r>
              <a:rPr sz="2400" spc="-360" dirty="0">
                <a:cs typeface="Times New Roman" panose="02020603050405020304" pitchFamily="18" charset="0"/>
              </a:rPr>
              <a:t> </a:t>
            </a:r>
            <a:r>
              <a:rPr sz="2400" dirty="0">
                <a:cs typeface="Times New Roman" panose="02020603050405020304" pitchFamily="18" charset="0"/>
              </a:rPr>
              <a:t>k=0,  </a:t>
            </a:r>
            <a:r>
              <a:rPr sz="2400" spc="20" dirty="0">
                <a:cs typeface="Times New Roman" panose="02020603050405020304" pitchFamily="18" charset="0"/>
              </a:rPr>
              <a:t>perform </a:t>
            </a:r>
            <a:r>
              <a:rPr sz="2400" spc="10" dirty="0">
                <a:cs typeface="Times New Roman" panose="02020603050405020304" pitchFamily="18" charset="0"/>
              </a:rPr>
              <a:t>the </a:t>
            </a:r>
            <a:r>
              <a:rPr sz="2400" spc="5" dirty="0">
                <a:cs typeface="Times New Roman" panose="02020603050405020304" pitchFamily="18" charset="0"/>
              </a:rPr>
              <a:t>following</a:t>
            </a:r>
            <a:r>
              <a:rPr sz="2400" spc="-350" dirty="0">
                <a:cs typeface="Times New Roman" panose="02020603050405020304" pitchFamily="18" charset="0"/>
              </a:rPr>
              <a:t> </a:t>
            </a:r>
            <a:r>
              <a:rPr sz="2400" spc="5" dirty="0">
                <a:cs typeface="Times New Roman" panose="02020603050405020304" pitchFamily="18" charset="0"/>
              </a:rPr>
              <a:t>test:</a:t>
            </a:r>
            <a:endParaRPr sz="24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rebuchet MS"/>
              <a:buAutoNum type="arabicPeriod" startAt="4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sz="2400" spc="10" dirty="0">
                <a:cs typeface="Times New Roman" panose="02020603050405020304" pitchFamily="18" charset="0"/>
              </a:rPr>
              <a:t>If</a:t>
            </a:r>
            <a:r>
              <a:rPr sz="2400" spc="-25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pk&lt;0,</a:t>
            </a:r>
            <a:r>
              <a:rPr sz="2400" spc="-105" dirty="0">
                <a:cs typeface="Times New Roman" panose="02020603050405020304" pitchFamily="18" charset="0"/>
              </a:rPr>
              <a:t> </a:t>
            </a:r>
            <a:r>
              <a:rPr sz="2400" spc="10" dirty="0">
                <a:cs typeface="Times New Roman" panose="02020603050405020304" pitchFamily="18" charset="0"/>
              </a:rPr>
              <a:t>the</a:t>
            </a:r>
            <a:r>
              <a:rPr sz="2400" spc="-50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next</a:t>
            </a:r>
            <a:r>
              <a:rPr sz="2400" spc="-30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point</a:t>
            </a:r>
            <a:r>
              <a:rPr sz="2400" spc="-110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to</a:t>
            </a:r>
            <a:r>
              <a:rPr sz="2400" spc="-95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plot</a:t>
            </a:r>
            <a:r>
              <a:rPr sz="2400" spc="-30" dirty="0">
                <a:cs typeface="Times New Roman" panose="02020603050405020304" pitchFamily="18" charset="0"/>
              </a:rPr>
              <a:t> </a:t>
            </a:r>
            <a:r>
              <a:rPr sz="2400" spc="5" dirty="0">
                <a:cs typeface="Times New Roman" panose="02020603050405020304" pitchFamily="18" charset="0"/>
              </a:rPr>
              <a:t>is</a:t>
            </a:r>
            <a:r>
              <a:rPr sz="2400" spc="-50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(x</a:t>
            </a:r>
            <a:r>
              <a:rPr sz="2400" b="1" spc="22" baseline="-19607" dirty="0">
                <a:cs typeface="Times New Roman" panose="02020603050405020304" pitchFamily="18" charset="0"/>
              </a:rPr>
              <a:t>k</a:t>
            </a:r>
            <a:r>
              <a:rPr sz="2400" spc="15" dirty="0">
                <a:cs typeface="Times New Roman" panose="02020603050405020304" pitchFamily="18" charset="0"/>
              </a:rPr>
              <a:t>+1,y</a:t>
            </a:r>
            <a:r>
              <a:rPr sz="2400" b="1" spc="22" baseline="-19607" dirty="0">
                <a:cs typeface="Times New Roman" panose="02020603050405020304" pitchFamily="18" charset="0"/>
              </a:rPr>
              <a:t>k</a:t>
            </a:r>
            <a:r>
              <a:rPr sz="2400" spc="15" dirty="0">
                <a:cs typeface="Times New Roman" panose="02020603050405020304" pitchFamily="18" charset="0"/>
              </a:rPr>
              <a:t>)</a:t>
            </a:r>
            <a:r>
              <a:rPr sz="2400" spc="-100" dirty="0">
                <a:cs typeface="Times New Roman" panose="02020603050405020304" pitchFamily="18" charset="0"/>
              </a:rPr>
              <a:t> </a:t>
            </a:r>
            <a:r>
              <a:rPr sz="2400" dirty="0">
                <a:cs typeface="Times New Roman" panose="02020603050405020304" pitchFamily="18" charset="0"/>
              </a:rPr>
              <a:t>and</a:t>
            </a:r>
          </a:p>
          <a:p>
            <a:pPr marL="2415540">
              <a:lnSpc>
                <a:spcPct val="100000"/>
              </a:lnSpc>
              <a:spcBef>
                <a:spcPts val="635"/>
              </a:spcBef>
            </a:pPr>
            <a:r>
              <a:rPr sz="2400" spc="5" dirty="0">
                <a:cs typeface="Times New Roman" panose="02020603050405020304" pitchFamily="18" charset="0"/>
              </a:rPr>
              <a:t>p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+1=p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+2Δy</a:t>
            </a:r>
            <a:endParaRPr sz="2400" dirty="0">
              <a:cs typeface="Times New Roman" panose="02020603050405020304" pitchFamily="18" charset="0"/>
            </a:endParaRPr>
          </a:p>
          <a:p>
            <a:pPr marL="469900" marR="5080" indent="-457200">
              <a:lnSpc>
                <a:spcPts val="3080"/>
              </a:lnSpc>
              <a:spcBef>
                <a:spcPts val="770"/>
              </a:spcBef>
              <a:buFont typeface="Wingdings" panose="05000000000000000000" pitchFamily="2" charset="2"/>
              <a:buChar char="v"/>
            </a:pPr>
            <a:r>
              <a:rPr sz="2400" spc="10" dirty="0">
                <a:cs typeface="Times New Roman" panose="02020603050405020304" pitchFamily="18" charset="0"/>
              </a:rPr>
              <a:t>Otherwise,</a:t>
            </a:r>
            <a:r>
              <a:rPr sz="2400" spc="-595" dirty="0">
                <a:cs typeface="Times New Roman" panose="02020603050405020304" pitchFamily="18" charset="0"/>
              </a:rPr>
              <a:t> </a:t>
            </a:r>
            <a:r>
              <a:rPr sz="2400" spc="10" dirty="0">
                <a:cs typeface="Times New Roman" panose="02020603050405020304" pitchFamily="18" charset="0"/>
              </a:rPr>
              <a:t>the next </a:t>
            </a:r>
            <a:r>
              <a:rPr sz="2400" spc="15" dirty="0">
                <a:cs typeface="Times New Roman" panose="02020603050405020304" pitchFamily="18" charset="0"/>
              </a:rPr>
              <a:t>point to </a:t>
            </a:r>
            <a:r>
              <a:rPr sz="2400" spc="10" dirty="0">
                <a:cs typeface="Times New Roman" panose="02020603050405020304" pitchFamily="18" charset="0"/>
              </a:rPr>
              <a:t>plot </a:t>
            </a:r>
            <a:r>
              <a:rPr sz="2400" spc="5" dirty="0">
                <a:cs typeface="Times New Roman" panose="02020603050405020304" pitchFamily="18" charset="0"/>
              </a:rPr>
              <a:t>is </a:t>
            </a:r>
            <a:r>
              <a:rPr sz="2400" spc="15" dirty="0">
                <a:cs typeface="Times New Roman" panose="02020603050405020304" pitchFamily="18" charset="0"/>
              </a:rPr>
              <a:t>(x</a:t>
            </a:r>
            <a:r>
              <a:rPr sz="2400" b="1" spc="22" baseline="-19607" dirty="0">
                <a:cs typeface="Times New Roman" panose="02020603050405020304" pitchFamily="18" charset="0"/>
              </a:rPr>
              <a:t>k</a:t>
            </a:r>
            <a:r>
              <a:rPr sz="2400" spc="15" dirty="0">
                <a:cs typeface="Times New Roman" panose="02020603050405020304" pitchFamily="18" charset="0"/>
              </a:rPr>
              <a:t>+1,y</a:t>
            </a:r>
            <a:r>
              <a:rPr sz="2400" b="1" spc="22" baseline="-19607" dirty="0">
                <a:cs typeface="Times New Roman" panose="02020603050405020304" pitchFamily="18" charset="0"/>
              </a:rPr>
              <a:t>k</a:t>
            </a:r>
            <a:r>
              <a:rPr sz="2400" spc="15" dirty="0">
                <a:cs typeface="Times New Roman" panose="02020603050405020304" pitchFamily="18" charset="0"/>
              </a:rPr>
              <a:t>+1)  </a:t>
            </a:r>
            <a:r>
              <a:rPr sz="2400" spc="-5" dirty="0">
                <a:cs typeface="Times New Roman" panose="02020603050405020304" pitchFamily="18" charset="0"/>
              </a:rPr>
              <a:t>and</a:t>
            </a:r>
            <a:endParaRPr sz="2400" dirty="0">
              <a:cs typeface="Times New Roman" panose="02020603050405020304" pitchFamily="18" charset="0"/>
            </a:endParaRPr>
          </a:p>
          <a:p>
            <a:pPr marL="2310130">
              <a:lnSpc>
                <a:spcPct val="100000"/>
              </a:lnSpc>
              <a:spcBef>
                <a:spcPts val="540"/>
              </a:spcBef>
            </a:pPr>
            <a:r>
              <a:rPr sz="2400" dirty="0">
                <a:cs typeface="Times New Roman" panose="02020603050405020304" pitchFamily="18" charset="0"/>
              </a:rPr>
              <a:t>p</a:t>
            </a:r>
            <a:r>
              <a:rPr sz="2400" b="1" baseline="-19607" dirty="0">
                <a:cs typeface="Times New Roman" panose="02020603050405020304" pitchFamily="18" charset="0"/>
              </a:rPr>
              <a:t>k+1</a:t>
            </a:r>
            <a:r>
              <a:rPr sz="2400" dirty="0">
                <a:cs typeface="Times New Roman" panose="02020603050405020304" pitchFamily="18" charset="0"/>
              </a:rPr>
              <a:t>=p</a:t>
            </a:r>
            <a:r>
              <a:rPr sz="2400" b="1" baseline="-19607" dirty="0">
                <a:cs typeface="Times New Roman" panose="02020603050405020304" pitchFamily="18" charset="0"/>
              </a:rPr>
              <a:t>k</a:t>
            </a:r>
            <a:r>
              <a:rPr sz="2400" dirty="0">
                <a:cs typeface="Times New Roman" panose="02020603050405020304" pitchFamily="18" charset="0"/>
              </a:rPr>
              <a:t>+2Δy-2Δx</a:t>
            </a:r>
          </a:p>
          <a:p>
            <a:pPr>
              <a:lnSpc>
                <a:spcPct val="10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buSzPct val="96153"/>
              <a:buAutoNum type="arabicPeriod" startAt="5"/>
              <a:tabLst>
                <a:tab pos="307975" algn="l"/>
              </a:tabLst>
            </a:pPr>
            <a:r>
              <a:rPr sz="2400" spc="-10" dirty="0">
                <a:cs typeface="Times New Roman" panose="02020603050405020304" pitchFamily="18" charset="0"/>
              </a:rPr>
              <a:t>Repeat </a:t>
            </a:r>
            <a:r>
              <a:rPr sz="2400" spc="5" dirty="0">
                <a:cs typeface="Times New Roman" panose="02020603050405020304" pitchFamily="18" charset="0"/>
              </a:rPr>
              <a:t>step </a:t>
            </a:r>
            <a:r>
              <a:rPr sz="2400" spc="10" dirty="0">
                <a:cs typeface="Times New Roman" panose="02020603050405020304" pitchFamily="18" charset="0"/>
              </a:rPr>
              <a:t>4 </a:t>
            </a:r>
            <a:r>
              <a:rPr sz="2400" spc="-10" dirty="0">
                <a:cs typeface="Times New Roman" panose="02020603050405020304" pitchFamily="18" charset="0"/>
              </a:rPr>
              <a:t>Δx</a:t>
            </a:r>
            <a:r>
              <a:rPr sz="2400" spc="-155" dirty="0">
                <a:cs typeface="Times New Roman" panose="02020603050405020304" pitchFamily="18" charset="0"/>
              </a:rPr>
              <a:t> </a:t>
            </a:r>
            <a:r>
              <a:rPr sz="2400" spc="5" dirty="0">
                <a:cs typeface="Times New Roman" panose="02020603050405020304" pitchFamily="18" charset="0"/>
              </a:rPr>
              <a:t>times.</a:t>
            </a:r>
            <a:endParaRPr sz="2400" dirty="0"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1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530044" y="975717"/>
            <a:ext cx="2895600" cy="416140"/>
          </a:xfrm>
          <a:prstGeom prst="rect">
            <a:avLst/>
          </a:prstGeom>
        </p:spPr>
        <p:txBody>
          <a:bodyPr vert="horz" wrap="square" lIns="0" tIns="1587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25"/>
              </a:spcBef>
            </a:pPr>
            <a:r>
              <a:rPr lang="en-US" sz="2600" b="1" spc="5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E</a:t>
            </a:r>
            <a:r>
              <a:rPr lang="en-US" sz="2600" b="1" spc="10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XAMPLE</a:t>
            </a:r>
            <a:endParaRPr lang="en-US" sz="2600" b="1" spc="10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685800" y="1524000"/>
            <a:ext cx="7543800" cy="472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1676400" y="838200"/>
            <a:ext cx="5267325" cy="4943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2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1034" y="1670735"/>
            <a:ext cx="74728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/>
              <a:t>Donald Hearn and M Pauline Baker, Computer Graphics, PHI, New Delhi. 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2</a:t>
            </a:r>
            <a:r>
              <a:rPr lang="en-US" sz="2400" dirty="0"/>
              <a:t>. Zhigang Xiang and Roy Plasock, Computer Graphics, Schaum’s Outlines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/>
              <a:t>3. Deborah Morley, Understanding Computer Today And Tomorrow, Introductory </a:t>
            </a:r>
            <a:r>
              <a:rPr lang="en-US" sz="2400" dirty="0" smtClean="0"/>
              <a:t>Edition.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1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INTRODUCTION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9710" y="2431291"/>
            <a:ext cx="6954884" cy="2364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57200">
              <a:spcBef>
                <a:spcPts val="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lang="en-US" sz="2400" spc="5" dirty="0">
                <a:cs typeface="Times New Roman" panose="02020603050405020304" pitchFamily="18" charset="0"/>
              </a:rPr>
              <a:t>Developed </a:t>
            </a:r>
            <a:r>
              <a:rPr lang="en-US" sz="2400" spc="25" dirty="0">
                <a:cs typeface="Times New Roman" panose="02020603050405020304" pitchFamily="18" charset="0"/>
              </a:rPr>
              <a:t>by</a:t>
            </a:r>
            <a:r>
              <a:rPr lang="en-US" sz="2400" spc="-120" dirty="0">
                <a:cs typeface="Times New Roman" panose="02020603050405020304" pitchFamily="18" charset="0"/>
              </a:rPr>
              <a:t> Jack </a:t>
            </a:r>
            <a:r>
              <a:rPr lang="en-US" sz="2400" spc="5" dirty="0">
                <a:cs typeface="Times New Roman" panose="02020603050405020304" pitchFamily="18" charset="0"/>
              </a:rPr>
              <a:t>Bresenham.</a:t>
            </a:r>
          </a:p>
          <a:p>
            <a:pPr marL="469900" indent="-457200">
              <a:spcBef>
                <a:spcPts val="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endParaRPr lang="en-US" sz="2400" spc="5" dirty="0">
              <a:cs typeface="Times New Roman" panose="02020603050405020304" pitchFamily="18" charset="0"/>
            </a:endParaRPr>
          </a:p>
          <a:p>
            <a:pPr marL="469900" indent="-457200">
              <a:spcBef>
                <a:spcPts val="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 Raster </a:t>
            </a:r>
            <a:r>
              <a:rPr lang="en-US" sz="2400" spc="5" dirty="0">
                <a:cs typeface="Times New Roman" panose="02020603050405020304" pitchFamily="18" charset="0"/>
              </a:rPr>
              <a:t>line-generating</a:t>
            </a:r>
            <a:r>
              <a:rPr lang="en-US" sz="2400" spc="-260" dirty="0">
                <a:cs typeface="Times New Roman" panose="02020603050405020304" pitchFamily="18" charset="0"/>
              </a:rPr>
              <a:t> </a:t>
            </a:r>
            <a:r>
              <a:rPr lang="en-US" sz="2400" spc="10" dirty="0">
                <a:cs typeface="Times New Roman" panose="02020603050405020304" pitchFamily="18" charset="0"/>
              </a:rPr>
              <a:t>algorithm.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40"/>
              </a:spcBef>
              <a:buFont typeface="Wingdings" panose="05000000000000000000" pitchFamily="2" charset="2"/>
              <a:buChar char="v"/>
            </a:pPr>
            <a:endParaRPr lang="en-US" sz="2400" dirty="0">
              <a:cs typeface="Times New Roman" panose="02020603050405020304" pitchFamily="18" charset="0"/>
            </a:endParaRPr>
          </a:p>
          <a:p>
            <a:pPr marL="469900" marR="5080" indent="-457200">
              <a:lnSpc>
                <a:spcPts val="3080"/>
              </a:lnSpc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Scan </a:t>
            </a:r>
            <a:r>
              <a:rPr lang="en-US" sz="2400" spc="5" dirty="0">
                <a:cs typeface="Times New Roman" panose="02020603050405020304" pitchFamily="18" charset="0"/>
              </a:rPr>
              <a:t>conversion </a:t>
            </a:r>
            <a:r>
              <a:rPr lang="en-US" sz="2400" spc="10" dirty="0">
                <a:cs typeface="Times New Roman" panose="02020603050405020304" pitchFamily="18" charset="0"/>
              </a:rPr>
              <a:t>takes </a:t>
            </a:r>
            <a:r>
              <a:rPr lang="en-US" sz="2400" dirty="0">
                <a:cs typeface="Times New Roman" panose="02020603050405020304" pitchFamily="18" charset="0"/>
              </a:rPr>
              <a:t>place using </a:t>
            </a:r>
            <a:r>
              <a:rPr lang="en-US" sz="2400" spc="-125" dirty="0">
                <a:cs typeface="Times New Roman" panose="02020603050405020304" pitchFamily="18" charset="0"/>
              </a:rPr>
              <a:t>only  </a:t>
            </a:r>
            <a:r>
              <a:rPr lang="en-US" sz="2400" spc="5" dirty="0">
                <a:cs typeface="Times New Roman" panose="02020603050405020304" pitchFamily="18" charset="0"/>
              </a:rPr>
              <a:t>incremental </a:t>
            </a:r>
            <a:r>
              <a:rPr lang="en-US" sz="2400" spc="10" dirty="0">
                <a:cs typeface="Times New Roman" panose="02020603050405020304" pitchFamily="18" charset="0"/>
              </a:rPr>
              <a:t>integer</a:t>
            </a:r>
            <a:r>
              <a:rPr lang="en-US" sz="2400" spc="-250" dirty="0"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cs typeface="Times New Roman" panose="02020603050405020304" pitchFamily="18" charset="0"/>
              </a:rPr>
              <a:t>calculations.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5985" y="1749321"/>
            <a:ext cx="66688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spc="5" dirty="0">
                <a:cs typeface="Times New Roman" panose="02020603050405020304" pitchFamily="18" charset="0"/>
              </a:rPr>
              <a:t>Accurate </a:t>
            </a:r>
            <a:r>
              <a:rPr lang="en-US" sz="2400" spc="-5" dirty="0">
                <a:cs typeface="Times New Roman" panose="02020603050405020304" pitchFamily="18" charset="0"/>
              </a:rPr>
              <a:t>and </a:t>
            </a:r>
            <a:r>
              <a:rPr lang="en-US" sz="2400" dirty="0">
                <a:cs typeface="Times New Roman" panose="02020603050405020304" pitchFamily="18" charset="0"/>
              </a:rPr>
              <a:t>efficient than</a:t>
            </a:r>
            <a:r>
              <a:rPr lang="en-US" sz="2400" spc="-215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DDA line drawing algorithm.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400" dirty="0">
                <a:cs typeface="Times New Roman" panose="02020603050405020304" pitchFamily="18" charset="0"/>
              </a:rPr>
              <a:t>Guarantees connected (gap-less) lines where each point is drawn exactly 1 time.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400" dirty="0">
                <a:cs typeface="Times New Roman" panose="02020603050405020304" pitchFamily="18" charset="0"/>
              </a:rPr>
              <a:t>Also known as the midpoint line algorithm.</a:t>
            </a:r>
            <a:endParaRPr lang="en-US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72359" y="791378"/>
            <a:ext cx="8177048" cy="2249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5080" indent="-457200">
              <a:lnSpc>
                <a:spcPts val="3080"/>
              </a:lnSpc>
              <a:spcBef>
                <a:spcPts val="260"/>
              </a:spcBef>
              <a:buClr>
                <a:schemeClr val="tx1"/>
              </a:buClr>
              <a:buSzPct val="71153"/>
              <a:buFont typeface="Wingdings" panose="05000000000000000000" pitchFamily="2" charset="2"/>
              <a:buChar char="v"/>
              <a:tabLst>
                <a:tab pos="288925" algn="l"/>
              </a:tabLst>
            </a:pPr>
            <a:r>
              <a:rPr lang="en-US" sz="2400" spc="5" dirty="0">
                <a:cs typeface="Times New Roman" panose="02020603050405020304" pitchFamily="18" charset="0"/>
              </a:rPr>
              <a:t>The </a:t>
            </a:r>
            <a:r>
              <a:rPr lang="en-US" sz="2400" spc="10" dirty="0">
                <a:cs typeface="Times New Roman" panose="02020603050405020304" pitchFamily="18" charset="0"/>
              </a:rPr>
              <a:t>computer </a:t>
            </a:r>
            <a:r>
              <a:rPr lang="en-US" sz="2400" spc="-5" dirty="0">
                <a:cs typeface="Times New Roman" panose="02020603050405020304" pitchFamily="18" charset="0"/>
              </a:rPr>
              <a:t>has </a:t>
            </a:r>
            <a:r>
              <a:rPr lang="en-US" sz="2400" spc="15" dirty="0">
                <a:cs typeface="Times New Roman" panose="02020603050405020304" pitchFamily="18" charset="0"/>
              </a:rPr>
              <a:t>to </a:t>
            </a:r>
            <a:r>
              <a:rPr lang="en-US" sz="2400" spc="-5" dirty="0">
                <a:cs typeface="Times New Roman" panose="02020603050405020304" pitchFamily="18" charset="0"/>
              </a:rPr>
              <a:t>select </a:t>
            </a:r>
            <a:r>
              <a:rPr lang="en-US" sz="2400" spc="15" dirty="0">
                <a:cs typeface="Times New Roman" panose="02020603050405020304" pitchFamily="18" charset="0"/>
              </a:rPr>
              <a:t>pixels to </a:t>
            </a:r>
            <a:r>
              <a:rPr lang="en-US" sz="2400" spc="20" dirty="0">
                <a:cs typeface="Times New Roman" panose="02020603050405020304" pitchFamily="18" charset="0"/>
              </a:rPr>
              <a:t>draw </a:t>
            </a:r>
            <a:r>
              <a:rPr lang="en-US" sz="2400" spc="-480" dirty="0">
                <a:cs typeface="Times New Roman" panose="02020603050405020304" pitchFamily="18" charset="0"/>
              </a:rPr>
              <a:t>a  </a:t>
            </a:r>
            <a:r>
              <a:rPr lang="en-US" sz="2400" spc="-480" dirty="0" smtClean="0">
                <a:cs typeface="Times New Roman" panose="02020603050405020304" pitchFamily="18" charset="0"/>
              </a:rPr>
              <a:t>        </a:t>
            </a:r>
            <a:r>
              <a:rPr lang="en-US" sz="2400" dirty="0" smtClean="0">
                <a:cs typeface="Times New Roman" panose="02020603050405020304" pitchFamily="18" charset="0"/>
              </a:rPr>
              <a:t>line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marL="469900" marR="158750" indent="-457200">
              <a:lnSpc>
                <a:spcPts val="3080"/>
              </a:lnSpc>
              <a:spcBef>
                <a:spcPts val="675"/>
              </a:spcBef>
              <a:buClr>
                <a:schemeClr val="tx1"/>
              </a:buClr>
              <a:buSzPct val="71153"/>
              <a:buFont typeface="Wingdings" panose="05000000000000000000" pitchFamily="2" charset="2"/>
              <a:buChar char="v"/>
              <a:tabLst>
                <a:tab pos="288925" algn="l"/>
              </a:tabLst>
            </a:pPr>
            <a:r>
              <a:rPr lang="en-US" sz="2400" spc="15" dirty="0">
                <a:cs typeface="Times New Roman" panose="02020603050405020304" pitchFamily="18" charset="0"/>
              </a:rPr>
              <a:t>It </a:t>
            </a:r>
            <a:r>
              <a:rPr lang="en-US" sz="2400" dirty="0">
                <a:cs typeface="Times New Roman" panose="02020603050405020304" pitchFamily="18" charset="0"/>
              </a:rPr>
              <a:t>has </a:t>
            </a:r>
            <a:r>
              <a:rPr lang="en-US" sz="2400" spc="15" dirty="0">
                <a:cs typeface="Times New Roman" panose="02020603050405020304" pitchFamily="18" charset="0"/>
              </a:rPr>
              <a:t>to </a:t>
            </a:r>
            <a:r>
              <a:rPr lang="en-US" sz="2400" spc="-5" dirty="0">
                <a:cs typeface="Times New Roman" panose="02020603050405020304" pitchFamily="18" charset="0"/>
              </a:rPr>
              <a:t>select </a:t>
            </a:r>
            <a:r>
              <a:rPr lang="en-US" sz="2400" spc="15" dirty="0">
                <a:cs typeface="Times New Roman" panose="02020603050405020304" pitchFamily="18" charset="0"/>
              </a:rPr>
              <a:t>two points </a:t>
            </a:r>
            <a:r>
              <a:rPr lang="en-US" sz="2400" dirty="0">
                <a:cs typeface="Times New Roman" panose="02020603050405020304" pitchFamily="18" charset="0"/>
              </a:rPr>
              <a:t>and </a:t>
            </a:r>
            <a:r>
              <a:rPr lang="en-US" sz="2400" spc="10" dirty="0">
                <a:cs typeface="Times New Roman" panose="02020603050405020304" pitchFamily="18" charset="0"/>
              </a:rPr>
              <a:t>then </a:t>
            </a:r>
            <a:r>
              <a:rPr lang="en-US" sz="2400" spc="20" dirty="0">
                <a:cs typeface="Times New Roman" panose="02020603050405020304" pitchFamily="18" charset="0"/>
              </a:rPr>
              <a:t>draw </a:t>
            </a:r>
            <a:r>
              <a:rPr lang="en-US" sz="2400" spc="-505" dirty="0">
                <a:cs typeface="Times New Roman" panose="02020603050405020304" pitchFamily="18" charset="0"/>
              </a:rPr>
              <a:t>a  </a:t>
            </a:r>
            <a:r>
              <a:rPr lang="en-US" sz="2400" spc="-505" dirty="0" smtClean="0">
                <a:cs typeface="Times New Roman" panose="02020603050405020304" pitchFamily="18" charset="0"/>
              </a:rPr>
              <a:t>              </a:t>
            </a:r>
            <a:r>
              <a:rPr lang="en-US" sz="2400" dirty="0" smtClean="0">
                <a:cs typeface="Times New Roman" panose="02020603050405020304" pitchFamily="18" charset="0"/>
              </a:rPr>
              <a:t>line </a:t>
            </a:r>
            <a:r>
              <a:rPr lang="en-US" sz="2400" spc="15" dirty="0">
                <a:cs typeface="Times New Roman" panose="02020603050405020304" pitchFamily="18" charset="0"/>
              </a:rPr>
              <a:t>between</a:t>
            </a:r>
            <a:r>
              <a:rPr lang="en-US" sz="2400" spc="-165" dirty="0">
                <a:cs typeface="Times New Roman" panose="02020603050405020304" pitchFamily="18" charset="0"/>
              </a:rPr>
              <a:t> </a:t>
            </a:r>
            <a:r>
              <a:rPr lang="en-US" sz="2400" spc="10" dirty="0">
                <a:cs typeface="Times New Roman" panose="02020603050405020304" pitchFamily="18" charset="0"/>
              </a:rPr>
              <a:t>them.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69900" marR="1482090" indent="-457200">
              <a:lnSpc>
                <a:spcPct val="101099"/>
              </a:lnSpc>
              <a:spcBef>
                <a:spcPts val="505"/>
              </a:spcBef>
              <a:buClr>
                <a:schemeClr val="tx1"/>
              </a:buClr>
              <a:buSzPct val="71153"/>
              <a:buFont typeface="Wingdings" panose="05000000000000000000" pitchFamily="2" charset="2"/>
              <a:buChar char="v"/>
              <a:tabLst>
                <a:tab pos="288925" algn="l"/>
              </a:tabLst>
            </a:pPr>
            <a:r>
              <a:rPr lang="en-US" sz="2400" spc="15" dirty="0">
                <a:cs typeface="Times New Roman" panose="02020603050405020304" pitchFamily="18" charset="0"/>
              </a:rPr>
              <a:t>It </a:t>
            </a:r>
            <a:r>
              <a:rPr lang="en-US" sz="2400" spc="-5" dirty="0">
                <a:cs typeface="Times New Roman" panose="02020603050405020304" pitchFamily="18" charset="0"/>
              </a:rPr>
              <a:t>also </a:t>
            </a:r>
            <a:r>
              <a:rPr lang="en-US" sz="2400" spc="15" dirty="0">
                <a:cs typeface="Times New Roman" panose="02020603050405020304" pitchFamily="18" charset="0"/>
              </a:rPr>
              <a:t>needs </a:t>
            </a:r>
            <a:r>
              <a:rPr lang="en-US" sz="2400" spc="10" dirty="0">
                <a:cs typeface="Times New Roman" panose="02020603050405020304" pitchFamily="18" charset="0"/>
              </a:rPr>
              <a:t>some parameters </a:t>
            </a:r>
            <a:r>
              <a:rPr lang="en-US" sz="2400" spc="-165" dirty="0" smtClean="0">
                <a:cs typeface="Times New Roman" panose="02020603050405020304" pitchFamily="18" charset="0"/>
              </a:rPr>
              <a:t>for c</a:t>
            </a:r>
            <a:r>
              <a:rPr lang="en-US" sz="2400" spc="10" dirty="0" smtClean="0">
                <a:cs typeface="Times New Roman" panose="02020603050405020304" pitchFamily="18" charset="0"/>
              </a:rPr>
              <a:t>omputations</a:t>
            </a:r>
            <a:r>
              <a:rPr lang="en-US" sz="2400" spc="10" dirty="0">
                <a:cs typeface="Times New Roman" panose="02020603050405020304" pitchFamily="18" charset="0"/>
              </a:rPr>
              <a:t>.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69900" marR="262255" indent="-457200">
              <a:lnSpc>
                <a:spcPct val="101099"/>
              </a:lnSpc>
              <a:spcBef>
                <a:spcPts val="525"/>
              </a:spcBef>
              <a:buClr>
                <a:schemeClr val="tx1"/>
              </a:buClr>
              <a:buSzPct val="71153"/>
              <a:buFont typeface="Wingdings" panose="05000000000000000000" pitchFamily="2" charset="2"/>
              <a:buChar char="v"/>
              <a:tabLst>
                <a:tab pos="288925" algn="l"/>
              </a:tabLst>
            </a:pPr>
            <a:r>
              <a:rPr lang="en-US" sz="2400" spc="20" dirty="0">
                <a:cs typeface="Times New Roman" panose="02020603050405020304" pitchFamily="18" charset="0"/>
              </a:rPr>
              <a:t>Group</a:t>
            </a:r>
            <a:r>
              <a:rPr lang="en-US" sz="2400" spc="-585" dirty="0">
                <a:cs typeface="Times New Roman" panose="02020603050405020304" pitchFamily="18" charset="0"/>
              </a:rPr>
              <a:t>  </a:t>
            </a:r>
            <a:r>
              <a:rPr lang="en-US" sz="2400" spc="-585" dirty="0" smtClean="0">
                <a:cs typeface="Times New Roman" panose="02020603050405020304" pitchFamily="18" charset="0"/>
              </a:rPr>
              <a:t>      </a:t>
            </a:r>
            <a:r>
              <a:rPr lang="en-US" sz="2400" spc="15" dirty="0" smtClean="0">
                <a:cs typeface="Times New Roman" panose="02020603050405020304" pitchFamily="18" charset="0"/>
              </a:rPr>
              <a:t>of </a:t>
            </a:r>
            <a:r>
              <a:rPr lang="en-US" sz="2400" spc="15" dirty="0">
                <a:cs typeface="Times New Roman" panose="02020603050405020304" pitchFamily="18" charset="0"/>
              </a:rPr>
              <a:t>pixels </a:t>
            </a:r>
            <a:r>
              <a:rPr lang="en-US" sz="2400" spc="10" dirty="0">
                <a:cs typeface="Times New Roman" panose="02020603050405020304" pitchFamily="18" charset="0"/>
              </a:rPr>
              <a:t>look like a matrix </a:t>
            </a:r>
            <a:r>
              <a:rPr lang="en-US" sz="2400" dirty="0">
                <a:cs typeface="Times New Roman" panose="02020603050405020304" pitchFamily="18" charset="0"/>
              </a:rPr>
              <a:t>having </a:t>
            </a:r>
            <a:r>
              <a:rPr lang="en-US" sz="2400" spc="-470" dirty="0">
                <a:cs typeface="Times New Roman" panose="02020603050405020304" pitchFamily="18" charset="0"/>
              </a:rPr>
              <a:t>x  </a:t>
            </a:r>
            <a:r>
              <a:rPr lang="en-US" sz="2400" spc="-470" dirty="0" smtClean="0">
                <a:cs typeface="Times New Roman" panose="02020603050405020304" pitchFamily="18" charset="0"/>
              </a:rPr>
              <a:t>          </a:t>
            </a:r>
            <a:r>
              <a:rPr lang="en-US" sz="2400" dirty="0" smtClean="0">
                <a:cs typeface="Times New Roman" panose="02020603050405020304" pitchFamily="18" charset="0"/>
              </a:rPr>
              <a:t>and </a:t>
            </a:r>
            <a:r>
              <a:rPr lang="en-US" sz="2400" spc="10" dirty="0">
                <a:cs typeface="Times New Roman" panose="02020603050405020304" pitchFamily="18" charset="0"/>
              </a:rPr>
              <a:t>y </a:t>
            </a:r>
            <a:r>
              <a:rPr lang="en-US" sz="2400" spc="5" dirty="0">
                <a:cs typeface="Times New Roman" panose="02020603050405020304" pitchFamily="18" charset="0"/>
              </a:rPr>
              <a:t>axis.</a:t>
            </a: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2215054" y="3155731"/>
            <a:ext cx="4648200" cy="2524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r>
              <a:rPr lang="en-US" dirty="0"/>
              <a:t> 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89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536575" y="5059298"/>
            <a:ext cx="8481301" cy="431528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69900" marR="5080" indent="-457200">
              <a:lnSpc>
                <a:spcPts val="3080"/>
              </a:lnSpc>
              <a:spcBef>
                <a:spcPts val="26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sz="2400" spc="-50" dirty="0">
                <a:cs typeface="Times New Roman" panose="02020603050405020304" pitchFamily="18" charset="0"/>
              </a:rPr>
              <a:t>We </a:t>
            </a:r>
            <a:r>
              <a:rPr sz="2400" spc="5" dirty="0">
                <a:cs typeface="Times New Roman" panose="02020603050405020304" pitchFamily="18" charset="0"/>
              </a:rPr>
              <a:t>need </a:t>
            </a:r>
            <a:r>
              <a:rPr sz="2400" spc="15" dirty="0">
                <a:cs typeface="Times New Roman" panose="02020603050405020304" pitchFamily="18" charset="0"/>
              </a:rPr>
              <a:t>a </a:t>
            </a:r>
            <a:r>
              <a:rPr sz="2400" spc="10" dirty="0">
                <a:cs typeface="Times New Roman" panose="02020603050405020304" pitchFamily="18" charset="0"/>
              </a:rPr>
              <a:t>decision parameter to</a:t>
            </a:r>
            <a:r>
              <a:rPr sz="2400" spc="-409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decide  </a:t>
            </a:r>
            <a:r>
              <a:rPr sz="2400" dirty="0">
                <a:cs typeface="Times New Roman" panose="02020603050405020304" pitchFamily="18" charset="0"/>
              </a:rPr>
              <a:t>which </a:t>
            </a:r>
            <a:r>
              <a:rPr sz="2400" spc="20" dirty="0">
                <a:cs typeface="Times New Roman" panose="02020603050405020304" pitchFamily="18" charset="0"/>
              </a:rPr>
              <a:t>pixel </a:t>
            </a:r>
            <a:r>
              <a:rPr sz="2400" spc="10" dirty="0">
                <a:cs typeface="Times New Roman" panose="02020603050405020304" pitchFamily="18" charset="0"/>
              </a:rPr>
              <a:t>to</a:t>
            </a:r>
            <a:r>
              <a:rPr sz="2400" spc="-240" dirty="0">
                <a:cs typeface="Times New Roman" panose="02020603050405020304" pitchFamily="18" charset="0"/>
              </a:rPr>
              <a:t> </a:t>
            </a:r>
            <a:r>
              <a:rPr sz="2400" spc="5" dirty="0">
                <a:cs typeface="Times New Roman" panose="02020603050405020304" pitchFamily="18" charset="0"/>
              </a:rPr>
              <a:t>choose.</a:t>
            </a:r>
            <a:endParaRPr sz="2400" dirty="0">
              <a:cs typeface="Times New Roman" panose="02020603050405020304" pitchFamily="18" charset="0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2209800" y="762000"/>
            <a:ext cx="4171950" cy="3686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4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536575" y="1244536"/>
            <a:ext cx="8150226" cy="19463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SzPct val="7083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sz="2400" spc="-10" dirty="0">
                <a:cs typeface="Times New Roman" panose="02020603050405020304" pitchFamily="18" charset="0"/>
              </a:rPr>
              <a:t>Starting from the </a:t>
            </a:r>
            <a:r>
              <a:rPr sz="2400" spc="-15" dirty="0">
                <a:cs typeface="Times New Roman" panose="02020603050405020304" pitchFamily="18" charset="0"/>
              </a:rPr>
              <a:t>left endpoint </a:t>
            </a:r>
            <a:r>
              <a:rPr sz="2400" spc="15" dirty="0">
                <a:cs typeface="Times New Roman" panose="02020603050405020304" pitchFamily="18" charset="0"/>
              </a:rPr>
              <a:t>(x</a:t>
            </a:r>
            <a:r>
              <a:rPr sz="2400" spc="22" baseline="-19713" dirty="0">
                <a:cs typeface="Times New Roman" panose="02020603050405020304" pitchFamily="18" charset="0"/>
              </a:rPr>
              <a:t>0</a:t>
            </a:r>
            <a:r>
              <a:rPr sz="2400" spc="15" dirty="0">
                <a:cs typeface="Times New Roman" panose="02020603050405020304" pitchFamily="18" charset="0"/>
              </a:rPr>
              <a:t>,y</a:t>
            </a:r>
            <a:r>
              <a:rPr sz="2400" spc="22" baseline="-19713" dirty="0">
                <a:cs typeface="Times New Roman" panose="02020603050405020304" pitchFamily="18" charset="0"/>
              </a:rPr>
              <a:t>0</a:t>
            </a:r>
            <a:r>
              <a:rPr sz="2400" spc="15" dirty="0">
                <a:cs typeface="Times New Roman" panose="02020603050405020304" pitchFamily="18" charset="0"/>
              </a:rPr>
              <a:t>) </a:t>
            </a:r>
            <a:r>
              <a:rPr sz="2400" spc="-10" dirty="0">
                <a:cs typeface="Times New Roman" panose="02020603050405020304" pitchFamily="18" charset="0"/>
              </a:rPr>
              <a:t>of </a:t>
            </a:r>
            <a:r>
              <a:rPr sz="2400" dirty="0">
                <a:cs typeface="Times New Roman" panose="02020603050405020304" pitchFamily="18" charset="0"/>
              </a:rPr>
              <a:t>a </a:t>
            </a:r>
            <a:r>
              <a:rPr sz="2400" spc="-5" dirty="0">
                <a:cs typeface="Times New Roman" panose="02020603050405020304" pitchFamily="18" charset="0"/>
              </a:rPr>
              <a:t>given  </a:t>
            </a:r>
            <a:r>
              <a:rPr sz="2400" spc="-25" dirty="0">
                <a:cs typeface="Times New Roman" panose="02020603050405020304" pitchFamily="18" charset="0"/>
              </a:rPr>
              <a:t>line, </a:t>
            </a:r>
            <a:r>
              <a:rPr sz="2400" spc="5" dirty="0">
                <a:cs typeface="Times New Roman" panose="02020603050405020304" pitchFamily="18" charset="0"/>
              </a:rPr>
              <a:t>we </a:t>
            </a:r>
            <a:r>
              <a:rPr sz="2400" spc="-5" dirty="0">
                <a:cs typeface="Times New Roman" panose="02020603050405020304" pitchFamily="18" charset="0"/>
              </a:rPr>
              <a:t>step </a:t>
            </a:r>
            <a:r>
              <a:rPr sz="2400" spc="5" dirty="0">
                <a:cs typeface="Times New Roman" panose="02020603050405020304" pitchFamily="18" charset="0"/>
              </a:rPr>
              <a:t>to </a:t>
            </a:r>
            <a:r>
              <a:rPr sz="2400" spc="-5" dirty="0">
                <a:cs typeface="Times New Roman" panose="02020603050405020304" pitchFamily="18" charset="0"/>
              </a:rPr>
              <a:t>each successive </a:t>
            </a:r>
            <a:r>
              <a:rPr sz="2400" spc="-10" dirty="0">
                <a:cs typeface="Times New Roman" panose="02020603050405020304" pitchFamily="18" charset="0"/>
              </a:rPr>
              <a:t>column and </a:t>
            </a:r>
            <a:r>
              <a:rPr sz="2400" spc="-15" dirty="0">
                <a:cs typeface="Times New Roman" panose="02020603050405020304" pitchFamily="18" charset="0"/>
              </a:rPr>
              <a:t>plot  </a:t>
            </a:r>
            <a:r>
              <a:rPr sz="2400" spc="-10" dirty="0">
                <a:cs typeface="Times New Roman" panose="02020603050405020304" pitchFamily="18" charset="0"/>
              </a:rPr>
              <a:t>the pixel whose </a:t>
            </a:r>
            <a:r>
              <a:rPr sz="2400" spc="-5" dirty="0">
                <a:cs typeface="Times New Roman" panose="02020603050405020304" pitchFamily="18" charset="0"/>
              </a:rPr>
              <a:t>scan-line </a:t>
            </a:r>
            <a:r>
              <a:rPr sz="2400" dirty="0">
                <a:cs typeface="Times New Roman" panose="02020603050405020304" pitchFamily="18" charset="0"/>
              </a:rPr>
              <a:t>y </a:t>
            </a:r>
            <a:r>
              <a:rPr sz="2400" spc="-10" dirty="0">
                <a:cs typeface="Times New Roman" panose="02020603050405020304" pitchFamily="18" charset="0"/>
              </a:rPr>
              <a:t>value </a:t>
            </a:r>
            <a:r>
              <a:rPr sz="2400" spc="-5" dirty="0">
                <a:cs typeface="Times New Roman" panose="02020603050405020304" pitchFamily="18" charset="0"/>
              </a:rPr>
              <a:t>is </a:t>
            </a:r>
            <a:r>
              <a:rPr sz="2400" spc="-10" dirty="0">
                <a:cs typeface="Times New Roman" panose="02020603050405020304" pitchFamily="18" charset="0"/>
              </a:rPr>
              <a:t>close </a:t>
            </a:r>
            <a:r>
              <a:rPr sz="2400" spc="10" dirty="0">
                <a:cs typeface="Times New Roman" panose="02020603050405020304" pitchFamily="18" charset="0"/>
              </a:rPr>
              <a:t>to </a:t>
            </a:r>
            <a:r>
              <a:rPr sz="2400" spc="-5" dirty="0">
                <a:cs typeface="Times New Roman" panose="02020603050405020304" pitchFamily="18" charset="0"/>
              </a:rPr>
              <a:t>the  </a:t>
            </a:r>
            <a:r>
              <a:rPr sz="2400" spc="-25" dirty="0">
                <a:cs typeface="Times New Roman" panose="02020603050405020304" pitchFamily="18" charset="0"/>
              </a:rPr>
              <a:t>line</a:t>
            </a:r>
            <a:r>
              <a:rPr sz="2400" spc="55" dirty="0">
                <a:cs typeface="Times New Roman" panose="02020603050405020304" pitchFamily="18" charset="0"/>
              </a:rPr>
              <a:t> </a:t>
            </a:r>
            <a:r>
              <a:rPr sz="2400" dirty="0">
                <a:cs typeface="Times New Roman" panose="02020603050405020304" pitchFamily="18" charset="0"/>
              </a:rPr>
              <a:t>path.</a:t>
            </a:r>
          </a:p>
          <a:p>
            <a:pPr marL="469900" marR="702945" indent="-457200">
              <a:lnSpc>
                <a:spcPts val="2850"/>
              </a:lnSpc>
              <a:spcBef>
                <a:spcPts val="770"/>
              </a:spcBef>
              <a:buSzPct val="7083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sz="2400" dirty="0">
                <a:cs typeface="Times New Roman" panose="02020603050405020304" pitchFamily="18" charset="0"/>
              </a:rPr>
              <a:t>At </a:t>
            </a:r>
            <a:r>
              <a:rPr sz="2400" spc="-10" dirty="0">
                <a:cs typeface="Times New Roman" panose="02020603050405020304" pitchFamily="18" charset="0"/>
              </a:rPr>
              <a:t>the </a:t>
            </a:r>
            <a:r>
              <a:rPr sz="2400" dirty="0">
                <a:cs typeface="Times New Roman" panose="02020603050405020304" pitchFamily="18" charset="0"/>
              </a:rPr>
              <a:t>sample </a:t>
            </a:r>
            <a:r>
              <a:rPr sz="2400" spc="-5" dirty="0">
                <a:cs typeface="Times New Roman" panose="02020603050405020304" pitchFamily="18" charset="0"/>
              </a:rPr>
              <a:t>position </a:t>
            </a:r>
            <a:r>
              <a:rPr sz="2400" spc="20" dirty="0">
                <a:cs typeface="Times New Roman" panose="02020603050405020304" pitchFamily="18" charset="0"/>
              </a:rPr>
              <a:t>x</a:t>
            </a:r>
            <a:r>
              <a:rPr sz="2400" b="1" spc="30" baseline="-19713" dirty="0">
                <a:cs typeface="Times New Roman" panose="02020603050405020304" pitchFamily="18" charset="0"/>
              </a:rPr>
              <a:t>k+1 </a:t>
            </a:r>
            <a:r>
              <a:rPr sz="2400" spc="-10" dirty="0">
                <a:cs typeface="Times New Roman" panose="02020603050405020304" pitchFamily="18" charset="0"/>
              </a:rPr>
              <a:t>the </a:t>
            </a:r>
            <a:r>
              <a:rPr sz="2400" spc="-5" dirty="0">
                <a:cs typeface="Times New Roman" panose="02020603050405020304" pitchFamily="18" charset="0"/>
              </a:rPr>
              <a:t>vertical  </a:t>
            </a:r>
            <a:r>
              <a:rPr sz="2400" spc="-10" dirty="0">
                <a:cs typeface="Times New Roman" panose="02020603050405020304" pitchFamily="18" charset="0"/>
              </a:rPr>
              <a:t>separations from the </a:t>
            </a:r>
            <a:r>
              <a:rPr sz="2400" spc="-25" dirty="0">
                <a:cs typeface="Times New Roman" panose="02020603050405020304" pitchFamily="18" charset="0"/>
              </a:rPr>
              <a:t>line </a:t>
            </a:r>
            <a:r>
              <a:rPr sz="2400" spc="-10" dirty="0">
                <a:cs typeface="Times New Roman" panose="02020603050405020304" pitchFamily="18" charset="0"/>
              </a:rPr>
              <a:t>are </a:t>
            </a:r>
            <a:r>
              <a:rPr sz="2400" spc="-20" dirty="0">
                <a:cs typeface="Times New Roman" panose="02020603050405020304" pitchFamily="18" charset="0"/>
              </a:rPr>
              <a:t>labelled</a:t>
            </a:r>
            <a:r>
              <a:rPr sz="2400" spc="495" dirty="0">
                <a:cs typeface="Times New Roman" panose="02020603050405020304" pitchFamily="18" charset="0"/>
              </a:rPr>
              <a:t> </a:t>
            </a:r>
            <a:r>
              <a:rPr sz="2400" dirty="0" err="1">
                <a:cs typeface="Times New Roman" panose="02020603050405020304" pitchFamily="18" charset="0"/>
              </a:rPr>
              <a:t>d</a:t>
            </a:r>
            <a:r>
              <a:rPr sz="2400" b="1" baseline="-19713" dirty="0" err="1">
                <a:cs typeface="Times New Roman" panose="02020603050405020304" pitchFamily="18" charset="0"/>
              </a:rPr>
              <a:t>upper</a:t>
            </a:r>
            <a:r>
              <a:rPr lang="en-US" sz="2400" b="1" baseline="-19713" dirty="0">
                <a:cs typeface="Times New Roman" panose="02020603050405020304" pitchFamily="18" charset="0"/>
              </a:rPr>
              <a:t>  </a:t>
            </a:r>
            <a:r>
              <a:rPr sz="2400" spc="-10" dirty="0">
                <a:cs typeface="Times New Roman" panose="02020603050405020304" pitchFamily="18" charset="0"/>
              </a:rPr>
              <a:t>and</a:t>
            </a:r>
            <a:r>
              <a:rPr sz="2400" spc="35" dirty="0">
                <a:cs typeface="Times New Roman" panose="02020603050405020304" pitchFamily="18" charset="0"/>
              </a:rPr>
              <a:t> </a:t>
            </a:r>
            <a:r>
              <a:rPr sz="2400" dirty="0">
                <a:cs typeface="Times New Roman" panose="02020603050405020304" pitchFamily="18" charset="0"/>
              </a:rPr>
              <a:t>d</a:t>
            </a:r>
            <a:r>
              <a:rPr sz="2400" b="1" baseline="-17921" dirty="0">
                <a:cs typeface="Times New Roman" panose="02020603050405020304" pitchFamily="18" charset="0"/>
              </a:rPr>
              <a:t>lower</a:t>
            </a:r>
            <a:r>
              <a:rPr sz="24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object 4"/>
          <p:cNvSpPr/>
          <p:nvPr/>
        </p:nvSpPr>
        <p:spPr>
          <a:xfrm>
            <a:off x="2514600" y="3786652"/>
            <a:ext cx="4114800" cy="2457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C9E256-015B-4AF1-878A-CF650CE575F0}"/>
              </a:ext>
            </a:extLst>
          </p:cNvPr>
          <p:cNvSpPr txBox="1"/>
          <p:nvPr/>
        </p:nvSpPr>
        <p:spPr>
          <a:xfrm>
            <a:off x="3240088" y="447384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DERIVATION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611187" y="762000"/>
            <a:ext cx="7921625" cy="4616007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469900" marR="5080" indent="-457200">
              <a:lnSpc>
                <a:spcPts val="2330"/>
              </a:lnSpc>
              <a:spcBef>
                <a:spcPts val="635"/>
              </a:spcBef>
              <a:buFont typeface="Wingdings" panose="05000000000000000000" pitchFamily="2" charset="2"/>
              <a:buChar char="v"/>
            </a:pPr>
            <a:r>
              <a:rPr sz="2400" spc="-5" dirty="0">
                <a:cs typeface="Times New Roman" panose="02020603050405020304" pitchFamily="18" charset="0"/>
              </a:rPr>
              <a:t>The </a:t>
            </a:r>
            <a:r>
              <a:rPr sz="2400" dirty="0">
                <a:cs typeface="Times New Roman" panose="02020603050405020304" pitchFamily="18" charset="0"/>
              </a:rPr>
              <a:t>y </a:t>
            </a:r>
            <a:r>
              <a:rPr sz="2400" spc="-10" dirty="0">
                <a:cs typeface="Times New Roman" panose="02020603050405020304" pitchFamily="18" charset="0"/>
              </a:rPr>
              <a:t>coordinate on the </a:t>
            </a:r>
            <a:r>
              <a:rPr sz="2400" spc="-25" dirty="0">
                <a:cs typeface="Times New Roman" panose="02020603050405020304" pitchFamily="18" charset="0"/>
              </a:rPr>
              <a:t>line </a:t>
            </a:r>
            <a:r>
              <a:rPr sz="2400" spc="5" dirty="0">
                <a:cs typeface="Times New Roman" panose="02020603050405020304" pitchFamily="18" charset="0"/>
              </a:rPr>
              <a:t>at </a:t>
            </a:r>
            <a:r>
              <a:rPr sz="2400" spc="30" dirty="0">
                <a:cs typeface="Times New Roman" panose="02020603050405020304" pitchFamily="18" charset="0"/>
              </a:rPr>
              <a:t>x</a:t>
            </a:r>
            <a:r>
              <a:rPr sz="2400" b="1" spc="44" baseline="-19713" dirty="0">
                <a:cs typeface="Times New Roman" panose="02020603050405020304" pitchFamily="18" charset="0"/>
              </a:rPr>
              <a:t>k</a:t>
            </a:r>
            <a:r>
              <a:rPr sz="2400" spc="30" dirty="0">
                <a:cs typeface="Times New Roman" panose="02020603050405020304" pitchFamily="18" charset="0"/>
              </a:rPr>
              <a:t>+1 </a:t>
            </a:r>
            <a:r>
              <a:rPr sz="2400" spc="-5" dirty="0">
                <a:cs typeface="Times New Roman" panose="02020603050405020304" pitchFamily="18" charset="0"/>
              </a:rPr>
              <a:t>is </a:t>
            </a:r>
            <a:r>
              <a:rPr sz="2400" spc="-10" dirty="0">
                <a:cs typeface="Times New Roman" panose="02020603050405020304" pitchFamily="18" charset="0"/>
              </a:rPr>
              <a:t>calculated  </a:t>
            </a:r>
            <a:r>
              <a:rPr sz="2400" spc="5" dirty="0">
                <a:cs typeface="Times New Roman" panose="02020603050405020304" pitchFamily="18" charset="0"/>
              </a:rPr>
              <a:t>as</a:t>
            </a:r>
            <a:endParaRPr sz="2400" dirty="0">
              <a:cs typeface="Times New Roman" panose="02020603050405020304" pitchFamily="18" charset="0"/>
            </a:endParaRPr>
          </a:p>
          <a:p>
            <a:pPr marL="2043430">
              <a:lnSpc>
                <a:spcPct val="100000"/>
              </a:lnSpc>
              <a:spcBef>
                <a:spcPts val="60"/>
              </a:spcBef>
            </a:pPr>
            <a:r>
              <a:rPr sz="2400" spc="10" dirty="0">
                <a:cs typeface="Times New Roman" panose="02020603050405020304" pitchFamily="18" charset="0"/>
              </a:rPr>
              <a:t>y=(</a:t>
            </a:r>
            <a:r>
              <a:rPr sz="2400" spc="10" dirty="0" err="1">
                <a:cs typeface="Times New Roman" panose="02020603050405020304" pitchFamily="18" charset="0"/>
              </a:rPr>
              <a:t>mx+c</a:t>
            </a:r>
            <a:r>
              <a:rPr sz="2400" spc="10" dirty="0">
                <a:cs typeface="Times New Roman" panose="02020603050405020304" pitchFamily="18" charset="0"/>
              </a:rPr>
              <a:t>)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57200" indent="-457200">
              <a:spcBef>
                <a:spcPts val="25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cs typeface="Times New Roman" panose="02020603050405020304" pitchFamily="18" charset="0"/>
              </a:rPr>
              <a:t>We </a:t>
            </a:r>
            <a:r>
              <a:rPr lang="en-US" sz="2400" spc="-15" dirty="0">
                <a:cs typeface="Times New Roman" panose="02020603050405020304" pitchFamily="18" charset="0"/>
              </a:rPr>
              <a:t>know </a:t>
            </a:r>
            <a:r>
              <a:rPr lang="en-US" sz="2400" spc="-5" dirty="0">
                <a:cs typeface="Times New Roman" panose="02020603050405020304" pitchFamily="18" charset="0"/>
              </a:rPr>
              <a:t>that the</a:t>
            </a:r>
            <a:r>
              <a:rPr lang="en-US" sz="2400" spc="95" dirty="0"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cs typeface="Times New Roman" panose="02020603050405020304" pitchFamily="18" charset="0"/>
              </a:rPr>
              <a:t>slope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spc="15" dirty="0">
                <a:cs typeface="Times New Roman" panose="02020603050405020304" pitchFamily="18" charset="0"/>
              </a:rPr>
              <a:t>m=</a:t>
            </a:r>
            <a:r>
              <a:rPr lang="en-US" sz="2400" spc="15" dirty="0" err="1">
                <a:cs typeface="Times New Roman" panose="02020603050405020304" pitchFamily="18" charset="0"/>
              </a:rPr>
              <a:t>Δy</a:t>
            </a:r>
            <a:r>
              <a:rPr lang="en-US" sz="2400" spc="15" dirty="0">
                <a:cs typeface="Times New Roman" panose="02020603050405020304" pitchFamily="18" charset="0"/>
              </a:rPr>
              <a:t>/</a:t>
            </a:r>
            <a:r>
              <a:rPr lang="en-US" sz="2400" spc="15" dirty="0" err="1">
                <a:cs typeface="Times New Roman" panose="02020603050405020304" pitchFamily="18" charset="0"/>
              </a:rPr>
              <a:t>Δx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25"/>
              </a:spcBef>
              <a:buFont typeface="Wingdings" panose="05000000000000000000" pitchFamily="2" charset="2"/>
              <a:buChar char="v"/>
            </a:pPr>
            <a:endParaRPr sz="24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sz="2400" spc="-20" dirty="0">
                <a:cs typeface="Times New Roman" panose="02020603050405020304" pitchFamily="18" charset="0"/>
              </a:rPr>
              <a:t>Then,</a:t>
            </a:r>
            <a:endParaRPr sz="2400" dirty="0">
              <a:cs typeface="Times New Roman" panose="02020603050405020304" pitchFamily="18" charset="0"/>
            </a:endParaRPr>
          </a:p>
          <a:p>
            <a:pPr marL="1395095" marR="3405504">
              <a:lnSpc>
                <a:spcPts val="2400"/>
              </a:lnSpc>
              <a:spcBef>
                <a:spcPts val="1055"/>
              </a:spcBef>
            </a:pPr>
            <a:r>
              <a:rPr lang="en-US" sz="2400" spc="10" dirty="0" err="1" smtClean="0">
                <a:cs typeface="Times New Roman" panose="02020603050405020304" pitchFamily="18" charset="0"/>
              </a:rPr>
              <a:t>d</a:t>
            </a:r>
            <a:r>
              <a:rPr lang="en-US" sz="2400" b="1" spc="-30" baseline="-17921" dirty="0" err="1" smtClean="0">
                <a:cs typeface="Times New Roman" panose="02020603050405020304" pitchFamily="18" charset="0"/>
              </a:rPr>
              <a:t>lower</a:t>
            </a:r>
            <a:r>
              <a:rPr sz="2400" spc="7" baseline="11574" dirty="0" smtClean="0">
                <a:cs typeface="Times New Roman" panose="02020603050405020304" pitchFamily="18" charset="0"/>
              </a:rPr>
              <a:t>=</a:t>
            </a:r>
            <a:r>
              <a:rPr lang="en-US" sz="2400" spc="7" baseline="11574" dirty="0" smtClean="0">
                <a:cs typeface="Times New Roman" panose="02020603050405020304" pitchFamily="18" charset="0"/>
              </a:rPr>
              <a:t> </a:t>
            </a:r>
            <a:r>
              <a:rPr sz="2400" spc="7" baseline="11574" dirty="0">
                <a:cs typeface="Times New Roman" panose="02020603050405020304" pitchFamily="18" charset="0"/>
              </a:rPr>
              <a:t>y-</a:t>
            </a:r>
            <a:r>
              <a:rPr lang="en-US" sz="2400" spc="7" baseline="11574" dirty="0" err="1">
                <a:cs typeface="Times New Roman" panose="02020603050405020304" pitchFamily="18" charset="0"/>
              </a:rPr>
              <a:t>y</a:t>
            </a:r>
            <a:r>
              <a:rPr lang="en-US" sz="2400" spc="5" baseline="11574" dirty="0" err="1">
                <a:cs typeface="Times New Roman" panose="02020603050405020304" pitchFamily="18" charset="0"/>
              </a:rPr>
              <a:t>k</a:t>
            </a:r>
            <a:r>
              <a:rPr sz="2400" b="1" spc="5" dirty="0">
                <a:cs typeface="Times New Roman" panose="02020603050405020304" pitchFamily="18" charset="0"/>
              </a:rPr>
              <a:t> </a:t>
            </a:r>
            <a:endParaRPr lang="en-US" sz="2400" b="1" spc="5" dirty="0" smtClean="0">
              <a:cs typeface="Times New Roman" panose="02020603050405020304" pitchFamily="18" charset="0"/>
            </a:endParaRPr>
          </a:p>
          <a:p>
            <a:pPr marL="1395095" marR="3405504">
              <a:lnSpc>
                <a:spcPts val="2400"/>
              </a:lnSpc>
              <a:spcBef>
                <a:spcPts val="1055"/>
              </a:spcBef>
            </a:pPr>
            <a:r>
              <a:rPr sz="2400" b="1" spc="5" dirty="0" smtClean="0">
                <a:cs typeface="Times New Roman" panose="02020603050405020304" pitchFamily="18" charset="0"/>
              </a:rPr>
              <a:t> </a:t>
            </a:r>
            <a:r>
              <a:rPr sz="2400" spc="10" dirty="0">
                <a:cs typeface="Times New Roman" panose="02020603050405020304" pitchFamily="18" charset="0"/>
              </a:rPr>
              <a:t>d</a:t>
            </a:r>
            <a:r>
              <a:rPr sz="2400" b="1" spc="-30" baseline="-17921" dirty="0">
                <a:cs typeface="Times New Roman" panose="02020603050405020304" pitchFamily="18" charset="0"/>
              </a:rPr>
              <a:t>u</a:t>
            </a:r>
            <a:r>
              <a:rPr sz="2400" b="1" spc="-7" baseline="-17921" dirty="0">
                <a:cs typeface="Times New Roman" panose="02020603050405020304" pitchFamily="18" charset="0"/>
              </a:rPr>
              <a:t>pp</a:t>
            </a:r>
            <a:r>
              <a:rPr sz="2400" b="1" spc="7" baseline="-17921" dirty="0">
                <a:cs typeface="Times New Roman" panose="02020603050405020304" pitchFamily="18" charset="0"/>
              </a:rPr>
              <a:t>e</a:t>
            </a:r>
            <a:r>
              <a:rPr sz="2400" b="1" spc="15" baseline="-17921" dirty="0">
                <a:cs typeface="Times New Roman" panose="02020603050405020304" pitchFamily="18" charset="0"/>
              </a:rPr>
              <a:t>r</a:t>
            </a:r>
            <a:r>
              <a:rPr sz="2400" spc="10" dirty="0">
                <a:cs typeface="Times New Roman" panose="02020603050405020304" pitchFamily="18" charset="0"/>
              </a:rPr>
              <a:t>=</a:t>
            </a:r>
            <a:r>
              <a:rPr sz="2400" spc="15" dirty="0">
                <a:cs typeface="Times New Roman" panose="02020603050405020304" pitchFamily="18" charset="0"/>
              </a:rPr>
              <a:t>(</a:t>
            </a:r>
            <a:r>
              <a:rPr sz="2400" spc="20" dirty="0">
                <a:cs typeface="Times New Roman" panose="02020603050405020304" pitchFamily="18" charset="0"/>
              </a:rPr>
              <a:t>y</a:t>
            </a:r>
            <a:r>
              <a:rPr sz="2400" b="1" spc="75" baseline="-17921" dirty="0">
                <a:cs typeface="Times New Roman" panose="02020603050405020304" pitchFamily="18" charset="0"/>
              </a:rPr>
              <a:t>k</a:t>
            </a:r>
            <a:r>
              <a:rPr sz="2400" spc="15" dirty="0">
                <a:cs typeface="Times New Roman" panose="02020603050405020304" pitchFamily="18" charset="0"/>
              </a:rPr>
              <a:t>+1)-</a:t>
            </a:r>
            <a:r>
              <a:rPr sz="2400" dirty="0">
                <a:cs typeface="Times New Roman" panose="02020603050405020304" pitchFamily="18" charset="0"/>
              </a:rPr>
              <a:t>y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sz="2400" spc="-20" dirty="0">
                <a:cs typeface="Times New Roman" panose="02020603050405020304" pitchFamily="18" charset="0"/>
              </a:rPr>
              <a:t>Replacing </a:t>
            </a:r>
            <a:r>
              <a:rPr sz="2400" spc="-10" dirty="0">
                <a:cs typeface="Times New Roman" panose="02020603050405020304" pitchFamily="18" charset="0"/>
              </a:rPr>
              <a:t>the value of </a:t>
            </a:r>
            <a:r>
              <a:rPr sz="2400" dirty="0">
                <a:cs typeface="Times New Roman" panose="02020603050405020304" pitchFamily="18" charset="0"/>
              </a:rPr>
              <a:t>y</a:t>
            </a:r>
            <a:r>
              <a:rPr sz="2400" spc="95" dirty="0">
                <a:cs typeface="Times New Roman" panose="02020603050405020304" pitchFamily="18" charset="0"/>
              </a:rPr>
              <a:t> </a:t>
            </a:r>
            <a:r>
              <a:rPr sz="2400" dirty="0"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 dirty="0">
              <a:cs typeface="Times New Roman" panose="02020603050405020304" pitchFamily="18" charset="0"/>
            </a:endParaRPr>
          </a:p>
          <a:p>
            <a:pPr marL="1395095" marR="2212975">
              <a:lnSpc>
                <a:spcPts val="2860"/>
              </a:lnSpc>
            </a:pPr>
            <a:r>
              <a:rPr sz="2400" spc="10" dirty="0">
                <a:cs typeface="Times New Roman" panose="02020603050405020304" pitchFamily="18" charset="0"/>
              </a:rPr>
              <a:t>d</a:t>
            </a:r>
            <a:r>
              <a:rPr sz="2400" b="1" spc="15" baseline="-19713" dirty="0">
                <a:cs typeface="Times New Roman" panose="02020603050405020304" pitchFamily="18" charset="0"/>
              </a:rPr>
              <a:t>lower</a:t>
            </a:r>
            <a:r>
              <a:rPr sz="2400" spc="10" dirty="0">
                <a:cs typeface="Times New Roman" panose="02020603050405020304" pitchFamily="18" charset="0"/>
              </a:rPr>
              <a:t>=m(x</a:t>
            </a:r>
            <a:r>
              <a:rPr sz="2400" b="1" spc="15" baseline="-19713" dirty="0">
                <a:cs typeface="Times New Roman" panose="02020603050405020304" pitchFamily="18" charset="0"/>
              </a:rPr>
              <a:t>k</a:t>
            </a:r>
            <a:r>
              <a:rPr sz="2400" spc="10" dirty="0">
                <a:cs typeface="Times New Roman" panose="02020603050405020304" pitchFamily="18" charset="0"/>
              </a:rPr>
              <a:t>+1)+c-</a:t>
            </a:r>
            <a:r>
              <a:rPr sz="2400" spc="10" dirty="0" err="1">
                <a:cs typeface="Times New Roman" panose="02020603050405020304" pitchFamily="18" charset="0"/>
              </a:rPr>
              <a:t>y</a:t>
            </a:r>
            <a:r>
              <a:rPr sz="2400" b="1" spc="15" baseline="-19713" dirty="0" err="1">
                <a:cs typeface="Times New Roman" panose="02020603050405020304" pitchFamily="18" charset="0"/>
              </a:rPr>
              <a:t>k</a:t>
            </a:r>
            <a:r>
              <a:rPr sz="2400" b="1" spc="15" baseline="-19713" dirty="0">
                <a:cs typeface="Times New Roman" panose="02020603050405020304" pitchFamily="18" charset="0"/>
              </a:rPr>
              <a:t>  </a:t>
            </a:r>
            <a:endParaRPr lang="en-US" sz="2400" b="1" spc="15" baseline="-19713" dirty="0" smtClean="0">
              <a:cs typeface="Times New Roman" panose="02020603050405020304" pitchFamily="18" charset="0"/>
            </a:endParaRPr>
          </a:p>
          <a:p>
            <a:pPr marL="1395095" marR="2212975">
              <a:lnSpc>
                <a:spcPts val="2860"/>
              </a:lnSpc>
            </a:pPr>
            <a:r>
              <a:rPr sz="2400" spc="10" dirty="0" err="1" smtClean="0">
                <a:cs typeface="Times New Roman" panose="02020603050405020304" pitchFamily="18" charset="0"/>
              </a:rPr>
              <a:t>d</a:t>
            </a:r>
            <a:r>
              <a:rPr sz="2400" b="1" spc="15" baseline="-19713" dirty="0" err="1" smtClean="0">
                <a:cs typeface="Times New Roman" panose="02020603050405020304" pitchFamily="18" charset="0"/>
              </a:rPr>
              <a:t>upper</a:t>
            </a:r>
            <a:r>
              <a:rPr sz="2400" spc="10" dirty="0">
                <a:cs typeface="Times New Roman" panose="02020603050405020304" pitchFamily="18" charset="0"/>
              </a:rPr>
              <a:t>=(y</a:t>
            </a:r>
            <a:r>
              <a:rPr sz="2400" b="1" spc="15" baseline="-19713" dirty="0">
                <a:cs typeface="Times New Roman" panose="02020603050405020304" pitchFamily="18" charset="0"/>
              </a:rPr>
              <a:t>k</a:t>
            </a:r>
            <a:r>
              <a:rPr sz="2400" spc="10" dirty="0">
                <a:cs typeface="Times New Roman" panose="02020603050405020304" pitchFamily="18" charset="0"/>
              </a:rPr>
              <a:t>+1)-m(x</a:t>
            </a:r>
            <a:r>
              <a:rPr sz="2400" b="1" spc="15" baseline="-19713" dirty="0">
                <a:cs typeface="Times New Roman" panose="02020603050405020304" pitchFamily="18" charset="0"/>
              </a:rPr>
              <a:t>k</a:t>
            </a:r>
            <a:r>
              <a:rPr sz="2400" spc="10" dirty="0">
                <a:cs typeface="Times New Roman" panose="02020603050405020304" pitchFamily="18" charset="0"/>
              </a:rPr>
              <a:t>+1)-c</a:t>
            </a:r>
            <a:endParaRPr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457200" y="328866"/>
            <a:ext cx="8153400" cy="500265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5"/>
              </a:spcBef>
              <a:buFont typeface="Wingdings" panose="05000000000000000000" pitchFamily="2" charset="2"/>
              <a:buChar char="v"/>
            </a:pPr>
            <a:r>
              <a:rPr sz="2400" spc="10" dirty="0">
                <a:cs typeface="Times New Roman" panose="02020603050405020304" pitchFamily="18" charset="0"/>
              </a:rPr>
              <a:t>Now </a:t>
            </a:r>
            <a:r>
              <a:rPr sz="2400" spc="15" dirty="0">
                <a:cs typeface="Times New Roman" panose="02020603050405020304" pitchFamily="18" charset="0"/>
              </a:rPr>
              <a:t>we</a:t>
            </a:r>
            <a:r>
              <a:rPr sz="2400" spc="-95" dirty="0">
                <a:cs typeface="Times New Roman" panose="02020603050405020304" pitchFamily="18" charset="0"/>
              </a:rPr>
              <a:t> </a:t>
            </a:r>
            <a:r>
              <a:rPr sz="2400" spc="5" dirty="0">
                <a:cs typeface="Times New Roman" panose="02020603050405020304" pitchFamily="18" charset="0"/>
              </a:rPr>
              <a:t>substract</a:t>
            </a:r>
            <a:endParaRPr sz="2400" dirty="0">
              <a:cs typeface="Times New Roman" panose="02020603050405020304" pitchFamily="18" charset="0"/>
            </a:endParaRPr>
          </a:p>
          <a:p>
            <a:pPr marL="12700" marR="1607820" indent="800735">
              <a:lnSpc>
                <a:spcPct val="238300"/>
              </a:lnSpc>
            </a:pPr>
            <a:r>
              <a:rPr sz="2400" spc="10" dirty="0">
                <a:cs typeface="Times New Roman" panose="02020603050405020304" pitchFamily="18" charset="0"/>
              </a:rPr>
              <a:t>d</a:t>
            </a:r>
            <a:r>
              <a:rPr sz="2400" b="1" spc="15" baseline="-19607" dirty="0">
                <a:cs typeface="Times New Roman" panose="02020603050405020304" pitchFamily="18" charset="0"/>
              </a:rPr>
              <a:t>lower</a:t>
            </a:r>
            <a:r>
              <a:rPr sz="2400" spc="10" dirty="0">
                <a:cs typeface="Times New Roman" panose="02020603050405020304" pitchFamily="18" charset="0"/>
              </a:rPr>
              <a:t>-d</a:t>
            </a:r>
            <a:r>
              <a:rPr sz="2400" b="1" spc="15" baseline="-19607" dirty="0">
                <a:cs typeface="Times New Roman" panose="02020603050405020304" pitchFamily="18" charset="0"/>
              </a:rPr>
              <a:t>upper</a:t>
            </a:r>
            <a:r>
              <a:rPr sz="2400" spc="10" dirty="0">
                <a:cs typeface="Times New Roman" panose="02020603050405020304" pitchFamily="18" charset="0"/>
              </a:rPr>
              <a:t>=2m(x</a:t>
            </a:r>
            <a:r>
              <a:rPr sz="2400" b="1" spc="15" baseline="-19607" dirty="0">
                <a:cs typeface="Times New Roman" panose="02020603050405020304" pitchFamily="18" charset="0"/>
              </a:rPr>
              <a:t>k</a:t>
            </a:r>
            <a:r>
              <a:rPr sz="2400" spc="10" dirty="0">
                <a:cs typeface="Times New Roman" panose="02020603050405020304" pitchFamily="18" charset="0"/>
              </a:rPr>
              <a:t>+1)-2y</a:t>
            </a:r>
            <a:r>
              <a:rPr sz="2400" b="1" spc="15" baseline="-19607" dirty="0">
                <a:cs typeface="Times New Roman" panose="02020603050405020304" pitchFamily="18" charset="0"/>
              </a:rPr>
              <a:t>k</a:t>
            </a:r>
            <a:r>
              <a:rPr sz="2400" spc="10" dirty="0">
                <a:cs typeface="Times New Roman" panose="02020603050405020304" pitchFamily="18" charset="0"/>
              </a:rPr>
              <a:t>+2c-1 </a:t>
            </a:r>
            <a:r>
              <a:rPr lang="en-US" sz="2400" spc="10" dirty="0" smtClean="0">
                <a:cs typeface="Times New Roman" panose="02020603050405020304" pitchFamily="18" charset="0"/>
              </a:rPr>
              <a:t>.</a:t>
            </a:r>
          </a:p>
          <a:p>
            <a:pPr marL="12700" marR="1607820" indent="800735">
              <a:lnSpc>
                <a:spcPct val="238300"/>
              </a:lnSpc>
            </a:pPr>
            <a:r>
              <a:rPr sz="2400" spc="10" dirty="0" smtClean="0">
                <a:cs typeface="Times New Roman" panose="02020603050405020304" pitchFamily="18" charset="0"/>
              </a:rPr>
              <a:t> </a:t>
            </a:r>
            <a:r>
              <a:rPr sz="2400" spc="-10" dirty="0">
                <a:cs typeface="Times New Roman" panose="02020603050405020304" pitchFamily="18" charset="0"/>
              </a:rPr>
              <a:t>Replacing</a:t>
            </a:r>
            <a:r>
              <a:rPr sz="2400" spc="-90" dirty="0">
                <a:cs typeface="Times New Roman" panose="02020603050405020304" pitchFamily="18" charset="0"/>
              </a:rPr>
              <a:t> </a:t>
            </a:r>
            <a:r>
              <a:rPr sz="2400" spc="10" dirty="0">
                <a:cs typeface="Times New Roman" panose="02020603050405020304" pitchFamily="18" charset="0"/>
              </a:rPr>
              <a:t>m;</a:t>
            </a:r>
            <a:endParaRPr sz="2400" dirty="0"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lang="en-US" sz="2400" spc="5" dirty="0" smtClean="0">
                <a:cs typeface="Times New Roman" panose="02020603050405020304" pitchFamily="18" charset="0"/>
              </a:rPr>
              <a:t>              </a:t>
            </a:r>
            <a:r>
              <a:rPr sz="2400" spc="5" dirty="0" smtClean="0">
                <a:cs typeface="Times New Roman" panose="02020603050405020304" pitchFamily="18" charset="0"/>
              </a:rPr>
              <a:t>Δx(d</a:t>
            </a:r>
            <a:r>
              <a:rPr sz="2400" b="1" spc="7" baseline="-19607" dirty="0" smtClean="0">
                <a:cs typeface="Times New Roman" panose="02020603050405020304" pitchFamily="18" charset="0"/>
              </a:rPr>
              <a:t>lower</a:t>
            </a:r>
            <a:r>
              <a:rPr sz="2400" spc="5" dirty="0" smtClean="0">
                <a:cs typeface="Times New Roman" panose="02020603050405020304" pitchFamily="18" charset="0"/>
              </a:rPr>
              <a:t>-d</a:t>
            </a:r>
            <a:r>
              <a:rPr sz="2400" b="1" spc="7" baseline="-19607" dirty="0" smtClean="0">
                <a:cs typeface="Times New Roman" panose="02020603050405020304" pitchFamily="18" charset="0"/>
              </a:rPr>
              <a:t>upper</a:t>
            </a:r>
            <a:r>
              <a:rPr sz="2400" spc="5" dirty="0">
                <a:cs typeface="Times New Roman" panose="02020603050405020304" pitchFamily="18" charset="0"/>
              </a:rPr>
              <a:t>)=Δx(2Δy/Δx(x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+1)-2y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+2c-1)</a:t>
            </a:r>
            <a:endParaRPr sz="2400" dirty="0">
              <a:cs typeface="Times New Roman" panose="02020603050405020304" pitchFamily="18" charset="0"/>
            </a:endParaRPr>
          </a:p>
          <a:p>
            <a:pPr marL="2310130">
              <a:lnSpc>
                <a:spcPct val="100000"/>
              </a:lnSpc>
              <a:spcBef>
                <a:spcPts val="560"/>
              </a:spcBef>
            </a:pPr>
            <a:r>
              <a:rPr lang="en-US" sz="2400" spc="-15" dirty="0" smtClean="0">
                <a:cs typeface="Times New Roman" panose="02020603050405020304" pitchFamily="18" charset="0"/>
              </a:rPr>
              <a:t>         </a:t>
            </a:r>
            <a:r>
              <a:rPr sz="2400" spc="-15" dirty="0" smtClean="0">
                <a:cs typeface="Times New Roman" panose="02020603050405020304" pitchFamily="18" charset="0"/>
              </a:rPr>
              <a:t>=</a:t>
            </a:r>
            <a:r>
              <a:rPr sz="2400" spc="-15" dirty="0">
                <a:cs typeface="Times New Roman" panose="02020603050405020304" pitchFamily="18" charset="0"/>
              </a:rPr>
              <a:t>2Δy.x</a:t>
            </a:r>
            <a:r>
              <a:rPr sz="2400" b="1" spc="-22" baseline="-19607" dirty="0">
                <a:cs typeface="Times New Roman" panose="02020603050405020304" pitchFamily="18" charset="0"/>
              </a:rPr>
              <a:t>k</a:t>
            </a:r>
            <a:r>
              <a:rPr sz="2400" spc="-15" dirty="0">
                <a:cs typeface="Times New Roman" panose="02020603050405020304" pitchFamily="18" charset="0"/>
              </a:rPr>
              <a:t>-2Δx.y</a:t>
            </a:r>
            <a:r>
              <a:rPr sz="2400" b="1" spc="-22" baseline="-19607" dirty="0">
                <a:cs typeface="Times New Roman" panose="02020603050405020304" pitchFamily="18" charset="0"/>
              </a:rPr>
              <a:t>k</a:t>
            </a:r>
            <a:r>
              <a:rPr sz="2400" spc="-15" dirty="0">
                <a:cs typeface="Times New Roman" panose="02020603050405020304" pitchFamily="18" charset="0"/>
              </a:rPr>
              <a:t>+b</a:t>
            </a:r>
            <a:endParaRPr lang="en-IN" sz="2400" dirty="0">
              <a:cs typeface="Times New Roman" panose="02020603050405020304" pitchFamily="18" charset="0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lang="en-IN" sz="2600" spc="15" dirty="0">
                <a:cs typeface="Times New Roman" panose="02020603050405020304" pitchFamily="18" charset="0"/>
              </a:rPr>
              <a:t>(</a:t>
            </a:r>
            <a:r>
              <a:rPr lang="en-IN" sz="2600" spc="45" dirty="0">
                <a:cs typeface="Times New Roman" panose="02020603050405020304" pitchFamily="18" charset="0"/>
              </a:rPr>
              <a:t>b</a:t>
            </a:r>
            <a:r>
              <a:rPr lang="en-IN" sz="2600" spc="-10" dirty="0">
                <a:cs typeface="Times New Roman" panose="02020603050405020304" pitchFamily="18" charset="0"/>
              </a:rPr>
              <a:t>=</a:t>
            </a:r>
            <a:r>
              <a:rPr lang="en-IN" sz="2600" spc="15" dirty="0">
                <a:cs typeface="Times New Roman" panose="02020603050405020304" pitchFamily="18" charset="0"/>
              </a:rPr>
              <a:t>-</a:t>
            </a:r>
            <a:r>
              <a:rPr lang="en-IN" sz="2600" spc="-15" dirty="0">
                <a:cs typeface="Times New Roman" panose="02020603050405020304" pitchFamily="18" charset="0"/>
              </a:rPr>
              <a:t>2y</a:t>
            </a:r>
            <a:r>
              <a:rPr lang="en-IN" sz="2550" b="1" spc="67" baseline="-19607" dirty="0">
                <a:cs typeface="Times New Roman" panose="02020603050405020304" pitchFamily="18" charset="0"/>
              </a:rPr>
              <a:t>k</a:t>
            </a:r>
            <a:r>
              <a:rPr lang="en-IN" sz="2600" spc="-15" dirty="0">
                <a:cs typeface="Times New Roman" panose="02020603050405020304" pitchFamily="18" charset="0"/>
              </a:rPr>
              <a:t>+2c</a:t>
            </a:r>
            <a:r>
              <a:rPr lang="en-IN" sz="2600" spc="20" dirty="0">
                <a:cs typeface="Times New Roman" panose="02020603050405020304" pitchFamily="18" charset="0"/>
              </a:rPr>
              <a:t>-</a:t>
            </a:r>
            <a:r>
              <a:rPr lang="en-IN" sz="2600" spc="-20" dirty="0">
                <a:cs typeface="Times New Roman" panose="02020603050405020304" pitchFamily="18" charset="0"/>
              </a:rPr>
              <a:t>1)</a:t>
            </a:r>
            <a:endParaRPr lang="en-IN" sz="26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3200" dirty="0">
              <a:cs typeface="Times New Roman" panose="02020603050405020304" pitchFamily="18" charset="0"/>
            </a:endParaRPr>
          </a:p>
          <a:p>
            <a:pPr marL="469900" marR="2721610" indent="-457200">
              <a:lnSpc>
                <a:spcPct val="120400"/>
              </a:lnSpc>
              <a:buFont typeface="Wingdings" panose="05000000000000000000" pitchFamily="2" charset="2"/>
              <a:buChar char="v"/>
            </a:pPr>
            <a:r>
              <a:rPr sz="2400" spc="30" dirty="0">
                <a:cs typeface="Times New Roman" panose="02020603050405020304" pitchFamily="18" charset="0"/>
              </a:rPr>
              <a:t>P</a:t>
            </a:r>
            <a:r>
              <a:rPr sz="2400" b="1" spc="44" baseline="-19607" dirty="0">
                <a:cs typeface="Times New Roman" panose="02020603050405020304" pitchFamily="18" charset="0"/>
              </a:rPr>
              <a:t>k </a:t>
            </a:r>
            <a:r>
              <a:rPr sz="2400" spc="5" dirty="0">
                <a:cs typeface="Times New Roman" panose="02020603050405020304" pitchFamily="18" charset="0"/>
              </a:rPr>
              <a:t>is </a:t>
            </a:r>
            <a:r>
              <a:rPr sz="2400" spc="10" dirty="0">
                <a:cs typeface="Times New Roman" panose="02020603050405020304" pitchFamily="18" charset="0"/>
              </a:rPr>
              <a:t>the decision</a:t>
            </a:r>
            <a:r>
              <a:rPr lang="en-US" sz="2400" spc="10" dirty="0">
                <a:cs typeface="Times New Roman" panose="02020603050405020304" pitchFamily="18" charset="0"/>
              </a:rPr>
              <a:t> </a:t>
            </a:r>
            <a:r>
              <a:rPr lang="en-IN" sz="2400" spc="10" dirty="0">
                <a:cs typeface="Times New Roman" panose="02020603050405020304" pitchFamily="18" charset="0"/>
              </a:rPr>
              <a:t> </a:t>
            </a:r>
            <a:r>
              <a:rPr sz="2400" spc="-25" dirty="0">
                <a:cs typeface="Times New Roman" panose="02020603050405020304" pitchFamily="18" charset="0"/>
              </a:rPr>
              <a:t>parameter.  </a:t>
            </a:r>
            <a:r>
              <a:rPr sz="2400" spc="15" dirty="0">
                <a:cs typeface="Times New Roman" panose="02020603050405020304" pitchFamily="18" charset="0"/>
              </a:rPr>
              <a:t>So,</a:t>
            </a:r>
            <a:endParaRPr sz="2400" dirty="0">
              <a:cs typeface="Times New Roman" panose="02020603050405020304" pitchFamily="18" charset="0"/>
            </a:endParaRPr>
          </a:p>
          <a:p>
            <a:pPr marL="1509395">
              <a:lnSpc>
                <a:spcPct val="100000"/>
              </a:lnSpc>
              <a:spcBef>
                <a:spcPts val="1165"/>
              </a:spcBef>
            </a:pPr>
            <a:r>
              <a:rPr lang="en-US" sz="2400" spc="30" dirty="0">
                <a:cs typeface="Times New Roman" panose="02020603050405020304" pitchFamily="18" charset="0"/>
              </a:rPr>
              <a:t>P</a:t>
            </a:r>
            <a:r>
              <a:rPr lang="en-US" sz="2400" b="1" spc="44" baseline="-19607" dirty="0">
                <a:cs typeface="Times New Roman" panose="02020603050405020304" pitchFamily="18" charset="0"/>
              </a:rPr>
              <a:t>k </a:t>
            </a:r>
            <a:r>
              <a:rPr sz="3900" spc="22" baseline="12820" dirty="0" smtClean="0">
                <a:cs typeface="Times New Roman" panose="02020603050405020304" pitchFamily="18" charset="0"/>
              </a:rPr>
              <a:t>=</a:t>
            </a:r>
            <a:r>
              <a:rPr sz="2400" spc="22" baseline="12820" dirty="0" smtClean="0">
                <a:cs typeface="Times New Roman" panose="02020603050405020304" pitchFamily="18" charset="0"/>
              </a:rPr>
              <a:t>Δx</a:t>
            </a:r>
            <a:r>
              <a:rPr lang="en-US" sz="2400" spc="22" baseline="12820" dirty="0" smtClean="0">
                <a:cs typeface="Times New Roman" panose="02020603050405020304" pitchFamily="18" charset="0"/>
              </a:rPr>
              <a:t> </a:t>
            </a:r>
            <a:r>
              <a:rPr sz="2400" spc="22" baseline="12820" dirty="0" smtClean="0">
                <a:cs typeface="Times New Roman" panose="02020603050405020304" pitchFamily="18" charset="0"/>
              </a:rPr>
              <a:t>(</a:t>
            </a:r>
            <a:r>
              <a:rPr lang="en-US" sz="2400" spc="10" dirty="0">
                <a:cs typeface="Times New Roman" panose="02020603050405020304" pitchFamily="18" charset="0"/>
              </a:rPr>
              <a:t>d</a:t>
            </a:r>
            <a:r>
              <a:rPr lang="en-US" sz="2400" b="1" spc="15" baseline="-19713" dirty="0">
                <a:cs typeface="Times New Roman" panose="02020603050405020304" pitchFamily="18" charset="0"/>
              </a:rPr>
              <a:t>lower</a:t>
            </a:r>
            <a:r>
              <a:rPr sz="3900" spc="22" baseline="12820" dirty="0" smtClean="0">
                <a:cs typeface="Times New Roman" panose="02020603050405020304" pitchFamily="18" charset="0"/>
              </a:rPr>
              <a:t>-</a:t>
            </a:r>
            <a:r>
              <a:rPr lang="en-US" sz="2400" spc="10" dirty="0" smtClean="0">
                <a:cs typeface="Times New Roman" panose="02020603050405020304" pitchFamily="18" charset="0"/>
              </a:rPr>
              <a:t>d</a:t>
            </a:r>
            <a:r>
              <a:rPr lang="en-US" sz="2400" b="1" spc="15" baseline="-19713" dirty="0" smtClean="0">
                <a:cs typeface="Times New Roman" panose="02020603050405020304" pitchFamily="18" charset="0"/>
              </a:rPr>
              <a:t>upper</a:t>
            </a:r>
            <a:r>
              <a:rPr sz="2400" spc="22" baseline="12820" dirty="0" smtClean="0">
                <a:cs typeface="Times New Roman" panose="02020603050405020304" pitchFamily="18" charset="0"/>
              </a:rPr>
              <a:t>)</a:t>
            </a:r>
            <a:endParaRPr sz="2400" baseline="1282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6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Bresenham’s Line Drawing Algorithm, Rasmi M, St.Mary’s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536574" y="261810"/>
            <a:ext cx="8226425" cy="5605189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5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sz="2400" dirty="0">
                <a:cs typeface="Times New Roman" panose="02020603050405020304" pitchFamily="18" charset="0"/>
              </a:rPr>
              <a:t>The </a:t>
            </a:r>
            <a:r>
              <a:rPr sz="2400" spc="10" dirty="0">
                <a:cs typeface="Times New Roman" panose="02020603050405020304" pitchFamily="18" charset="0"/>
              </a:rPr>
              <a:t>sign </a:t>
            </a:r>
            <a:r>
              <a:rPr sz="2400" spc="15" dirty="0">
                <a:cs typeface="Times New Roman" panose="02020603050405020304" pitchFamily="18" charset="0"/>
              </a:rPr>
              <a:t>of </a:t>
            </a:r>
            <a:r>
              <a:rPr sz="2400" spc="30" dirty="0">
                <a:cs typeface="Times New Roman" panose="02020603050405020304" pitchFamily="18" charset="0"/>
              </a:rPr>
              <a:t>p</a:t>
            </a:r>
            <a:r>
              <a:rPr sz="2400" b="1" spc="44" baseline="-19607" dirty="0">
                <a:cs typeface="Times New Roman" panose="02020603050405020304" pitchFamily="18" charset="0"/>
              </a:rPr>
              <a:t>k </a:t>
            </a:r>
            <a:r>
              <a:rPr sz="2400" spc="20" dirty="0">
                <a:cs typeface="Times New Roman" panose="02020603050405020304" pitchFamily="18" charset="0"/>
              </a:rPr>
              <a:t>depends </a:t>
            </a:r>
            <a:r>
              <a:rPr sz="2400" spc="15" dirty="0">
                <a:cs typeface="Times New Roman" panose="02020603050405020304" pitchFamily="18" charset="0"/>
              </a:rPr>
              <a:t>on</a:t>
            </a:r>
            <a:r>
              <a:rPr sz="2400" spc="-145" dirty="0">
                <a:cs typeface="Times New Roman" panose="02020603050405020304" pitchFamily="18" charset="0"/>
              </a:rPr>
              <a:t> </a:t>
            </a:r>
            <a:r>
              <a:rPr sz="2400" spc="20" dirty="0">
                <a:cs typeface="Times New Roman" panose="02020603050405020304" pitchFamily="18" charset="0"/>
              </a:rPr>
              <a:t>d</a:t>
            </a:r>
            <a:r>
              <a:rPr sz="2400" b="1" spc="30" baseline="-19607" dirty="0">
                <a:cs typeface="Times New Roman" panose="02020603050405020304" pitchFamily="18" charset="0"/>
              </a:rPr>
              <a:t>lower</a:t>
            </a:r>
            <a:r>
              <a:rPr sz="2400" spc="20" dirty="0">
                <a:cs typeface="Times New Roman" panose="02020603050405020304" pitchFamily="18" charset="0"/>
              </a:rPr>
              <a:t>-d</a:t>
            </a:r>
            <a:r>
              <a:rPr sz="2400" b="1" spc="30" baseline="-19607" dirty="0">
                <a:cs typeface="Times New Roman" panose="02020603050405020304" pitchFamily="18" charset="0"/>
              </a:rPr>
              <a:t>upper</a:t>
            </a:r>
            <a:r>
              <a:rPr sz="2400" spc="20" dirty="0">
                <a:cs typeface="Times New Roman" panose="02020603050405020304" pitchFamily="18" charset="0"/>
              </a:rPr>
              <a:t>.</a:t>
            </a:r>
            <a:endParaRPr sz="24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560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sz="2400" spc="10" dirty="0">
                <a:cs typeface="Times New Roman" panose="02020603050405020304" pitchFamily="18" charset="0"/>
              </a:rPr>
              <a:t>If p</a:t>
            </a:r>
            <a:r>
              <a:rPr sz="2400" b="1" spc="15" baseline="-19607" dirty="0">
                <a:cs typeface="Times New Roman" panose="02020603050405020304" pitchFamily="18" charset="0"/>
              </a:rPr>
              <a:t>k</a:t>
            </a:r>
            <a:r>
              <a:rPr sz="2400" spc="10" dirty="0">
                <a:cs typeface="Times New Roman" panose="02020603050405020304" pitchFamily="18" charset="0"/>
              </a:rPr>
              <a:t>&lt;0(-ve),then </a:t>
            </a:r>
            <a:r>
              <a:rPr sz="2400" spc="15" dirty="0">
                <a:cs typeface="Times New Roman" panose="02020603050405020304" pitchFamily="18" charset="0"/>
              </a:rPr>
              <a:t>we </a:t>
            </a:r>
            <a:r>
              <a:rPr sz="2400" spc="5" dirty="0">
                <a:cs typeface="Times New Roman" panose="02020603050405020304" pitchFamily="18" charset="0"/>
              </a:rPr>
              <a:t>choose </a:t>
            </a:r>
            <a:r>
              <a:rPr sz="2400" spc="10" dirty="0">
                <a:cs typeface="Times New Roman" panose="02020603050405020304" pitchFamily="18" charset="0"/>
              </a:rPr>
              <a:t>the </a:t>
            </a:r>
            <a:r>
              <a:rPr sz="2400" spc="5" dirty="0">
                <a:cs typeface="Times New Roman" panose="02020603050405020304" pitchFamily="18" charset="0"/>
              </a:rPr>
              <a:t>lower</a:t>
            </a:r>
            <a:r>
              <a:rPr sz="2400" spc="-515" dirty="0">
                <a:cs typeface="Times New Roman" panose="02020603050405020304" pitchFamily="18" charset="0"/>
              </a:rPr>
              <a:t> </a:t>
            </a:r>
            <a:r>
              <a:rPr lang="en-US" sz="2400" spc="-515" dirty="0">
                <a:cs typeface="Times New Roman" panose="02020603050405020304" pitchFamily="18" charset="0"/>
              </a:rPr>
              <a:t> </a:t>
            </a:r>
            <a:r>
              <a:rPr sz="2400" spc="10" dirty="0">
                <a:cs typeface="Times New Roman" panose="02020603050405020304" pitchFamily="18" charset="0"/>
              </a:rPr>
              <a:t>pixel.</a:t>
            </a:r>
            <a:endParaRPr sz="24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63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sz="2400" spc="10" dirty="0">
                <a:cs typeface="Times New Roman" panose="02020603050405020304" pitchFamily="18" charset="0"/>
              </a:rPr>
              <a:t>If p</a:t>
            </a:r>
            <a:r>
              <a:rPr sz="2400" b="1" spc="15" baseline="-19607" dirty="0">
                <a:cs typeface="Times New Roman" panose="02020603050405020304" pitchFamily="18" charset="0"/>
              </a:rPr>
              <a:t>k</a:t>
            </a:r>
            <a:r>
              <a:rPr sz="2400" spc="10" dirty="0">
                <a:cs typeface="Times New Roman" panose="02020603050405020304" pitchFamily="18" charset="0"/>
              </a:rPr>
              <a:t>&gt;0(+ve),then </a:t>
            </a:r>
            <a:r>
              <a:rPr sz="2400" spc="15" dirty="0">
                <a:cs typeface="Times New Roman" panose="02020603050405020304" pitchFamily="18" charset="0"/>
              </a:rPr>
              <a:t>we </a:t>
            </a:r>
            <a:r>
              <a:rPr sz="2400" spc="5" dirty="0">
                <a:cs typeface="Times New Roman" panose="02020603050405020304" pitchFamily="18" charset="0"/>
              </a:rPr>
              <a:t>choose </a:t>
            </a:r>
            <a:r>
              <a:rPr sz="2400" spc="10" dirty="0">
                <a:cs typeface="Times New Roman" panose="02020603050405020304" pitchFamily="18" charset="0"/>
              </a:rPr>
              <a:t>the </a:t>
            </a:r>
            <a:r>
              <a:rPr sz="2400" spc="20" dirty="0">
                <a:cs typeface="Times New Roman" panose="02020603050405020304" pitchFamily="18" charset="0"/>
              </a:rPr>
              <a:t>upper</a:t>
            </a:r>
            <a:r>
              <a:rPr sz="2400" spc="-530" dirty="0">
                <a:cs typeface="Times New Roman" panose="02020603050405020304" pitchFamily="18" charset="0"/>
              </a:rPr>
              <a:t> </a:t>
            </a:r>
            <a:r>
              <a:rPr lang="en-US" sz="2400" spc="-530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pixel.</a:t>
            </a:r>
            <a:endParaRPr sz="2400" dirty="0"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560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sz="2400" spc="30" dirty="0">
                <a:cs typeface="Times New Roman" panose="02020603050405020304" pitchFamily="18" charset="0"/>
              </a:rPr>
              <a:t>P</a:t>
            </a:r>
            <a:r>
              <a:rPr sz="2400" b="1" spc="44" baseline="-19607" dirty="0">
                <a:cs typeface="Times New Roman" panose="02020603050405020304" pitchFamily="18" charset="0"/>
              </a:rPr>
              <a:t>k </a:t>
            </a:r>
            <a:r>
              <a:rPr sz="2400" spc="15" dirty="0">
                <a:cs typeface="Times New Roman" panose="02020603050405020304" pitchFamily="18" charset="0"/>
              </a:rPr>
              <a:t>determines </a:t>
            </a:r>
            <a:r>
              <a:rPr sz="2400" spc="5" dirty="0">
                <a:cs typeface="Times New Roman" panose="02020603050405020304" pitchFamily="18" charset="0"/>
              </a:rPr>
              <a:t>which </a:t>
            </a:r>
            <a:r>
              <a:rPr sz="2400" spc="20" dirty="0">
                <a:cs typeface="Times New Roman" panose="02020603050405020304" pitchFamily="18" charset="0"/>
              </a:rPr>
              <a:t>pixel </a:t>
            </a:r>
            <a:r>
              <a:rPr sz="2400" spc="5" dirty="0">
                <a:cs typeface="Times New Roman" panose="02020603050405020304" pitchFamily="18" charset="0"/>
              </a:rPr>
              <a:t>is </a:t>
            </a:r>
            <a:r>
              <a:rPr sz="2400" spc="10" dirty="0">
                <a:cs typeface="Times New Roman" panose="02020603050405020304" pitchFamily="18" charset="0"/>
              </a:rPr>
              <a:t>to </a:t>
            </a:r>
            <a:r>
              <a:rPr sz="2400" spc="30" dirty="0">
                <a:cs typeface="Times New Roman" panose="02020603050405020304" pitchFamily="18" charset="0"/>
              </a:rPr>
              <a:t>be</a:t>
            </a:r>
            <a:r>
              <a:rPr sz="2400" spc="-325" dirty="0">
                <a:cs typeface="Times New Roman" panose="02020603050405020304" pitchFamily="18" charset="0"/>
              </a:rPr>
              <a:t> </a:t>
            </a:r>
            <a:r>
              <a:rPr sz="2400" spc="5" dirty="0">
                <a:cs typeface="Times New Roman" panose="02020603050405020304" pitchFamily="18" charset="0"/>
              </a:rPr>
              <a:t>choosen.</a:t>
            </a:r>
            <a:endParaRPr sz="24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B03E9A"/>
              </a:buClr>
              <a:buFont typeface="Wingdings"/>
              <a:buChar char="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spc="-70" dirty="0">
                <a:cs typeface="Times New Roman" panose="02020603050405020304" pitchFamily="18" charset="0"/>
              </a:rPr>
              <a:t>Now, </a:t>
            </a:r>
            <a:r>
              <a:rPr sz="2400" spc="15" dirty="0">
                <a:cs typeface="Times New Roman" panose="02020603050405020304" pitchFamily="18" charset="0"/>
              </a:rPr>
              <a:t>for</a:t>
            </a:r>
            <a:r>
              <a:rPr sz="2400" spc="25" dirty="0">
                <a:cs typeface="Times New Roman" panose="02020603050405020304" pitchFamily="18" charset="0"/>
              </a:rPr>
              <a:t> </a:t>
            </a:r>
            <a:r>
              <a:rPr sz="2400" spc="20" dirty="0">
                <a:cs typeface="Times New Roman" panose="02020603050405020304" pitchFamily="18" charset="0"/>
              </a:rPr>
              <a:t>p</a:t>
            </a:r>
            <a:r>
              <a:rPr sz="2400" b="1" spc="30" baseline="-19607" dirty="0">
                <a:cs typeface="Times New Roman" panose="02020603050405020304" pitchFamily="18" charset="0"/>
              </a:rPr>
              <a:t>k</a:t>
            </a:r>
            <a:r>
              <a:rPr sz="2400" spc="20" dirty="0">
                <a:cs typeface="Times New Roman" panose="02020603050405020304" pitchFamily="18" charset="0"/>
              </a:rPr>
              <a:t>+1</a:t>
            </a:r>
            <a:endParaRPr sz="2400" dirty="0">
              <a:cs typeface="Times New Roman" panose="02020603050405020304" pitchFamily="18" charset="0"/>
            </a:endParaRPr>
          </a:p>
          <a:p>
            <a:pPr marL="1108710">
              <a:lnSpc>
                <a:spcPct val="100000"/>
              </a:lnSpc>
              <a:spcBef>
                <a:spcPts val="560"/>
              </a:spcBef>
            </a:pPr>
            <a:r>
              <a:rPr sz="2400" spc="-10" dirty="0">
                <a:cs typeface="Times New Roman" panose="02020603050405020304" pitchFamily="18" charset="0"/>
              </a:rPr>
              <a:t>p</a:t>
            </a:r>
            <a:r>
              <a:rPr sz="2400" b="1" spc="-15" baseline="-19607" dirty="0">
                <a:cs typeface="Times New Roman" panose="02020603050405020304" pitchFamily="18" charset="0"/>
              </a:rPr>
              <a:t>k</a:t>
            </a:r>
            <a:r>
              <a:rPr sz="2400" spc="-10" dirty="0">
                <a:cs typeface="Times New Roman" panose="02020603050405020304" pitchFamily="18" charset="0"/>
              </a:rPr>
              <a:t>+1=2Δy.x</a:t>
            </a:r>
            <a:r>
              <a:rPr sz="2400" b="1" spc="-15" baseline="-19607" dirty="0">
                <a:cs typeface="Times New Roman" panose="02020603050405020304" pitchFamily="18" charset="0"/>
              </a:rPr>
              <a:t>k</a:t>
            </a:r>
            <a:r>
              <a:rPr sz="2400" spc="-10" dirty="0">
                <a:cs typeface="Times New Roman" panose="02020603050405020304" pitchFamily="18" charset="0"/>
              </a:rPr>
              <a:t>+1-2Δx.y</a:t>
            </a:r>
            <a:r>
              <a:rPr sz="2400" b="1" spc="-15" baseline="-19607" dirty="0">
                <a:cs typeface="Times New Roman" panose="02020603050405020304" pitchFamily="18" charset="0"/>
              </a:rPr>
              <a:t>k</a:t>
            </a:r>
            <a:r>
              <a:rPr sz="2400" spc="-10" dirty="0">
                <a:cs typeface="Times New Roman" panose="02020603050405020304" pitchFamily="18" charset="0"/>
              </a:rPr>
              <a:t>+1+b</a:t>
            </a:r>
            <a:endParaRPr sz="2400" dirty="0">
              <a:cs typeface="Times New Roman" panose="02020603050405020304" pitchFamily="18" charset="0"/>
            </a:endParaRPr>
          </a:p>
          <a:p>
            <a:pPr marL="107950">
              <a:lnSpc>
                <a:spcPct val="100000"/>
              </a:lnSpc>
              <a:spcBef>
                <a:spcPts val="635"/>
              </a:spcBef>
            </a:pPr>
            <a:r>
              <a:rPr sz="2400" spc="20" dirty="0">
                <a:cs typeface="Times New Roman" panose="02020603050405020304" pitchFamily="18" charset="0"/>
              </a:rPr>
              <a:t>So,</a:t>
            </a:r>
            <a:endParaRPr sz="2400" dirty="0">
              <a:cs typeface="Times New Roman" panose="02020603050405020304" pitchFamily="18" charset="0"/>
            </a:endParaRPr>
          </a:p>
          <a:p>
            <a:pPr marL="1614170" marR="1497965" indent="-1001394">
              <a:lnSpc>
                <a:spcPts val="3750"/>
              </a:lnSpc>
              <a:spcBef>
                <a:spcPts val="160"/>
              </a:spcBef>
            </a:pPr>
            <a:r>
              <a:rPr sz="2400" spc="5" dirty="0">
                <a:cs typeface="Times New Roman" panose="02020603050405020304" pitchFamily="18" charset="0"/>
              </a:rPr>
              <a:t>p</a:t>
            </a:r>
            <a:r>
              <a:rPr sz="2400" b="1" spc="7" baseline="-19607" dirty="0">
                <a:cs typeface="Times New Roman" panose="02020603050405020304" pitchFamily="18" charset="0"/>
              </a:rPr>
              <a:t>k+1</a:t>
            </a:r>
            <a:r>
              <a:rPr sz="2400" spc="5" dirty="0">
                <a:cs typeface="Times New Roman" panose="02020603050405020304" pitchFamily="18" charset="0"/>
              </a:rPr>
              <a:t>-p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=2Δy(x</a:t>
            </a:r>
            <a:r>
              <a:rPr sz="2400" b="1" spc="7" baseline="-19607" dirty="0">
                <a:cs typeface="Times New Roman" panose="02020603050405020304" pitchFamily="18" charset="0"/>
              </a:rPr>
              <a:t>k+1</a:t>
            </a:r>
            <a:r>
              <a:rPr sz="2400" spc="5" dirty="0">
                <a:cs typeface="Times New Roman" panose="02020603050405020304" pitchFamily="18" charset="0"/>
              </a:rPr>
              <a:t>-x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)-2Δx(y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+1-y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)  </a:t>
            </a:r>
            <a:endParaRPr lang="en-US" sz="2400" spc="5" dirty="0" smtClean="0">
              <a:cs typeface="Times New Roman" panose="02020603050405020304" pitchFamily="18" charset="0"/>
            </a:endParaRPr>
          </a:p>
          <a:p>
            <a:pPr marL="1614170" marR="1497965" indent="-1001394">
              <a:lnSpc>
                <a:spcPts val="3750"/>
              </a:lnSpc>
              <a:spcBef>
                <a:spcPts val="160"/>
              </a:spcBef>
            </a:pPr>
            <a:r>
              <a:rPr sz="2400" spc="5" dirty="0" smtClean="0">
                <a:cs typeface="Times New Roman" panose="02020603050405020304" pitchFamily="18" charset="0"/>
              </a:rPr>
              <a:t>p</a:t>
            </a:r>
            <a:r>
              <a:rPr sz="2400" b="1" spc="7" baseline="-19607" dirty="0" smtClean="0">
                <a:cs typeface="Times New Roman" panose="02020603050405020304" pitchFamily="18" charset="0"/>
              </a:rPr>
              <a:t>k+1</a:t>
            </a:r>
            <a:r>
              <a:rPr sz="2400" spc="5" dirty="0" smtClean="0">
                <a:cs typeface="Times New Roman" panose="02020603050405020304" pitchFamily="18" charset="0"/>
              </a:rPr>
              <a:t>=</a:t>
            </a:r>
            <a:r>
              <a:rPr sz="2400" spc="5" dirty="0" err="1" smtClean="0">
                <a:cs typeface="Times New Roman" panose="02020603050405020304" pitchFamily="18" charset="0"/>
              </a:rPr>
              <a:t>p</a:t>
            </a:r>
            <a:r>
              <a:rPr sz="2400" b="1" spc="7" baseline="-19607" dirty="0" err="1" smtClean="0">
                <a:cs typeface="Times New Roman" panose="02020603050405020304" pitchFamily="18" charset="0"/>
              </a:rPr>
              <a:t>k</a:t>
            </a:r>
            <a:r>
              <a:rPr sz="2400" spc="5" dirty="0" smtClean="0">
                <a:cs typeface="Times New Roman" panose="02020603050405020304" pitchFamily="18" charset="0"/>
              </a:rPr>
              <a:t>=2Δy-2Δx(y</a:t>
            </a:r>
            <a:r>
              <a:rPr sz="2400" b="1" spc="7" baseline="-19607" dirty="0" smtClean="0">
                <a:cs typeface="Times New Roman" panose="02020603050405020304" pitchFamily="18" charset="0"/>
              </a:rPr>
              <a:t>k</a:t>
            </a:r>
            <a:r>
              <a:rPr sz="2400" spc="5" dirty="0" smtClean="0">
                <a:cs typeface="Times New Roman" panose="02020603050405020304" pitchFamily="18" charset="0"/>
              </a:rPr>
              <a:t>+1-y</a:t>
            </a:r>
            <a:r>
              <a:rPr sz="2400" b="1" spc="7" baseline="-19607" dirty="0" smtClean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)</a:t>
            </a:r>
            <a:endParaRPr sz="2400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306070" indent="-457200">
              <a:lnSpc>
                <a:spcPct val="101000"/>
              </a:lnSpc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sz="2400" dirty="0">
                <a:cs typeface="Times New Roman" panose="02020603050405020304" pitchFamily="18" charset="0"/>
              </a:rPr>
              <a:t>The </a:t>
            </a:r>
            <a:r>
              <a:rPr sz="2400" spc="15" dirty="0">
                <a:cs typeface="Times New Roman" panose="02020603050405020304" pitchFamily="18" charset="0"/>
              </a:rPr>
              <a:t>term </a:t>
            </a:r>
            <a:r>
              <a:rPr sz="2400" spc="5" dirty="0">
                <a:cs typeface="Times New Roman" panose="02020603050405020304" pitchFamily="18" charset="0"/>
              </a:rPr>
              <a:t>y</a:t>
            </a:r>
            <a:r>
              <a:rPr sz="2400" b="1" spc="7" baseline="-19607" dirty="0">
                <a:cs typeface="Times New Roman" panose="02020603050405020304" pitchFamily="18" charset="0"/>
              </a:rPr>
              <a:t>k+1</a:t>
            </a:r>
            <a:r>
              <a:rPr sz="2400" spc="5" dirty="0">
                <a:cs typeface="Times New Roman" panose="02020603050405020304" pitchFamily="18" charset="0"/>
              </a:rPr>
              <a:t>-y</a:t>
            </a:r>
            <a:r>
              <a:rPr sz="2400" b="1" spc="7" baseline="-19607" dirty="0">
                <a:cs typeface="Times New Roman" panose="02020603050405020304" pitchFamily="18" charset="0"/>
              </a:rPr>
              <a:t>k</a:t>
            </a:r>
            <a:r>
              <a:rPr sz="2400" spc="5" dirty="0">
                <a:cs typeface="Times New Roman" panose="02020603050405020304" pitchFamily="18" charset="0"/>
              </a:rPr>
              <a:t>,is either </a:t>
            </a:r>
            <a:r>
              <a:rPr sz="2400" spc="10" dirty="0">
                <a:cs typeface="Times New Roman" panose="02020603050405020304" pitchFamily="18" charset="0"/>
              </a:rPr>
              <a:t>0 </a:t>
            </a:r>
            <a:r>
              <a:rPr sz="2400" spc="15" dirty="0">
                <a:cs typeface="Times New Roman" panose="02020603050405020304" pitchFamily="18" charset="0"/>
              </a:rPr>
              <a:t>or </a:t>
            </a:r>
            <a:r>
              <a:rPr sz="2400" spc="10" dirty="0">
                <a:cs typeface="Times New Roman" panose="02020603050405020304" pitchFamily="18" charset="0"/>
              </a:rPr>
              <a:t>1</a:t>
            </a:r>
            <a:r>
              <a:rPr sz="2400" spc="-325" dirty="0">
                <a:cs typeface="Times New Roman" panose="02020603050405020304" pitchFamily="18" charset="0"/>
              </a:rPr>
              <a:t> </a:t>
            </a:r>
            <a:r>
              <a:rPr sz="2400" spc="15" dirty="0">
                <a:cs typeface="Times New Roman" panose="02020603050405020304" pitchFamily="18" charset="0"/>
              </a:rPr>
              <a:t>depending  </a:t>
            </a:r>
            <a:r>
              <a:rPr sz="2400" spc="20" dirty="0">
                <a:cs typeface="Times New Roman" panose="02020603050405020304" pitchFamily="18" charset="0"/>
              </a:rPr>
              <a:t>upon </a:t>
            </a:r>
            <a:r>
              <a:rPr sz="2400" spc="5" dirty="0">
                <a:cs typeface="Times New Roman" panose="02020603050405020304" pitchFamily="18" charset="0"/>
              </a:rPr>
              <a:t>the </a:t>
            </a:r>
            <a:r>
              <a:rPr sz="2400" spc="10" dirty="0">
                <a:cs typeface="Times New Roman" panose="02020603050405020304" pitchFamily="18" charset="0"/>
              </a:rPr>
              <a:t>sign </a:t>
            </a:r>
            <a:r>
              <a:rPr sz="2400" spc="15" dirty="0">
                <a:cs typeface="Times New Roman" panose="02020603050405020304" pitchFamily="18" charset="0"/>
              </a:rPr>
              <a:t>of </a:t>
            </a:r>
            <a:r>
              <a:rPr sz="2400" spc="5" dirty="0">
                <a:cs typeface="Times New Roman" panose="02020603050405020304" pitchFamily="18" charset="0"/>
              </a:rPr>
              <a:t>the </a:t>
            </a:r>
            <a:r>
              <a:rPr sz="2400" spc="10" dirty="0">
                <a:cs typeface="Times New Roman" panose="02020603050405020304" pitchFamily="18" charset="0"/>
              </a:rPr>
              <a:t>parameter</a:t>
            </a:r>
            <a:r>
              <a:rPr sz="2400" spc="-520" dirty="0">
                <a:cs typeface="Times New Roman" panose="02020603050405020304" pitchFamily="18" charset="0"/>
              </a:rPr>
              <a:t> </a:t>
            </a:r>
            <a:r>
              <a:rPr sz="2400" spc="55" dirty="0">
                <a:cs typeface="Times New Roman" panose="02020603050405020304" pitchFamily="18" charset="0"/>
              </a:rPr>
              <a:t>p</a:t>
            </a:r>
            <a:r>
              <a:rPr sz="2400" b="1" spc="82" baseline="-19607" dirty="0">
                <a:cs typeface="Times New Roman" panose="02020603050405020304" pitchFamily="18" charset="0"/>
              </a:rPr>
              <a:t>k</a:t>
            </a:r>
            <a:r>
              <a:rPr sz="2400" spc="55" dirty="0">
                <a:cs typeface="Times New Roman" panose="02020603050405020304" pitchFamily="18" charset="0"/>
              </a:rPr>
              <a:t>.</a:t>
            </a:r>
            <a:endParaRPr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636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Arno Pro Caption</vt:lpstr>
      <vt:lpstr>Bookman Old Style</vt:lpstr>
      <vt:lpstr>Calibri</vt:lpstr>
      <vt:lpstr>Calibri Light</vt:lpstr>
      <vt:lpstr>Constantia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ComputerSci Dept</cp:lastModifiedBy>
  <cp:revision>102</cp:revision>
  <dcterms:created xsi:type="dcterms:W3CDTF">2018-12-04T06:33:32Z</dcterms:created>
  <dcterms:modified xsi:type="dcterms:W3CDTF">2019-06-14T05:31:54Z</dcterms:modified>
</cp:coreProperties>
</file>