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4" r:id="rId3"/>
    <p:sldId id="257" r:id="rId4"/>
    <p:sldId id="278" r:id="rId5"/>
    <p:sldId id="280" r:id="rId6"/>
    <p:sldId id="279" r:id="rId7"/>
    <p:sldId id="281" r:id="rId8"/>
    <p:sldId id="282" r:id="rId9"/>
    <p:sldId id="283" r:id="rId10"/>
    <p:sldId id="277" r:id="rId11"/>
    <p:sldId id="285" r:id="rId12"/>
    <p:sldId id="287" r:id="rId13"/>
    <p:sldId id="288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67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t>6/14/2019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14-06-2019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5872A-EBA1-4765-860B-C6F753BE861D}"/>
              </a:ext>
            </a:extLst>
          </p:cNvPr>
          <p:cNvSpPr txBox="1"/>
          <p:nvPr/>
        </p:nvSpPr>
        <p:spPr>
          <a:xfrm>
            <a:off x="105333" y="692702"/>
            <a:ext cx="858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BISECTION METHOD</a:t>
            </a:r>
            <a:endParaRPr lang="en-US" sz="32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94F812-2F22-48FB-8E4A-2929987BAACA}"/>
              </a:ext>
            </a:extLst>
          </p:cNvPr>
          <p:cNvSpPr txBox="1"/>
          <p:nvPr/>
        </p:nvSpPr>
        <p:spPr>
          <a:xfrm>
            <a:off x="3100551" y="3314700"/>
            <a:ext cx="593834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SUNITHA A C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Applications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77091" y="606880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2"/>
              <p:cNvSpPr txBox="1"/>
              <p:nvPr/>
            </p:nvSpPr>
            <p:spPr>
              <a:xfrm>
                <a:off x="536575" y="720153"/>
                <a:ext cx="7540625" cy="4630242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469900" indent="-457200">
                  <a:lnSpc>
                    <a:spcPct val="100000"/>
                  </a:lnSpc>
                  <a:spcBef>
                    <a:spcPts val="125"/>
                  </a:spcBef>
                  <a:buFont typeface="Wingdings" panose="05000000000000000000" pitchFamily="2" charset="2"/>
                  <a:buChar char="v"/>
                </a:pPr>
                <a:r>
                  <a:rPr lang="en-US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Iteration 1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400" dirty="0" smtClean="0">
                    <a:cs typeface="Times New Roman" panose="02020603050405020304" pitchFamily="18" charset="0"/>
                  </a:rPr>
                  <a:t>	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400" dirty="0">
                    <a:cs typeface="Times New Roman" panose="02020603050405020304" pitchFamily="18" charset="0"/>
                  </a:rPr>
                  <a:t>	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en-US" sz="2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0+1</m:t>
                        </m:r>
                      </m:num>
                      <m:den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=   0.5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0.5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=−1.375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)˂0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Thus, the root lies in the interval (0,0.5)</a:t>
                </a:r>
                <a:endParaRPr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75" y="720153"/>
                <a:ext cx="7540625" cy="4630242"/>
              </a:xfrm>
              <a:prstGeom prst="rect">
                <a:avLst/>
              </a:prstGeom>
              <a:blipFill>
                <a:blip r:embed="rId3"/>
                <a:stretch>
                  <a:fillRect l="-2102" t="-1711" b="-2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4"/>
          <p:cNvSpPr txBox="1"/>
          <p:nvPr/>
        </p:nvSpPr>
        <p:spPr>
          <a:xfrm>
            <a:off x="840828" y="1981200"/>
            <a:ext cx="7840717" cy="41678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2600" b="1" u="sng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400" dirty="0"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956440" y="379566"/>
                <a:ext cx="6705601" cy="53217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9900" indent="-457200">
                  <a:lnSpc>
                    <a:spcPct val="100000"/>
                  </a:lnSpc>
                  <a:spcBef>
                    <a:spcPts val="125"/>
                  </a:spcBef>
                  <a:buFont typeface="Wingdings" panose="05000000000000000000" pitchFamily="2" charset="2"/>
                  <a:buChar char="v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Iteration 2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endParaRPr lang="ar-A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ar-A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ar-A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ar-A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ar-AE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ar-A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ar-A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ar-A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ar-AE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ar-AE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ar-AE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25</m:t>
                    </m:r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43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75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ar-A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ar-A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ar-A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ar-AE" sz="2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ar-AE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ar-A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ar-AE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˂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ar-A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r>
                  <a:rPr lang="ar-A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Thus, the root lies in the interval (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0,0.25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12700">
                  <a:lnSpc>
                    <a:spcPct val="100000"/>
                  </a:lnSpc>
                  <a:spcBef>
                    <a:spcPts val="12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440" y="379566"/>
                <a:ext cx="6705601" cy="5321778"/>
              </a:xfrm>
              <a:prstGeom prst="rect">
                <a:avLst/>
              </a:prstGeom>
              <a:blipFill>
                <a:blip r:embed="rId3"/>
                <a:stretch>
                  <a:fillRect l="-818" t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19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3122986"/>
                  </p:ext>
                </p:extLst>
              </p:nvPr>
            </p:nvGraphicFramePr>
            <p:xfrm>
              <a:off x="1466294" y="2408506"/>
              <a:ext cx="6096000" cy="22250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406913527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88382268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296850035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970957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2261506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Iteration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3259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˂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41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+mn-ea"/>
                              <a:cs typeface="+mn-cs"/>
                            </a:rPr>
                            <a:t>˂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6914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+mn-ea"/>
                              <a:cs typeface="+mn-cs"/>
                            </a:rPr>
                            <a:t>˃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2531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0.1875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˃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57095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0.1875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0.21875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+mn-ea"/>
                              <a:cs typeface="+mn-cs"/>
                            </a:rPr>
                            <a:t>˂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55899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3122986"/>
                  </p:ext>
                </p:extLst>
              </p:nvPr>
            </p:nvGraphicFramePr>
            <p:xfrm>
              <a:off x="1466294" y="2408506"/>
              <a:ext cx="6096000" cy="22250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219200">
                      <a:extLst>
                        <a:ext uri="{9D8B030D-6E8A-4147-A177-3AD203B41FA5}">
                          <a16:colId xmlns:a16="http://schemas.microsoft.com/office/drawing/2014/main" val="406913527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188382268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296850035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970957000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22261506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Iteration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500" t="-8197" r="-3025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9502" t="-8197" r="-200995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000" t="-8197" r="-102000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1000" t="-8197" r="-2000" b="-5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3259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˂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41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+mn-ea"/>
                              <a:cs typeface="+mn-cs"/>
                            </a:rPr>
                            <a:t>˂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6914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+mn-ea"/>
                              <a:cs typeface="+mn-cs"/>
                            </a:rPr>
                            <a:t>˃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2531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0.1875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˃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57095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0.1875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0.21875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/>
                              <a:ea typeface="+mn-ea"/>
                              <a:cs typeface="+mn-cs"/>
                            </a:rPr>
                            <a:t>˂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55899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977463" y="5391807"/>
            <a:ext cx="69368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Hence,the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root lies in (0.1875,0.21875).The approximate root is taken as the midpoint of this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interval,that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0.203125.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5991" y="792743"/>
            <a:ext cx="6718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Sequence of intervals is as follows: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77159" y="1965434"/>
            <a:ext cx="633773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Simple and easy to implement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One function evaluation per iteration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The size of the interval containing the zero is reduced after each iteration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No knowledge of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derivative</a:t>
            </a:r>
            <a:r>
              <a:rPr lang="en-US" sz="2200" dirty="0" smtClean="0"/>
              <a:t> is needed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7159" y="4866290"/>
            <a:ext cx="57596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/>
              <a:t>Slow to converge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en-US" sz="2200" dirty="0" smtClean="0"/>
              <a:t> intermediate approximations may be discarded</a:t>
            </a:r>
            <a:endParaRPr lang="en-US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1177159" y="4099034"/>
            <a:ext cx="40780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DISADVANTAGES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7159" y="849682"/>
            <a:ext cx="39098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ADVANTAGES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1" name="Picture 10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8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051034" y="1670735"/>
            <a:ext cx="74728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Numerical Methods for Scientific and Engineering Computation,M.K.Jain,S.R.K.Iyengar,R.K.Jain,New Age International Publishers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r>
              <a:rPr lang="en-US" sz="2400" dirty="0" smtClean="0"/>
              <a:t>2.	Numerical Methods,E.Balagurusamy,Tata McGraw-Hill</a:t>
            </a:r>
          </a:p>
          <a:p>
            <a:endParaRPr lang="en-US" sz="2400" dirty="0" smtClean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10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INTRODUCTION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9710" y="2431291"/>
            <a:ext cx="6954884" cy="2546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indent="-457200">
              <a:spcBef>
                <a:spcPts val="5"/>
              </a:spcBef>
              <a:buSzPct val="71153"/>
              <a:buFont typeface="Wingdings" panose="05000000000000000000" pitchFamily="2" charset="2"/>
              <a:buChar char="v"/>
              <a:tabLst>
                <a:tab pos="289560" algn="l"/>
              </a:tabLst>
            </a:pPr>
            <a:r>
              <a:rPr lang="en-US" sz="22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simplest and most reliable iterative method for the solution of non linear equations.</a:t>
            </a:r>
            <a:endParaRPr lang="en-US" sz="2200" spc="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5"/>
              </a:spcBef>
              <a:buSzPct val="71153"/>
              <a:buFont typeface="Wingdings" panose="05000000000000000000" pitchFamily="2" charset="2"/>
              <a:buChar char="v"/>
              <a:tabLst>
                <a:tab pos="289560" algn="l"/>
              </a:tabLst>
            </a:pPr>
            <a:endParaRPr lang="en-US" sz="2200" spc="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>
              <a:spcBef>
                <a:spcPts val="5"/>
              </a:spcBef>
              <a:buSzPct val="71153"/>
              <a:buFont typeface="Wingdings" panose="05000000000000000000" pitchFamily="2" charset="2"/>
              <a:buChar char="v"/>
              <a:tabLst>
                <a:tab pos="289560" algn="l"/>
              </a:tabLs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binary chopping or half-interval method</a:t>
            </a:r>
            <a:r>
              <a:rPr lang="en-US" sz="22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lnSpc>
                <a:spcPts val="3080"/>
              </a:lnSpc>
              <a:buSzPct val="71153"/>
              <a:buFont typeface="Wingdings" panose="05000000000000000000" pitchFamily="2" charset="2"/>
              <a:buChar char="v"/>
              <a:tabLst>
                <a:tab pos="289560" algn="l"/>
              </a:tabLs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repeated application of the intermediate value theorem</a:t>
            </a:r>
            <a:r>
              <a:rPr lang="en-US" sz="22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0014" y="882869"/>
            <a:ext cx="70314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Bisection Method is given an initial interval [</a:t>
            </a:r>
            <a:r>
              <a:rPr lang="en-US" alt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that contains a root (We can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a and b such that  </a:t>
            </a:r>
            <a:r>
              <a:rPr lang="en-US" alt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f(a)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f(b) are of opposite sign)</a:t>
            </a:r>
          </a:p>
          <a:p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Bisection Method will cut the interval into 2 halves and check which half interval contains a root of the function </a:t>
            </a:r>
            <a:endParaRPr lang="en-US" alt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Bisection Method will keep cut the interval in halves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until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interval is extremely 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small. </a:t>
            </a:r>
          </a:p>
          <a:p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root is then approximately equal to any value</a:t>
            </a:r>
          </a:p>
          <a:p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final interval. 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72359" y="791378"/>
            <a:ext cx="8177048" cy="489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marR="5080" indent="-457200">
              <a:lnSpc>
                <a:spcPts val="3080"/>
              </a:lnSpc>
              <a:spcBef>
                <a:spcPts val="260"/>
              </a:spcBef>
              <a:buClr>
                <a:schemeClr val="tx1"/>
              </a:buClr>
              <a:buSzPct val="71153"/>
              <a:buFont typeface="Wingdings" panose="05000000000000000000" pitchFamily="2" charset="2"/>
              <a:buChar char="v"/>
              <a:tabLst>
                <a:tab pos="288925" algn="l"/>
              </a:tabLst>
            </a:pPr>
            <a:r>
              <a:rPr lang="en-US" sz="2600" b="1" spc="5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Graphical Representation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97572" y="1744717"/>
            <a:ext cx="6400800" cy="43396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 Suppose the </a:t>
            </a:r>
            <a:r>
              <a:rPr lang="en-US" altLang="en-US" dirty="0">
                <a:solidFill>
                  <a:srgbClr val="FF0000"/>
                </a:solidFill>
              </a:rPr>
              <a:t>interval [</a:t>
            </a:r>
            <a:r>
              <a:rPr lang="en-US" altLang="en-US" i="1" dirty="0" smtClean="0">
                <a:solidFill>
                  <a:srgbClr val="FF0000"/>
                </a:solidFill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 smtClean="0">
                <a:solidFill>
                  <a:srgbClr val="FF0000"/>
                </a:solidFill>
              </a:rPr>
              <a:t>b</a:t>
            </a:r>
            <a:r>
              <a:rPr lang="en-US" altLang="en-US" dirty="0">
                <a:solidFill>
                  <a:srgbClr val="FF0000"/>
                </a:solidFill>
              </a:rPr>
              <a:t>]</a:t>
            </a:r>
            <a:r>
              <a:rPr lang="en-US" altLang="en-US" dirty="0"/>
              <a:t> is as follows: 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883" y="2490951"/>
            <a:ext cx="4572000" cy="300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>
          <a:xfrm>
            <a:off x="724344" y="688786"/>
            <a:ext cx="7158416" cy="514127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r>
              <a:rPr lang="en-US" altLang="en-US" dirty="0" smtClean="0"/>
              <a:t>We </a:t>
            </a:r>
            <a:r>
              <a:rPr lang="en-US" altLang="en-US" dirty="0" smtClean="0">
                <a:solidFill>
                  <a:srgbClr val="0000FF"/>
                </a:solidFill>
              </a:rPr>
              <a:t>cut</a:t>
            </a:r>
            <a:r>
              <a:rPr lang="en-US" altLang="en-US" dirty="0" smtClean="0"/>
              <a:t> the </a:t>
            </a:r>
            <a:r>
              <a:rPr lang="en-US" altLang="en-US" dirty="0" smtClean="0">
                <a:solidFill>
                  <a:srgbClr val="FF0000"/>
                </a:solidFill>
              </a:rPr>
              <a:t>interval [</a:t>
            </a:r>
            <a:r>
              <a:rPr lang="en-US" altLang="en-US" i="1" dirty="0" smtClean="0">
                <a:solidFill>
                  <a:srgbClr val="FF0000"/>
                </a:solidFill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 smtClean="0">
                <a:solidFill>
                  <a:srgbClr val="FF0000"/>
                </a:solidFill>
              </a:rPr>
              <a:t>b</a:t>
            </a:r>
            <a:r>
              <a:rPr lang="en-US" altLang="en-US" dirty="0" smtClean="0">
                <a:solidFill>
                  <a:srgbClr val="FF0000"/>
                </a:solidFill>
              </a:rPr>
              <a:t>]</a:t>
            </a:r>
            <a:r>
              <a:rPr lang="en-US" altLang="en-US" dirty="0" smtClean="0"/>
              <a:t> in the </a:t>
            </a:r>
            <a:r>
              <a:rPr lang="en-US" altLang="en-US" dirty="0" smtClean="0">
                <a:solidFill>
                  <a:srgbClr val="0000FF"/>
                </a:solidFill>
              </a:rPr>
              <a:t>middle</a:t>
            </a:r>
            <a:r>
              <a:rPr lang="en-US" altLang="en-US" dirty="0" smtClean="0"/>
              <a:t>: </a:t>
            </a:r>
            <a:r>
              <a:rPr lang="en-US" altLang="en-US" i="1" dirty="0" smtClean="0">
                <a:solidFill>
                  <a:srgbClr val="8B0000"/>
                </a:solidFill>
              </a:rPr>
              <a:t>m = (</a:t>
            </a:r>
            <a:r>
              <a:rPr lang="en-US" altLang="en-US" i="1" dirty="0" err="1" smtClean="0">
                <a:solidFill>
                  <a:srgbClr val="8B0000"/>
                </a:solidFill>
              </a:rPr>
              <a:t>a+b</a:t>
            </a:r>
            <a:r>
              <a:rPr lang="en-US" altLang="en-US" i="1" dirty="0" smtClean="0">
                <a:solidFill>
                  <a:srgbClr val="8B0000"/>
                </a:solidFill>
              </a:rPr>
              <a:t>)/2</a:t>
            </a:r>
            <a:r>
              <a:rPr lang="en-US" altLang="en-US" dirty="0" smtClean="0"/>
              <a:t> 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82" y="2044591"/>
            <a:ext cx="4608956" cy="303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44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>
          <a:xfrm>
            <a:off x="1219200" y="1639614"/>
            <a:ext cx="7543800" cy="4227786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smtClean="0"/>
              <a:t>Because </a:t>
            </a:r>
            <a:r>
              <a:rPr lang="en-US" altLang="en-US" dirty="0" smtClean="0">
                <a:solidFill>
                  <a:srgbClr val="0000FF"/>
                </a:solidFill>
              </a:rPr>
              <a:t>sign of </a:t>
            </a:r>
            <a:r>
              <a:rPr lang="en-US" altLang="en-US" i="1" dirty="0" smtClean="0">
                <a:solidFill>
                  <a:srgbClr val="0000FF"/>
                </a:solidFill>
              </a:rPr>
              <a:t>f(m)</a:t>
            </a:r>
            <a:r>
              <a:rPr lang="en-US" altLang="en-US" dirty="0" smtClean="0">
                <a:solidFill>
                  <a:srgbClr val="0000FF"/>
                </a:solidFill>
              </a:rPr>
              <a:t> ≠ sign of </a:t>
            </a:r>
            <a:r>
              <a:rPr lang="en-US" altLang="en-US" i="1" dirty="0" smtClean="0">
                <a:solidFill>
                  <a:srgbClr val="0000FF"/>
                </a:solidFill>
              </a:rPr>
              <a:t>f(a)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/>
              <a:t>, we </a:t>
            </a:r>
            <a:r>
              <a:rPr lang="en-US" altLang="en-US" i="1" dirty="0" smtClean="0"/>
              <a:t>proceed</a:t>
            </a:r>
            <a:r>
              <a:rPr lang="en-US" altLang="en-US" dirty="0" smtClean="0"/>
              <a:t> with the </a:t>
            </a:r>
            <a:r>
              <a:rPr lang="en-US" altLang="en-US" dirty="0" smtClean="0">
                <a:solidFill>
                  <a:srgbClr val="8B0000"/>
                </a:solidFill>
              </a:rPr>
              <a:t>search</a:t>
            </a:r>
            <a:r>
              <a:rPr lang="en-US" altLang="en-US" dirty="0" smtClean="0"/>
              <a:t> in the </a:t>
            </a:r>
            <a:r>
              <a:rPr lang="en-US" altLang="en-US" i="1" dirty="0" smtClean="0">
                <a:solidFill>
                  <a:srgbClr val="FF0000"/>
                </a:solidFill>
              </a:rPr>
              <a:t>new</a:t>
            </a:r>
            <a:r>
              <a:rPr lang="en-US" altLang="en-US" dirty="0" smtClean="0">
                <a:solidFill>
                  <a:srgbClr val="FF0000"/>
                </a:solidFill>
              </a:rPr>
              <a:t> interval [</a:t>
            </a:r>
            <a:r>
              <a:rPr lang="en-US" altLang="en-US" i="1" dirty="0" smtClean="0">
                <a:solidFill>
                  <a:srgbClr val="FF0000"/>
                </a:solidFill>
              </a:rPr>
              <a:t>a</a:t>
            </a:r>
            <a:r>
              <a:rPr lang="en-US" altLang="en-US" dirty="0">
                <a:solidFill>
                  <a:srgbClr val="FF0000"/>
                </a:solidFill>
              </a:rPr>
              <a:t>,</a:t>
            </a:r>
            <a:r>
              <a:rPr lang="en-US" altLang="en-US" i="1" dirty="0" smtClean="0">
                <a:solidFill>
                  <a:srgbClr val="FF0000"/>
                </a:solidFill>
              </a:rPr>
              <a:t>b</a:t>
            </a:r>
            <a:r>
              <a:rPr lang="en-US" altLang="en-US" dirty="0" smtClean="0">
                <a:solidFill>
                  <a:srgbClr val="FF0000"/>
                </a:solidFill>
              </a:rPr>
              <a:t>]</a:t>
            </a:r>
            <a:r>
              <a:rPr lang="en-US" altLang="en-US" dirty="0" smtClean="0"/>
              <a:t>: </a:t>
            </a: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143" y="2688021"/>
            <a:ext cx="4030718" cy="260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43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2"/>
              <p:cNvSpPr txBox="1"/>
              <p:nvPr/>
            </p:nvSpPr>
            <p:spPr>
              <a:xfrm>
                <a:off x="611187" y="762000"/>
                <a:ext cx="7921625" cy="4390304"/>
              </a:xfrm>
              <a:prstGeom prst="rect">
                <a:avLst/>
              </a:prstGeom>
            </p:spPr>
            <p:txBody>
              <a:bodyPr vert="horz" wrap="square" lIns="0" tIns="80645" rIns="0" bIns="0" rtlCol="0">
                <a:spAutoFit/>
              </a:bodyPr>
              <a:lstStyle/>
              <a:p>
                <a:pPr marL="469900" marR="5080" indent="-457200">
                  <a:lnSpc>
                    <a:spcPts val="2330"/>
                  </a:lnSpc>
                  <a:spcBef>
                    <a:spcPts val="635"/>
                  </a:spcBef>
                  <a:buFont typeface="Wingdings" panose="05000000000000000000" pitchFamily="2" charset="2"/>
                  <a:buChar char="v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9900" marR="5080" indent="-457200">
                  <a:lnSpc>
                    <a:spcPts val="2330"/>
                  </a:lnSpc>
                  <a:spcBef>
                    <a:spcPts val="635"/>
                  </a:spcBef>
                  <a:buFont typeface="Wingdings" panose="05000000000000000000" pitchFamily="2" charset="2"/>
                  <a:buChar char="v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9900" marR="5080" indent="-457200">
                  <a:lnSpc>
                    <a:spcPts val="2330"/>
                  </a:lnSpc>
                  <a:spcBef>
                    <a:spcPts val="635"/>
                  </a:spcBef>
                  <a:buFont typeface="Wingdings" panose="05000000000000000000" pitchFamily="2" charset="2"/>
                  <a:buChar char="v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us also define another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0 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be the midpoint between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9900" marR="5080" indent="-457200">
                  <a:lnSpc>
                    <a:spcPts val="2330"/>
                  </a:lnSpc>
                  <a:spcBef>
                    <a:spcPts val="635"/>
                  </a:spcBef>
                  <a:buFont typeface="Wingdings" panose="05000000000000000000" pitchFamily="2" charset="2"/>
                  <a:buChar char="v"/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9900" marR="5080" indent="-457200">
                  <a:lnSpc>
                    <a:spcPts val="2330"/>
                  </a:lnSpc>
                  <a:spcBef>
                    <a:spcPts val="635"/>
                  </a:spcBef>
                  <a:buFont typeface="Wingdings" panose="05000000000000000000" pitchFamily="2" charset="2"/>
                  <a:buChar char="v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 marR="5080">
                  <a:lnSpc>
                    <a:spcPts val="2330"/>
                  </a:lnSpc>
                  <a:spcBef>
                    <a:spcPts val="63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9900" marR="5080" indent="-457200">
                  <a:lnSpc>
                    <a:spcPts val="2330"/>
                  </a:lnSpc>
                  <a:spcBef>
                    <a:spcPts val="635"/>
                  </a:spcBef>
                  <a:buFont typeface="Wingdings" panose="05000000000000000000" pitchFamily="2" charset="2"/>
                  <a:buChar char="v"/>
                </a:pP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Now,there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exists the following three conditions:</a:t>
                </a:r>
              </a:p>
              <a:p>
                <a:pPr marL="12700" marR="5080">
                  <a:lnSpc>
                    <a:spcPts val="2330"/>
                  </a:lnSpc>
                  <a:spcBef>
                    <a:spcPts val="635"/>
                  </a:spcBef>
                </a:pPr>
                <a:endParaRPr lang="en-US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12800" marR="5080" lvl="1" indent="-342900">
                  <a:lnSpc>
                    <a:spcPts val="2330"/>
                  </a:lnSpc>
                  <a:spcBef>
                    <a:spcPts val="635"/>
                  </a:spcBef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=0,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have a root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812800" marR="5080" lvl="1" indent="-342900">
                  <a:lnSpc>
                    <a:spcPts val="2330"/>
                  </a:lnSpc>
                  <a:spcBef>
                    <a:spcPts val="635"/>
                  </a:spcBef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&lt;0,there is a root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812800" marR="5080" lvl="1" indent="-342900">
                  <a:lnSpc>
                    <a:spcPts val="2330"/>
                  </a:lnSpc>
                  <a:spcBef>
                    <a:spcPts val="635"/>
                  </a:spcBef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&lt;0,there is a root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87" y="762000"/>
                <a:ext cx="7921625" cy="4390304"/>
              </a:xfrm>
              <a:prstGeom prst="rect">
                <a:avLst/>
              </a:prstGeom>
              <a:blipFill>
                <a:blip r:embed="rId3"/>
                <a:stretch>
                  <a:fillRect l="-1846" t="-1111" b="-2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object 2"/>
          <p:cNvSpPr txBox="1"/>
          <p:nvPr/>
        </p:nvSpPr>
        <p:spPr>
          <a:xfrm>
            <a:off x="462454" y="1208690"/>
            <a:ext cx="8148145" cy="4161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5"/>
              </a:spcBef>
              <a:buFont typeface="Wingdings" panose="05000000000000000000" pitchFamily="2" charset="2"/>
              <a:buChar char="v"/>
            </a:pPr>
            <a:r>
              <a:rPr lang="en-US" alt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Example execution</a:t>
            </a:r>
            <a:r>
              <a:rPr lang="en-US" altLang="en-US" sz="2400" dirty="0"/>
              <a:t>:</a:t>
            </a:r>
            <a:endParaRPr sz="2400" baseline="12820" dirty="0"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66800" y="2057400"/>
            <a:ext cx="7467600" cy="249299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 We will use a </a:t>
            </a:r>
            <a:r>
              <a:rPr lang="en-US" altLang="en-US" dirty="0">
                <a:solidFill>
                  <a:srgbClr val="0000FF"/>
                </a:solidFill>
              </a:rPr>
              <a:t>simple function</a:t>
            </a:r>
            <a:r>
              <a:rPr lang="en-US" altLang="en-US" dirty="0"/>
              <a:t> to illustrate the </a:t>
            </a:r>
            <a:r>
              <a:rPr lang="en-US" altLang="en-US" i="1" dirty="0">
                <a:solidFill>
                  <a:srgbClr val="FF0000"/>
                </a:solidFill>
              </a:rPr>
              <a:t>execution</a:t>
            </a:r>
            <a:r>
              <a:rPr lang="en-US" altLang="en-US" dirty="0">
                <a:solidFill>
                  <a:srgbClr val="FF0000"/>
                </a:solidFill>
              </a:rPr>
              <a:t> of  </a:t>
            </a:r>
            <a:r>
              <a:rPr lang="en-US" altLang="en-US" dirty="0" smtClean="0">
                <a:solidFill>
                  <a:srgbClr val="FF0000"/>
                </a:solidFill>
              </a:rPr>
              <a:t>    the </a:t>
            </a:r>
            <a:r>
              <a:rPr lang="en-US" altLang="en-US" dirty="0">
                <a:solidFill>
                  <a:srgbClr val="FF0000"/>
                </a:solidFill>
              </a:rPr>
              <a:t>Bisection Method</a:t>
            </a:r>
            <a:r>
              <a:rPr lang="en-US" altLang="en-US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 Function used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 smtClean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57399" y="3505200"/>
            <a:ext cx="2356945" cy="461665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Arial Unicode MS"/>
              </a:rPr>
              <a:t>f(x) = </a:t>
            </a:r>
            <a:r>
              <a:rPr lang="en-US" altLang="en-US" dirty="0" smtClean="0">
                <a:solidFill>
                  <a:srgbClr val="FF0000"/>
                </a:solidFill>
                <a:latin typeface="Arial Unicode MS"/>
              </a:rPr>
              <a:t>x</a:t>
            </a:r>
            <a:r>
              <a:rPr lang="en-US" altLang="en-US" baseline="30000" dirty="0" smtClean="0">
                <a:solidFill>
                  <a:srgbClr val="FF0000"/>
                </a:solidFill>
                <a:latin typeface="Arial Unicode MS"/>
              </a:rPr>
              <a:t>3</a:t>
            </a:r>
            <a:r>
              <a:rPr lang="en-US" altLang="en-US" dirty="0" smtClean="0">
                <a:solidFill>
                  <a:srgbClr val="FF0000"/>
                </a:solidFill>
                <a:latin typeface="Arial Unicode MS"/>
              </a:rPr>
              <a:t> – 5x+1</a:t>
            </a:r>
            <a:endParaRPr lang="en-US" altLang="en-US" dirty="0">
              <a:solidFill>
                <a:srgbClr val="FF0000"/>
              </a:solidFill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383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4840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Bisection Method,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Sunitha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A C,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>
          <a:xfrm>
            <a:off x="819807" y="1494106"/>
            <a:ext cx="7638393" cy="3981784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dirty="0" smtClean="0"/>
              <a:t>We will use the </a:t>
            </a:r>
            <a:r>
              <a:rPr lang="en-US" altLang="en-US" dirty="0" smtClean="0">
                <a:solidFill>
                  <a:srgbClr val="0000FF"/>
                </a:solidFill>
              </a:rPr>
              <a:t>starting interval [0,1]</a:t>
            </a:r>
            <a:r>
              <a:rPr lang="en-US" altLang="en-US" dirty="0" smtClean="0"/>
              <a:t> since:</a:t>
            </a:r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rgbClr val="0000FF"/>
                </a:solidFill>
              </a:rPr>
              <a:t>interval [0,1]</a:t>
            </a:r>
            <a:r>
              <a:rPr lang="en-US" altLang="en-US" dirty="0" smtClean="0"/>
              <a:t> contains a </a:t>
            </a:r>
            <a:r>
              <a:rPr lang="en-US" altLang="en-US" dirty="0" smtClean="0">
                <a:solidFill>
                  <a:srgbClr val="8B0000"/>
                </a:solidFill>
              </a:rPr>
              <a:t>root</a:t>
            </a:r>
            <a:r>
              <a:rPr lang="en-US" altLang="en-US" dirty="0" smtClean="0"/>
              <a:t> because: </a:t>
            </a:r>
            <a:r>
              <a:rPr lang="en-US" altLang="en-US" dirty="0" smtClean="0">
                <a:solidFill>
                  <a:srgbClr val="FF0000"/>
                </a:solidFill>
              </a:rPr>
              <a:t>sign of </a:t>
            </a:r>
            <a:r>
              <a:rPr lang="en-US" altLang="en-US" i="1" dirty="0" smtClean="0">
                <a:solidFill>
                  <a:srgbClr val="FF0000"/>
                </a:solidFill>
              </a:rPr>
              <a:t>f(0)</a:t>
            </a:r>
            <a:r>
              <a:rPr lang="en-US" altLang="en-US" dirty="0" smtClean="0">
                <a:solidFill>
                  <a:srgbClr val="FF0000"/>
                </a:solidFill>
              </a:rPr>
              <a:t> ≠ sign of </a:t>
            </a:r>
            <a:r>
              <a:rPr lang="en-US" altLang="en-US" i="1" dirty="0" smtClean="0">
                <a:solidFill>
                  <a:srgbClr val="FF0000"/>
                </a:solidFill>
              </a:rPr>
              <a:t>f(1)</a:t>
            </a:r>
            <a:r>
              <a:rPr lang="en-US" altLang="en-US" dirty="0" smtClean="0"/>
              <a:t> 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752045" y="2724587"/>
            <a:ext cx="3251989" cy="1015663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i="1" dirty="0">
                <a:solidFill>
                  <a:srgbClr val="FF0000"/>
                </a:solidFill>
                <a:latin typeface="Arial Unicode MS"/>
              </a:rPr>
              <a:t> f(0) = </a:t>
            </a:r>
            <a:r>
              <a:rPr lang="en-US" altLang="en-US" i="1" dirty="0" smtClean="0">
                <a:solidFill>
                  <a:srgbClr val="FF0000"/>
                </a:solidFill>
                <a:latin typeface="Arial Unicode MS"/>
              </a:rPr>
              <a:t>0</a:t>
            </a:r>
            <a:r>
              <a:rPr lang="en-US" altLang="en-US" i="1" baseline="30000" dirty="0" smtClean="0">
                <a:solidFill>
                  <a:srgbClr val="FF0000"/>
                </a:solidFill>
                <a:latin typeface="Arial Unicode MS"/>
              </a:rPr>
              <a:t>3</a:t>
            </a:r>
            <a:r>
              <a:rPr lang="en-US" altLang="en-US" i="1" dirty="0" smtClean="0">
                <a:solidFill>
                  <a:srgbClr val="FF0000"/>
                </a:solidFill>
                <a:latin typeface="Arial Unicode MS"/>
              </a:rPr>
              <a:t>−5×0+1 </a:t>
            </a:r>
            <a:r>
              <a:rPr lang="en-US" altLang="en-US" i="1" dirty="0">
                <a:solidFill>
                  <a:srgbClr val="FF0000"/>
                </a:solidFill>
                <a:latin typeface="Arial Unicode MS"/>
              </a:rPr>
              <a:t>= 1</a:t>
            </a:r>
            <a:endParaRPr lang="en-US" altLang="en-US" dirty="0">
              <a:solidFill>
                <a:srgbClr val="FF0000"/>
              </a:solidFill>
              <a:latin typeface="Arial Unicode MS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i="1" dirty="0">
                <a:solidFill>
                  <a:srgbClr val="FF0000"/>
                </a:solidFill>
                <a:latin typeface="Arial Unicode MS"/>
              </a:rPr>
              <a:t> </a:t>
            </a:r>
            <a:r>
              <a:rPr lang="en-US" altLang="en-US" i="1" dirty="0" smtClean="0">
                <a:solidFill>
                  <a:srgbClr val="FF0000"/>
                </a:solidFill>
                <a:latin typeface="Arial Unicode MS"/>
              </a:rPr>
              <a:t>f(1) </a:t>
            </a:r>
            <a:r>
              <a:rPr lang="en-US" altLang="en-US" i="1" dirty="0">
                <a:solidFill>
                  <a:srgbClr val="FF0000"/>
                </a:solidFill>
                <a:latin typeface="Arial Unicode MS"/>
              </a:rPr>
              <a:t>= </a:t>
            </a:r>
            <a:r>
              <a:rPr lang="en-US" altLang="en-US" i="1" dirty="0" smtClean="0">
                <a:solidFill>
                  <a:srgbClr val="FF0000"/>
                </a:solidFill>
                <a:latin typeface="Arial Unicode MS"/>
              </a:rPr>
              <a:t>1</a:t>
            </a:r>
            <a:r>
              <a:rPr lang="en-US" altLang="en-US" i="1" baseline="30000" dirty="0" smtClean="0">
                <a:solidFill>
                  <a:srgbClr val="FF0000"/>
                </a:solidFill>
                <a:latin typeface="Arial Unicode MS"/>
              </a:rPr>
              <a:t>3</a:t>
            </a:r>
            <a:r>
              <a:rPr lang="en-US" altLang="en-US" i="1" dirty="0" smtClean="0">
                <a:solidFill>
                  <a:srgbClr val="FF0000"/>
                </a:solidFill>
                <a:latin typeface="Arial Unicode MS"/>
              </a:rPr>
              <a:t>−5×1+1 </a:t>
            </a:r>
            <a:r>
              <a:rPr lang="en-US" altLang="en-US" i="1" dirty="0">
                <a:solidFill>
                  <a:srgbClr val="FF0000"/>
                </a:solidFill>
                <a:latin typeface="Arial Unicode MS"/>
              </a:rPr>
              <a:t>= </a:t>
            </a:r>
            <a:r>
              <a:rPr lang="en-US" altLang="en-US" i="1" dirty="0" smtClean="0">
                <a:solidFill>
                  <a:srgbClr val="FF0000"/>
                </a:solidFill>
                <a:latin typeface="Arial Unicode MS"/>
              </a:rPr>
              <a:t>-3</a:t>
            </a:r>
            <a:r>
              <a:rPr lang="en-US" altLang="en-US" dirty="0" smtClean="0">
                <a:solidFill>
                  <a:srgbClr val="FF0000"/>
                </a:solidFill>
                <a:latin typeface="Arial Unicode MS"/>
              </a:rPr>
              <a:t> </a:t>
            </a:r>
            <a:endParaRPr lang="en-US" altLang="en-US" dirty="0">
              <a:solidFill>
                <a:srgbClr val="FF0000"/>
              </a:solidFill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484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496</Words>
  <Application>Microsoft Office PowerPoint</Application>
  <PresentationFormat>On-screen Show (4:3)</PresentationFormat>
  <Paragraphs>135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 Unicode MS</vt:lpstr>
      <vt:lpstr>Bookman Old Style</vt:lpstr>
      <vt:lpstr>Calibri</vt:lpstr>
      <vt:lpstr>Calibri Light</vt:lpstr>
      <vt:lpstr>Cambria Math</vt:lpstr>
      <vt:lpstr>Constantia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ComputerSci Dept</cp:lastModifiedBy>
  <cp:revision>138</cp:revision>
  <dcterms:created xsi:type="dcterms:W3CDTF">2018-12-04T06:33:32Z</dcterms:created>
  <dcterms:modified xsi:type="dcterms:W3CDTF">2019-06-14T09:56:15Z</dcterms:modified>
</cp:coreProperties>
</file>