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3" r:id="rId2"/>
    <p:sldId id="256" r:id="rId3"/>
    <p:sldId id="260" r:id="rId4"/>
    <p:sldId id="264" r:id="rId5"/>
    <p:sldId id="262" r:id="rId6"/>
    <p:sldId id="261" r:id="rId7"/>
    <p:sldId id="257" r:id="rId8"/>
    <p:sldId id="265" r:id="rId9"/>
    <p:sldId id="266" r:id="rId10"/>
    <p:sldId id="267" r:id="rId11"/>
    <p:sldId id="259" r:id="rId12"/>
    <p:sldId id="270" r:id="rId13"/>
    <p:sldId id="271" r:id="rId14"/>
    <p:sldId id="273" r:id="rId15"/>
    <p:sldId id="272" r:id="rId16"/>
    <p:sldId id="275" r:id="rId17"/>
    <p:sldId id="276" r:id="rId18"/>
    <p:sldId id="274" r:id="rId19"/>
    <p:sldId id="269"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41" autoAdjust="0"/>
    <p:restoredTop sz="94660"/>
  </p:normalViewPr>
  <p:slideViewPr>
    <p:cSldViewPr snapToGrid="0">
      <p:cViewPr varScale="1">
        <p:scale>
          <a:sx n="68" d="100"/>
          <a:sy n="68" d="100"/>
        </p:scale>
        <p:origin x="-89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5D01E-8DCC-4826-9880-344291FBA060}" type="datetimeFigureOut">
              <a:rPr lang="en-IN" smtClean="0"/>
              <a:pPr/>
              <a:t>21-06-2019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E35E2-0942-4A9D-B4AA-2FC6599AEF69}" type="slidenum">
              <a:rPr lang="en-IN" smtClean="0"/>
              <a:pPr/>
              <a:t>‹#›</a:t>
            </a:fld>
            <a:endParaRPr lang="en-IN"/>
          </a:p>
        </p:txBody>
      </p:sp>
    </p:spTree>
    <p:extLst>
      <p:ext uri="{BB962C8B-B14F-4D97-AF65-F5344CB8AC3E}">
        <p14:creationId xmlns:p14="http://schemas.microsoft.com/office/powerpoint/2010/main" xmlns="" val="167508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7E35E2-0942-4A9D-B4AA-2FC6599AEF69}" type="slidenum">
              <a:rPr lang="en-IN" smtClean="0"/>
              <a:pPr/>
              <a:t>14</a:t>
            </a:fld>
            <a:endParaRPr lang="en-IN"/>
          </a:p>
        </p:txBody>
      </p:sp>
    </p:spTree>
    <p:extLst>
      <p:ext uri="{BB962C8B-B14F-4D97-AF65-F5344CB8AC3E}">
        <p14:creationId xmlns:p14="http://schemas.microsoft.com/office/powerpoint/2010/main" xmlns="" val="241880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B9E1DAA9-C94C-4764-9F93-E8355E7216AF}" type="slidenum">
              <a:rPr lang="en-GB" altLang="en-US"/>
              <a:pPr/>
              <a:t>16</a:t>
            </a:fld>
            <a:endParaRPr lang="en-GB" alt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xmlns="" val="181198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5A4233B8-DE5C-4999-8E82-D159775B948E}" type="slidenum">
              <a:rPr lang="en-GB" altLang="en-US"/>
              <a:pPr/>
              <a:t>17</a:t>
            </a:fld>
            <a:endParaRPr lang="en-GB" alt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xmlns="" val="1461556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325343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41824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272535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18006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318368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417391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102634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158425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37182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409239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0CF8-316A-42EC-9501-71C237823E25}" type="datetimeFigureOut">
              <a:rPr lang="en-US" smtClean="0"/>
              <a:pPr/>
              <a:t>21/Jun/2019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299449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70CF8-316A-42EC-9501-71C237823E25}" type="datetimeFigureOut">
              <a:rPr lang="en-US" smtClean="0"/>
              <a:pPr/>
              <a:t>21/Jun/2019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0482B-6AFD-4957-AA3F-4715E9FBABD7}" type="slidenum">
              <a:rPr lang="en-US" smtClean="0"/>
              <a:pPr/>
              <a:t>‹#›</a:t>
            </a:fld>
            <a:endParaRPr lang="en-US"/>
          </a:p>
        </p:txBody>
      </p:sp>
    </p:spTree>
    <p:extLst>
      <p:ext uri="{BB962C8B-B14F-4D97-AF65-F5344CB8AC3E}">
        <p14:creationId xmlns:p14="http://schemas.microsoft.com/office/powerpoint/2010/main" xmlns="" val="595015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2" y="627795"/>
            <a:ext cx="7765576" cy="1200329"/>
          </a:xfrm>
          <a:prstGeom prst="rect">
            <a:avLst/>
          </a:prstGeom>
          <a:noFill/>
        </p:spPr>
        <p:txBody>
          <a:bodyPr wrap="square" rtlCol="0">
            <a:spAutoFit/>
          </a:bodyPr>
          <a:lstStyle/>
          <a:p>
            <a:pPr algn="ctr"/>
            <a:r>
              <a:rPr lang="en-IN" sz="3600" b="1" dirty="0" smtClean="0">
                <a:solidFill>
                  <a:srgbClr val="C00000"/>
                </a:solidFill>
                <a:latin typeface="Bookman Old Style" panose="02050604050505020204" pitchFamily="18" charset="0"/>
                <a:cs typeface="Arial" panose="020B0604020202020204" pitchFamily="34" charset="0"/>
              </a:rPr>
              <a:t>RECOMBINANT PROTEIN : AN OVERVIEW</a:t>
            </a:r>
            <a:endParaRPr lang="en-IN" sz="3600" b="1" dirty="0">
              <a:solidFill>
                <a:srgbClr val="C00000"/>
              </a:solidFill>
              <a:latin typeface="Bookman Old Style" panose="02050604050505020204" pitchFamily="18" charset="0"/>
              <a:cs typeface="Arial" panose="020B0604020202020204" pitchFamily="34" charset="0"/>
            </a:endParaRPr>
          </a:p>
        </p:txBody>
      </p:sp>
      <p:sp>
        <p:nvSpPr>
          <p:cNvPr id="3" name="TextBox 2"/>
          <p:cNvSpPr txBox="1"/>
          <p:nvPr/>
        </p:nvSpPr>
        <p:spPr>
          <a:xfrm>
            <a:off x="5680724" y="3134049"/>
            <a:ext cx="5554638" cy="1569660"/>
          </a:xfrm>
          <a:prstGeom prst="rect">
            <a:avLst/>
          </a:prstGeom>
          <a:noFill/>
        </p:spPr>
        <p:txBody>
          <a:bodyPr wrap="square" rtlCol="0">
            <a:spAutoFit/>
          </a:bodyPr>
          <a:lstStyle/>
          <a:p>
            <a:r>
              <a:rPr lang="en-IN" sz="2400" dirty="0" err="1" smtClean="0">
                <a:latin typeface="Times New Roman" panose="02020603050405020304" pitchFamily="18" charset="0"/>
                <a:cs typeface="Times New Roman" panose="02020603050405020304" pitchFamily="18" charset="0"/>
              </a:rPr>
              <a:t>Dr.</a:t>
            </a:r>
            <a:r>
              <a:rPr lang="en-IN" sz="2400" dirty="0" smtClean="0">
                <a:latin typeface="Times New Roman" panose="02020603050405020304" pitchFamily="18" charset="0"/>
                <a:cs typeface="Times New Roman" panose="02020603050405020304" pitchFamily="18" charset="0"/>
              </a:rPr>
              <a:t> Deepa G Muricken</a:t>
            </a:r>
          </a:p>
          <a:p>
            <a:r>
              <a:rPr lang="en-IN" sz="2400" dirty="0" smtClean="0">
                <a:latin typeface="Times New Roman" panose="02020603050405020304" pitchFamily="18" charset="0"/>
                <a:cs typeface="Times New Roman" panose="02020603050405020304" pitchFamily="18" charset="0"/>
              </a:rPr>
              <a:t>Assistant Professor </a:t>
            </a:r>
          </a:p>
          <a:p>
            <a:r>
              <a:rPr lang="en-IN" sz="2400" dirty="0" smtClean="0">
                <a:latin typeface="Times New Roman" panose="02020603050405020304" pitchFamily="18" charset="0"/>
                <a:cs typeface="Times New Roman" panose="02020603050405020304" pitchFamily="18" charset="0"/>
              </a:rPr>
              <a:t>Department of Biochemistry </a:t>
            </a:r>
          </a:p>
          <a:p>
            <a:r>
              <a:rPr lang="en-IN" sz="2400" dirty="0" smtClean="0">
                <a:latin typeface="Times New Roman" panose="02020603050405020304" pitchFamily="18" charset="0"/>
                <a:cs typeface="Times New Roman" panose="02020603050405020304" pitchFamily="18" charset="0"/>
              </a:rPr>
              <a:t>St. Mary’s College Thrissur</a:t>
            </a:r>
            <a:endParaRPr lang="en-IN" sz="24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0" y="468141"/>
            <a:ext cx="12192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a:xfrm>
            <a:off x="-7254" y="504429"/>
            <a:ext cx="12192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14520" y="5969061"/>
            <a:ext cx="12192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7260" y="6005352"/>
            <a:ext cx="12192000" cy="0"/>
          </a:xfrm>
          <a:prstGeom prst="line">
            <a:avLst/>
          </a:prstGeom>
        </p:spPr>
        <p:style>
          <a:lnRef idx="1">
            <a:schemeClr val="accent4"/>
          </a:lnRef>
          <a:fillRef idx="0">
            <a:schemeClr val="accent4"/>
          </a:fillRef>
          <a:effectRef idx="0">
            <a:schemeClr val="accent4"/>
          </a:effectRef>
          <a:fontRef idx="minor">
            <a:schemeClr val="tx1"/>
          </a:fontRef>
        </p:style>
      </p:cxnSp>
      <p:pic>
        <p:nvPicPr>
          <p:cNvPr id="13" name="Picture 5" descr="College logo_Updat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2891" y="1841696"/>
            <a:ext cx="2978150" cy="335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3032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4400" y="439723"/>
            <a:ext cx="9467880" cy="892552"/>
          </a:xfrm>
          <a:prstGeom prst="rect">
            <a:avLst/>
          </a:prstGeom>
          <a:noFill/>
        </p:spPr>
        <p:txBody>
          <a:bodyPr wrap="square" rtlCol="0">
            <a:spAutoFit/>
          </a:bodyPr>
          <a:lstStyle/>
          <a:p>
            <a:pPr algn="ctr"/>
            <a:r>
              <a:rPr lang="en-US" sz="2600" b="1" dirty="0">
                <a:solidFill>
                  <a:srgbClr val="C00000"/>
                </a:solidFill>
                <a:latin typeface="Bookman Old Style" panose="02050604050505020204" pitchFamily="18" charset="0"/>
                <a:cs typeface="Arial" panose="020B0604020202020204" pitchFamily="34" charset="0"/>
              </a:rPr>
              <a:t>Functional expression and purification of recombinant HGI (</a:t>
            </a:r>
            <a:r>
              <a:rPr lang="en-US" sz="2600" b="1" dirty="0" err="1">
                <a:solidFill>
                  <a:srgbClr val="C00000"/>
                </a:solidFill>
                <a:latin typeface="Bookman Old Style" panose="02050604050505020204" pitchFamily="18" charset="0"/>
                <a:cs typeface="Arial" panose="020B0604020202020204" pitchFamily="34" charset="0"/>
              </a:rPr>
              <a:t>rHGI</a:t>
            </a:r>
            <a:r>
              <a:rPr lang="en-US" sz="2600" b="1" dirty="0">
                <a:solidFill>
                  <a:srgbClr val="C00000"/>
                </a:solidFill>
                <a:latin typeface="Bookman Old Style" panose="02050604050505020204" pitchFamily="18" charset="0"/>
                <a:cs typeface="Arial" panose="020B0604020202020204" pitchFamily="34" charset="0"/>
              </a:rPr>
              <a:t>)</a:t>
            </a:r>
            <a:endParaRPr lang="en-IN" sz="2600" b="1" dirty="0">
              <a:solidFill>
                <a:srgbClr val="C00000"/>
              </a:solidFill>
              <a:latin typeface="Bookman Old Style" panose="02050604050505020204" pitchFamily="18" charset="0"/>
              <a:cs typeface="Arial" panose="020B0604020202020204" pitchFamily="34" charset="0"/>
            </a:endParaRPr>
          </a:p>
        </p:txBody>
      </p:sp>
      <p:sp>
        <p:nvSpPr>
          <p:cNvPr id="10" name="TextBox 9"/>
          <p:cNvSpPr txBox="1"/>
          <p:nvPr/>
        </p:nvSpPr>
        <p:spPr>
          <a:xfrm>
            <a:off x="532263" y="1595711"/>
            <a:ext cx="9850017" cy="430887"/>
          </a:xfrm>
          <a:prstGeom prst="rect">
            <a:avLst/>
          </a:prstGeom>
          <a:noFill/>
        </p:spPr>
        <p:txBody>
          <a:bodyPr wrap="square" rtlCol="0">
            <a:spAutoFit/>
          </a:bodyPr>
          <a:lstStyle/>
          <a:p>
            <a:pPr algn="just"/>
            <a:r>
              <a:rPr lang="en-US" sz="2200" dirty="0" err="1">
                <a:latin typeface="Times New Roman" panose="02020603050405020304" pitchFamily="18" charset="0"/>
                <a:cs typeface="Times New Roman" panose="02020603050405020304" pitchFamily="18" charset="0"/>
              </a:rPr>
              <a:t>rHGI</a:t>
            </a:r>
            <a:r>
              <a:rPr lang="en-US" sz="2200" dirty="0">
                <a:latin typeface="Times New Roman" panose="02020603050405020304" pitchFamily="18" charset="0"/>
                <a:cs typeface="Times New Roman" panose="02020603050405020304" pitchFamily="18" charset="0"/>
              </a:rPr>
              <a:t> was expressed in BL21 (DE3)</a:t>
            </a:r>
            <a:r>
              <a:rPr lang="en-US" sz="2200" dirty="0" err="1">
                <a:latin typeface="Times New Roman" panose="02020603050405020304" pitchFamily="18" charset="0"/>
                <a:cs typeface="Times New Roman" panose="02020603050405020304" pitchFamily="18" charset="0"/>
              </a:rPr>
              <a:t>pLys</a:t>
            </a:r>
            <a:r>
              <a:rPr lang="en-US" sz="2200" dirty="0">
                <a:latin typeface="Times New Roman" panose="02020603050405020304" pitchFamily="18" charset="0"/>
                <a:cs typeface="Times New Roman" panose="02020603050405020304" pitchFamily="18" charset="0"/>
              </a:rPr>
              <a:t> S </a:t>
            </a:r>
            <a:r>
              <a:rPr lang="en-US" sz="2200" dirty="0" smtClean="0">
                <a:latin typeface="Times New Roman" panose="02020603050405020304" pitchFamily="18" charset="0"/>
                <a:cs typeface="Times New Roman" panose="02020603050405020304" pitchFamily="18" charset="0"/>
              </a:rPr>
              <a:t>cells , induced with IPTG</a:t>
            </a:r>
            <a:endParaRPr lang="en-IN" sz="22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2" cstate="print"/>
          <a:srcRect/>
          <a:stretch>
            <a:fillRect/>
          </a:stretch>
        </p:blipFill>
        <p:spPr bwMode="auto">
          <a:xfrm>
            <a:off x="3982587" y="2442394"/>
            <a:ext cx="2999220" cy="3255524"/>
          </a:xfrm>
          <a:prstGeom prst="rect">
            <a:avLst/>
          </a:prstGeom>
          <a:noFill/>
          <a:ln w="9525">
            <a:noFill/>
            <a:miter lim="800000"/>
            <a:headEnd/>
            <a:tailEnd/>
          </a:ln>
        </p:spPr>
      </p:pic>
      <p:sp>
        <p:nvSpPr>
          <p:cNvPr id="2" name="Rectangle 1"/>
          <p:cNvSpPr/>
          <p:nvPr/>
        </p:nvSpPr>
        <p:spPr>
          <a:xfrm>
            <a:off x="3982587" y="5974082"/>
            <a:ext cx="3210494" cy="369332"/>
          </a:xfrm>
          <a:prstGeom prst="rect">
            <a:avLst/>
          </a:prstGeom>
        </p:spPr>
        <p:txBody>
          <a:bodyPr wrap="none">
            <a:spAutoFit/>
          </a:bodyPr>
          <a:lstStyle/>
          <a:p>
            <a:r>
              <a:rPr lang="en-IN" b="1" dirty="0" smtClean="0">
                <a:solidFill>
                  <a:srgbClr val="0070C0"/>
                </a:solidFill>
                <a:latin typeface="Calibri" panose="020F0502020204030204" pitchFamily="34" charset="0"/>
                <a:ea typeface="Calibri" panose="020F0502020204030204" pitchFamily="34" charset="0"/>
                <a:cs typeface="AdvTT5235d5a9"/>
              </a:rPr>
              <a:t>Cell </a:t>
            </a:r>
            <a:r>
              <a:rPr lang="en-IN" b="1" dirty="0">
                <a:solidFill>
                  <a:srgbClr val="0070C0"/>
                </a:solidFill>
                <a:latin typeface="Calibri" panose="020F0502020204030204" pitchFamily="34" charset="0"/>
                <a:ea typeface="Calibri" panose="020F0502020204030204" pitchFamily="34" charset="0"/>
                <a:cs typeface="AdvTT5235d5a9"/>
              </a:rPr>
              <a:t>free extracts of </a:t>
            </a:r>
            <a:r>
              <a:rPr lang="en-IN" b="1" dirty="0" err="1">
                <a:solidFill>
                  <a:srgbClr val="0070C0"/>
                </a:solidFill>
                <a:latin typeface="Calibri" panose="020F0502020204030204" pitchFamily="34" charset="0"/>
                <a:ea typeface="Calibri" panose="020F0502020204030204" pitchFamily="34" charset="0"/>
                <a:cs typeface="Courier New" panose="02070309020205020404" pitchFamily="49" charset="0"/>
              </a:rPr>
              <a:t>pRSET-rHGI</a:t>
            </a:r>
            <a:r>
              <a:rPr lang="en-IN" b="1" dirty="0">
                <a:solidFill>
                  <a:srgbClr val="0070C0"/>
                </a:solidFill>
                <a:latin typeface="Calibri" panose="020F0502020204030204" pitchFamily="34" charset="0"/>
                <a:ea typeface="Calibri" panose="020F0502020204030204" pitchFamily="34" charset="0"/>
                <a:cs typeface="Courier New" panose="02070309020205020404" pitchFamily="49" charset="0"/>
              </a:rPr>
              <a:t>.</a:t>
            </a:r>
            <a:endParaRPr lang="en-IN" dirty="0">
              <a:solidFill>
                <a:srgbClr val="0070C0"/>
              </a:solidFill>
            </a:endParaRPr>
          </a:p>
        </p:txBody>
      </p:sp>
      <p:sp>
        <p:nvSpPr>
          <p:cNvPr id="13" name="TextBox 12"/>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14"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55469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5"/>
          <p:cNvSpPr txBox="1">
            <a:spLocks noChangeArrowheads="1"/>
          </p:cNvSpPr>
          <p:nvPr/>
        </p:nvSpPr>
        <p:spPr bwMode="auto">
          <a:xfrm>
            <a:off x="584630" y="2254739"/>
            <a:ext cx="7235763"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2200" b="1" dirty="0">
                <a:latin typeface="Times New Roman" panose="02020603050405020304" pitchFamily="18" charset="0"/>
                <a:cs typeface="Times New Roman" panose="02020603050405020304" pitchFamily="18" charset="0"/>
              </a:rPr>
              <a:t>Cell lysis: rupture cell wall / plasma membrane,</a:t>
            </a:r>
          </a:p>
          <a:p>
            <a:pPr eaLnBrk="0" hangingPunct="0"/>
            <a:r>
              <a:rPr lang="en-US" altLang="en-US" sz="2200" b="1" dirty="0">
                <a:latin typeface="Times New Roman" panose="02020603050405020304" pitchFamily="18" charset="0"/>
                <a:cs typeface="Times New Roman" panose="02020603050405020304" pitchFamily="18" charset="0"/>
              </a:rPr>
              <a:t>		--&gt; release contents (organelles, proteins…)</a:t>
            </a:r>
          </a:p>
          <a:p>
            <a:pPr eaLnBrk="0" hangingPunct="0"/>
            <a:r>
              <a:rPr lang="en-US" altLang="en-US" sz="2200" b="1" dirty="0">
                <a:latin typeface="Times New Roman" panose="02020603050405020304" pitchFamily="18" charset="0"/>
                <a:cs typeface="Times New Roman" panose="02020603050405020304" pitchFamily="18" charset="0"/>
              </a:rPr>
              <a:t>	</a:t>
            </a:r>
          </a:p>
          <a:p>
            <a:pPr eaLnBrk="0" hangingPunct="0"/>
            <a:r>
              <a:rPr lang="en-US" altLang="en-US" sz="2200" b="1" dirty="0">
                <a:latin typeface="Times New Roman" panose="02020603050405020304" pitchFamily="18" charset="0"/>
                <a:cs typeface="Times New Roman" panose="02020603050405020304" pitchFamily="18" charset="0"/>
              </a:rPr>
              <a:t>	1. Physical means </a:t>
            </a:r>
          </a:p>
          <a:p>
            <a:pPr eaLnBrk="0" hangingPunct="0"/>
            <a:r>
              <a:rPr lang="en-US" altLang="en-US" sz="2200" b="1" dirty="0">
                <a:latin typeface="Times New Roman" panose="02020603050405020304" pitchFamily="18" charset="0"/>
                <a:cs typeface="Times New Roman" panose="02020603050405020304" pitchFamily="18" charset="0"/>
              </a:rPr>
              <a:t>	</a:t>
            </a:r>
          </a:p>
          <a:p>
            <a:pPr eaLnBrk="0" hangingPunct="0"/>
            <a:r>
              <a:rPr lang="en-US" altLang="en-US" sz="2200" b="1" dirty="0">
                <a:latin typeface="Times New Roman" panose="02020603050405020304" pitchFamily="18" charset="0"/>
                <a:cs typeface="Times New Roman" panose="02020603050405020304" pitchFamily="18" charset="0"/>
              </a:rPr>
              <a:t>	2. Sonication</a:t>
            </a:r>
          </a:p>
          <a:p>
            <a:pPr eaLnBrk="0" hangingPunct="0"/>
            <a:r>
              <a:rPr lang="en-US" altLang="en-US" sz="2200" b="1" dirty="0">
                <a:latin typeface="Times New Roman" panose="02020603050405020304" pitchFamily="18" charset="0"/>
                <a:cs typeface="Times New Roman" panose="02020603050405020304" pitchFamily="18" charset="0"/>
              </a:rPr>
              <a:t>	</a:t>
            </a:r>
          </a:p>
          <a:p>
            <a:pPr eaLnBrk="0" hangingPunct="0"/>
            <a:r>
              <a:rPr lang="en-US" altLang="en-US" sz="2200" b="1" dirty="0">
                <a:latin typeface="Times New Roman" panose="02020603050405020304" pitchFamily="18" charset="0"/>
                <a:cs typeface="Times New Roman" panose="02020603050405020304" pitchFamily="18" charset="0"/>
              </a:rPr>
              <a:t>	3. Osmotic shock</a:t>
            </a:r>
          </a:p>
        </p:txBody>
      </p:sp>
      <p:sp>
        <p:nvSpPr>
          <p:cNvPr id="103" name="TextBox 102"/>
          <p:cNvSpPr txBox="1"/>
          <p:nvPr/>
        </p:nvSpPr>
        <p:spPr>
          <a:xfrm>
            <a:off x="2183642" y="1172622"/>
            <a:ext cx="7889272" cy="492443"/>
          </a:xfrm>
          <a:prstGeom prst="rect">
            <a:avLst/>
          </a:prstGeom>
          <a:noFill/>
        </p:spPr>
        <p:txBody>
          <a:bodyPr wrap="square" rtlCol="0">
            <a:spAutoFit/>
          </a:bodyPr>
          <a:lstStyle/>
          <a:p>
            <a:pPr algn="ctr"/>
            <a:r>
              <a:rPr lang="en-IN" sz="2600" b="1" dirty="0" smtClean="0">
                <a:solidFill>
                  <a:srgbClr val="C00000"/>
                </a:solidFill>
                <a:latin typeface="Bookman Old Style" panose="02050604050505020204" pitchFamily="18" charset="0"/>
                <a:cs typeface="Arial" panose="020B0604020202020204" pitchFamily="34" charset="0"/>
              </a:rPr>
              <a:t>PURIFICATION STRATEGIES</a:t>
            </a:r>
            <a:endParaRPr lang="en-IN" sz="2600" b="1" dirty="0">
              <a:solidFill>
                <a:srgbClr val="C00000"/>
              </a:solidFill>
              <a:latin typeface="Bookman Old Style" panose="02050604050505020204" pitchFamily="18" charset="0"/>
              <a:cs typeface="Arial" panose="020B0604020202020204" pitchFamily="34" charset="0"/>
            </a:endParaRPr>
          </a:p>
        </p:txBody>
      </p:sp>
      <p:sp>
        <p:nvSpPr>
          <p:cNvPr id="8" name="TextBox 7"/>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9" name="Picture 6" descr="College logo_Updat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2259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00665" y="2476640"/>
            <a:ext cx="8610600" cy="3581400"/>
          </a:xfrm>
          <a:prstGeom prst="rect">
            <a:avLst/>
          </a:prstGeom>
        </p:spPr>
        <p:txBody>
          <a:bodyPr/>
          <a:lstStyle/>
          <a:p>
            <a:pPr>
              <a:lnSpc>
                <a:spcPct val="150000"/>
              </a:lnSpc>
              <a:spcBef>
                <a:spcPct val="0"/>
              </a:spcBef>
              <a:defRPr/>
            </a:pPr>
            <a:r>
              <a:rPr lang="en-US" altLang="en-US" sz="2200" b="1" spc="-100" dirty="0">
                <a:solidFill>
                  <a:srgbClr val="C00000"/>
                </a:solidFill>
                <a:latin typeface="Times New Roman" panose="02020603050405020304" pitchFamily="18" charset="0"/>
                <a:ea typeface="+mj-ea"/>
                <a:cs typeface="Times New Roman" panose="02020603050405020304" pitchFamily="18" charset="0"/>
              </a:rPr>
              <a:t>           Main Types of Molecular Interactions</a:t>
            </a:r>
            <a:r>
              <a:rPr lang="en-US" altLang="en-US" sz="2200" b="1" u="sng" spc="-100" dirty="0">
                <a:solidFill>
                  <a:srgbClr val="C00000"/>
                </a:solidFill>
                <a:latin typeface="Times New Roman" panose="02020603050405020304" pitchFamily="18" charset="0"/>
                <a:ea typeface="+mj-ea"/>
                <a:cs typeface="Times New Roman" panose="02020603050405020304" pitchFamily="18" charset="0"/>
              </a:rPr>
              <a:t/>
            </a:r>
            <a:br>
              <a:rPr lang="en-US" altLang="en-US" sz="2200" b="1" u="sng" spc="-100" dirty="0">
                <a:solidFill>
                  <a:srgbClr val="C00000"/>
                </a:solidFill>
                <a:latin typeface="Times New Roman" panose="02020603050405020304" pitchFamily="18" charset="0"/>
                <a:ea typeface="+mj-ea"/>
                <a:cs typeface="Times New Roman" panose="02020603050405020304" pitchFamily="18" charset="0"/>
              </a:rPr>
            </a:br>
            <a:r>
              <a:rPr lang="en-US" altLang="en-US" sz="2200" b="1" u="sng" spc="-100" dirty="0">
                <a:solidFill>
                  <a:srgbClr val="C00000"/>
                </a:solidFill>
                <a:latin typeface="Times New Roman" panose="02020603050405020304" pitchFamily="18" charset="0"/>
                <a:ea typeface="+mj-ea"/>
                <a:cs typeface="Times New Roman" panose="02020603050405020304" pitchFamily="18" charset="0"/>
              </a:rPr>
              <a:t/>
            </a:r>
            <a:br>
              <a:rPr lang="en-US" altLang="en-US" sz="2200" b="1" u="sng" spc="-100" dirty="0">
                <a:solidFill>
                  <a:srgbClr val="C00000"/>
                </a:solidFill>
                <a:latin typeface="Times New Roman" panose="02020603050405020304" pitchFamily="18" charset="0"/>
                <a:ea typeface="+mj-ea"/>
                <a:cs typeface="Times New Roman" panose="02020603050405020304" pitchFamily="18" charset="0"/>
              </a:rPr>
            </a:br>
            <a:r>
              <a:rPr lang="en-US" altLang="en-US" sz="2200" spc="-100" dirty="0">
                <a:latin typeface="Times New Roman" panose="02020603050405020304" pitchFamily="18" charset="0"/>
                <a:ea typeface="+mj-ea"/>
                <a:cs typeface="Times New Roman" panose="02020603050405020304" pitchFamily="18" charset="0"/>
              </a:rPr>
              <a:t> </a:t>
            </a:r>
            <a:r>
              <a:rPr lang="en-US" altLang="en-US" sz="2200" u="sng" spc="-100" dirty="0">
                <a:latin typeface="Times New Roman" panose="02020603050405020304" pitchFamily="18" charset="0"/>
                <a:ea typeface="+mj-ea"/>
                <a:cs typeface="Times New Roman" panose="02020603050405020304" pitchFamily="18" charset="0"/>
              </a:rPr>
              <a:t>Hydrogen Bonds</a:t>
            </a:r>
            <a:r>
              <a:rPr lang="en-US" altLang="en-US" sz="2200" spc="-100" dirty="0">
                <a:latin typeface="Times New Roman" panose="02020603050405020304" pitchFamily="18" charset="0"/>
                <a:ea typeface="+mj-ea"/>
                <a:cs typeface="Times New Roman" panose="02020603050405020304" pitchFamily="18" charset="0"/>
              </a:rPr>
              <a:t/>
            </a:r>
            <a:br>
              <a:rPr lang="en-US" altLang="en-US" sz="2200" spc="-100" dirty="0">
                <a:latin typeface="Times New Roman" panose="02020603050405020304" pitchFamily="18" charset="0"/>
                <a:ea typeface="+mj-ea"/>
                <a:cs typeface="Times New Roman" panose="02020603050405020304" pitchFamily="18" charset="0"/>
              </a:rPr>
            </a:br>
            <a:r>
              <a:rPr lang="en-US" altLang="en-US" sz="2200" spc="-100" dirty="0">
                <a:latin typeface="Times New Roman" panose="02020603050405020304" pitchFamily="18" charset="0"/>
                <a:ea typeface="+mj-ea"/>
                <a:cs typeface="Times New Roman" panose="02020603050405020304" pitchFamily="18" charset="0"/>
              </a:rPr>
              <a:t/>
            </a:r>
            <a:br>
              <a:rPr lang="en-US" altLang="en-US" sz="2200" spc="-100" dirty="0">
                <a:latin typeface="Times New Roman" panose="02020603050405020304" pitchFamily="18" charset="0"/>
                <a:ea typeface="+mj-ea"/>
                <a:cs typeface="Times New Roman" panose="02020603050405020304" pitchFamily="18" charset="0"/>
              </a:rPr>
            </a:br>
            <a:r>
              <a:rPr lang="en-US" altLang="en-US" sz="2200" spc="-100" dirty="0">
                <a:latin typeface="Times New Roman" panose="02020603050405020304" pitchFamily="18" charset="0"/>
                <a:ea typeface="+mj-ea"/>
                <a:cs typeface="Times New Roman" panose="02020603050405020304" pitchFamily="18" charset="0"/>
              </a:rPr>
              <a:t> </a:t>
            </a:r>
            <a:r>
              <a:rPr lang="en-US" altLang="en-US" sz="2200" u="sng" spc="-100" dirty="0">
                <a:latin typeface="Times New Roman" panose="02020603050405020304" pitchFamily="18" charset="0"/>
                <a:ea typeface="+mj-ea"/>
                <a:cs typeface="Times New Roman" panose="02020603050405020304" pitchFamily="18" charset="0"/>
              </a:rPr>
              <a:t>Hydrophobic Interactions</a:t>
            </a:r>
            <a:r>
              <a:rPr lang="en-US" altLang="en-US" sz="2200" spc="-100" dirty="0">
                <a:latin typeface="Times New Roman" panose="02020603050405020304" pitchFamily="18" charset="0"/>
                <a:ea typeface="+mj-ea"/>
                <a:cs typeface="Times New Roman" panose="02020603050405020304" pitchFamily="18" charset="0"/>
              </a:rPr>
              <a:t> (waxy residues: </a:t>
            </a:r>
            <a:r>
              <a:rPr lang="en-US" altLang="en-US" sz="2200" spc="-100" dirty="0" err="1">
                <a:latin typeface="Times New Roman" panose="02020603050405020304" pitchFamily="18" charset="0"/>
                <a:ea typeface="+mj-ea"/>
                <a:cs typeface="Times New Roman" panose="02020603050405020304" pitchFamily="18" charset="0"/>
              </a:rPr>
              <a:t>Ileu</a:t>
            </a:r>
            <a:r>
              <a:rPr lang="en-US" altLang="en-US" sz="2200" spc="-100" dirty="0">
                <a:latin typeface="Times New Roman" panose="02020603050405020304" pitchFamily="18" charset="0"/>
                <a:ea typeface="+mj-ea"/>
                <a:cs typeface="Times New Roman" panose="02020603050405020304" pitchFamily="18" charset="0"/>
              </a:rPr>
              <a:t>, </a:t>
            </a:r>
            <a:r>
              <a:rPr lang="en-US" altLang="en-US" sz="2200" spc="-100" dirty="0" err="1">
                <a:latin typeface="Times New Roman" panose="02020603050405020304" pitchFamily="18" charset="0"/>
                <a:ea typeface="+mj-ea"/>
                <a:cs typeface="Times New Roman" panose="02020603050405020304" pitchFamily="18" charset="0"/>
              </a:rPr>
              <a:t>Leu</a:t>
            </a:r>
            <a:r>
              <a:rPr lang="en-US" altLang="en-US" sz="2200" spc="-100" dirty="0">
                <a:latin typeface="Times New Roman" panose="02020603050405020304" pitchFamily="18" charset="0"/>
                <a:ea typeface="+mj-ea"/>
                <a:cs typeface="Times New Roman" panose="02020603050405020304" pitchFamily="18" charset="0"/>
              </a:rPr>
              <a:t>, Val, </a:t>
            </a:r>
            <a:r>
              <a:rPr lang="en-US" altLang="en-US" sz="2200" spc="-100" dirty="0" err="1">
                <a:latin typeface="Times New Roman" panose="02020603050405020304" pitchFamily="18" charset="0"/>
                <a:ea typeface="+mj-ea"/>
                <a:cs typeface="Times New Roman" panose="02020603050405020304" pitchFamily="18" charset="0"/>
              </a:rPr>
              <a:t>Phe</a:t>
            </a:r>
            <a:r>
              <a:rPr lang="en-US" altLang="en-US" sz="2200" spc="-100" dirty="0">
                <a:latin typeface="Times New Roman" panose="02020603050405020304" pitchFamily="18" charset="0"/>
                <a:ea typeface="+mj-ea"/>
                <a:cs typeface="Times New Roman" panose="02020603050405020304" pitchFamily="18" charset="0"/>
              </a:rPr>
              <a:t>, </a:t>
            </a:r>
            <a:r>
              <a:rPr lang="en-US" altLang="en-US" sz="2200" spc="-100" dirty="0" err="1">
                <a:latin typeface="Times New Roman" panose="02020603050405020304" pitchFamily="18" charset="0"/>
                <a:ea typeface="+mj-ea"/>
                <a:cs typeface="Times New Roman" panose="02020603050405020304" pitchFamily="18" charset="0"/>
              </a:rPr>
              <a:t>Trp</a:t>
            </a:r>
            <a:r>
              <a:rPr lang="en-US" altLang="en-US" sz="2200" spc="-100" dirty="0">
                <a:latin typeface="Times New Roman" panose="02020603050405020304" pitchFamily="18" charset="0"/>
                <a:ea typeface="+mj-ea"/>
                <a:cs typeface="Times New Roman" panose="02020603050405020304" pitchFamily="18" charset="0"/>
              </a:rPr>
              <a:t>)</a:t>
            </a:r>
            <a:br>
              <a:rPr lang="en-US" altLang="en-US" sz="2200" spc="-100" dirty="0">
                <a:latin typeface="Times New Roman" panose="02020603050405020304" pitchFamily="18" charset="0"/>
                <a:ea typeface="+mj-ea"/>
                <a:cs typeface="Times New Roman" panose="02020603050405020304" pitchFamily="18" charset="0"/>
              </a:rPr>
            </a:br>
            <a:r>
              <a:rPr lang="en-US" altLang="en-US" sz="2200" spc="-100" dirty="0">
                <a:latin typeface="Times New Roman" panose="02020603050405020304" pitchFamily="18" charset="0"/>
                <a:ea typeface="+mj-ea"/>
                <a:cs typeface="Times New Roman" panose="02020603050405020304" pitchFamily="18" charset="0"/>
              </a:rPr>
              <a:t>		</a:t>
            </a:r>
            <a:br>
              <a:rPr lang="en-US" altLang="en-US" sz="2200" spc="-100" dirty="0">
                <a:latin typeface="Times New Roman" panose="02020603050405020304" pitchFamily="18" charset="0"/>
                <a:ea typeface="+mj-ea"/>
                <a:cs typeface="Times New Roman" panose="02020603050405020304" pitchFamily="18" charset="0"/>
              </a:rPr>
            </a:br>
            <a:r>
              <a:rPr lang="en-US" altLang="en-US" sz="2200" spc="-100" dirty="0">
                <a:latin typeface="Times New Roman" panose="02020603050405020304" pitchFamily="18" charset="0"/>
                <a:ea typeface="+mj-ea"/>
                <a:cs typeface="Times New Roman" panose="02020603050405020304" pitchFamily="18" charset="0"/>
              </a:rPr>
              <a:t> </a:t>
            </a:r>
            <a:r>
              <a:rPr lang="en-US" altLang="en-US" sz="2200" u="sng" spc="-100" dirty="0">
                <a:latin typeface="Times New Roman" panose="02020603050405020304" pitchFamily="18" charset="0"/>
                <a:ea typeface="+mj-ea"/>
                <a:cs typeface="Times New Roman" panose="02020603050405020304" pitchFamily="18" charset="0"/>
              </a:rPr>
              <a:t>Ionic Interactions</a:t>
            </a:r>
            <a:r>
              <a:rPr lang="en-US" altLang="en-US" sz="2200" spc="-100" dirty="0">
                <a:latin typeface="Times New Roman" panose="02020603050405020304" pitchFamily="18" charset="0"/>
                <a:ea typeface="+mj-ea"/>
                <a:cs typeface="Times New Roman" panose="02020603050405020304" pitchFamily="18" charset="0"/>
              </a:rPr>
              <a:t> (charged residues</a:t>
            </a:r>
            <a:r>
              <a:rPr lang="en-US" altLang="en-US" sz="2200" spc="-100" dirty="0" smtClean="0">
                <a:latin typeface="Times New Roman" panose="02020603050405020304" pitchFamily="18" charset="0"/>
                <a:ea typeface="+mj-ea"/>
                <a:cs typeface="Times New Roman" panose="02020603050405020304" pitchFamily="18" charset="0"/>
              </a:rPr>
              <a:t>: Asp</a:t>
            </a:r>
            <a:r>
              <a:rPr lang="en-US" altLang="en-US" sz="2200" spc="-100" baseline="30000" dirty="0" smtClean="0">
                <a:latin typeface="Times New Roman" panose="02020603050405020304" pitchFamily="18" charset="0"/>
                <a:ea typeface="+mj-ea"/>
                <a:cs typeface="Times New Roman" panose="02020603050405020304" pitchFamily="18" charset="0"/>
              </a:rPr>
              <a:t>-</a:t>
            </a:r>
            <a:r>
              <a:rPr lang="en-US" altLang="en-US" sz="2200" spc="-100" dirty="0" smtClean="0">
                <a:latin typeface="Times New Roman" panose="02020603050405020304" pitchFamily="18" charset="0"/>
                <a:ea typeface="+mj-ea"/>
                <a:cs typeface="Times New Roman" panose="02020603050405020304" pitchFamily="18" charset="0"/>
              </a:rPr>
              <a:t>   </a:t>
            </a:r>
            <a:r>
              <a:rPr lang="en-US" altLang="en-US" sz="2200" spc="-100" dirty="0" err="1">
                <a:latin typeface="Times New Roman" panose="02020603050405020304" pitchFamily="18" charset="0"/>
                <a:ea typeface="+mj-ea"/>
                <a:cs typeface="Times New Roman" panose="02020603050405020304" pitchFamily="18" charset="0"/>
              </a:rPr>
              <a:t>Glu</a:t>
            </a:r>
            <a:r>
              <a:rPr lang="en-US" altLang="en-US" sz="2200" spc="-100" baseline="30000" dirty="0">
                <a:latin typeface="Times New Roman" panose="02020603050405020304" pitchFamily="18" charset="0"/>
                <a:ea typeface="+mj-ea"/>
                <a:cs typeface="Times New Roman" panose="02020603050405020304" pitchFamily="18" charset="0"/>
              </a:rPr>
              <a:t>- </a:t>
            </a:r>
            <a:r>
              <a:rPr lang="en-US" altLang="en-US" sz="2200" spc="-100" dirty="0">
                <a:latin typeface="Times New Roman" panose="02020603050405020304" pitchFamily="18" charset="0"/>
                <a:ea typeface="+mj-ea"/>
                <a:cs typeface="Times New Roman" panose="02020603050405020304" pitchFamily="18" charset="0"/>
              </a:rPr>
              <a:t>  S</a:t>
            </a:r>
            <a:r>
              <a:rPr lang="en-US" altLang="en-US" sz="2200" spc="-100" baseline="30000" dirty="0">
                <a:latin typeface="Times New Roman" panose="02020603050405020304" pitchFamily="18" charset="0"/>
                <a:ea typeface="+mj-ea"/>
                <a:cs typeface="Times New Roman" panose="02020603050405020304" pitchFamily="18" charset="0"/>
              </a:rPr>
              <a:t>-</a:t>
            </a:r>
            <a:r>
              <a:rPr lang="en-US" altLang="en-US" sz="2200" spc="-100" dirty="0">
                <a:latin typeface="Times New Roman" panose="02020603050405020304" pitchFamily="18" charset="0"/>
                <a:ea typeface="+mj-ea"/>
                <a:cs typeface="Times New Roman" panose="02020603050405020304" pitchFamily="18" charset="0"/>
              </a:rPr>
              <a:t>   Lys</a:t>
            </a:r>
            <a:r>
              <a:rPr lang="en-US" altLang="en-US" sz="2200" spc="-100" baseline="30000" dirty="0">
                <a:latin typeface="Times New Roman" panose="02020603050405020304" pitchFamily="18" charset="0"/>
                <a:ea typeface="+mj-ea"/>
                <a:cs typeface="Times New Roman" panose="02020603050405020304" pitchFamily="18" charset="0"/>
              </a:rPr>
              <a:t>+</a:t>
            </a:r>
            <a:r>
              <a:rPr lang="en-US" altLang="en-US" sz="2200" spc="-100" dirty="0">
                <a:latin typeface="Times New Roman" panose="02020603050405020304" pitchFamily="18" charset="0"/>
                <a:ea typeface="+mj-ea"/>
                <a:cs typeface="Times New Roman" panose="02020603050405020304" pitchFamily="18" charset="0"/>
              </a:rPr>
              <a:t>  </a:t>
            </a:r>
            <a:r>
              <a:rPr lang="en-US" altLang="en-US" sz="2200" spc="-100" dirty="0" err="1">
                <a:latin typeface="Times New Roman" panose="02020603050405020304" pitchFamily="18" charset="0"/>
                <a:ea typeface="+mj-ea"/>
                <a:cs typeface="Times New Roman" panose="02020603050405020304" pitchFamily="18" charset="0"/>
              </a:rPr>
              <a:t>Arg</a:t>
            </a:r>
            <a:r>
              <a:rPr lang="en-US" altLang="en-US" sz="2200" spc="-100" baseline="30000" dirty="0">
                <a:latin typeface="Times New Roman" panose="02020603050405020304" pitchFamily="18" charset="0"/>
                <a:ea typeface="+mj-ea"/>
                <a:cs typeface="Times New Roman" panose="02020603050405020304" pitchFamily="18" charset="0"/>
              </a:rPr>
              <a:t>+</a:t>
            </a:r>
            <a:r>
              <a:rPr lang="en-US" altLang="en-US" sz="2200" spc="-100" dirty="0">
                <a:latin typeface="Times New Roman" panose="02020603050405020304" pitchFamily="18" charset="0"/>
                <a:ea typeface="+mj-ea"/>
                <a:cs typeface="Times New Roman" panose="02020603050405020304" pitchFamily="18" charset="0"/>
              </a:rPr>
              <a:t>  His</a:t>
            </a:r>
            <a:r>
              <a:rPr lang="en-US" altLang="en-US" sz="2200" spc="-100" baseline="30000" dirty="0">
                <a:latin typeface="Times New Roman" panose="02020603050405020304" pitchFamily="18" charset="0"/>
                <a:ea typeface="+mj-ea"/>
                <a:cs typeface="Times New Roman" panose="02020603050405020304" pitchFamily="18" charset="0"/>
              </a:rPr>
              <a:t>+</a:t>
            </a:r>
            <a:r>
              <a:rPr lang="en-US" altLang="en-US" sz="2200" spc="-100" dirty="0">
                <a:latin typeface="Times New Roman" panose="02020603050405020304" pitchFamily="18" charset="0"/>
                <a:ea typeface="+mj-ea"/>
                <a:cs typeface="Times New Roman" panose="02020603050405020304" pitchFamily="18" charset="0"/>
              </a:rPr>
              <a:t>)</a:t>
            </a:r>
            <a:br>
              <a:rPr lang="en-US" altLang="en-US" sz="2200" spc="-100" dirty="0">
                <a:latin typeface="Times New Roman" panose="02020603050405020304" pitchFamily="18" charset="0"/>
                <a:ea typeface="+mj-ea"/>
                <a:cs typeface="Times New Roman" panose="02020603050405020304" pitchFamily="18" charset="0"/>
              </a:rPr>
            </a:br>
            <a:r>
              <a:rPr lang="en-US" altLang="en-US" sz="2200" spc="-100" dirty="0">
                <a:latin typeface="Times New Roman" panose="02020603050405020304" pitchFamily="18" charset="0"/>
                <a:ea typeface="+mj-ea"/>
                <a:cs typeface="Times New Roman" panose="02020603050405020304" pitchFamily="18" charset="0"/>
              </a:rPr>
              <a:t/>
            </a:r>
            <a:br>
              <a:rPr lang="en-US" altLang="en-US" sz="2200" spc="-100" dirty="0">
                <a:latin typeface="Times New Roman" panose="02020603050405020304" pitchFamily="18" charset="0"/>
                <a:ea typeface="+mj-ea"/>
                <a:cs typeface="Times New Roman" panose="02020603050405020304" pitchFamily="18" charset="0"/>
              </a:rPr>
            </a:br>
            <a:r>
              <a:rPr lang="en-US" altLang="en-US" sz="2200" b="1" spc="-100" dirty="0">
                <a:solidFill>
                  <a:srgbClr val="C00000"/>
                </a:solidFill>
                <a:latin typeface="Times New Roman" panose="02020603050405020304" pitchFamily="18" charset="0"/>
                <a:ea typeface="+mj-ea"/>
                <a:cs typeface="Times New Roman" panose="02020603050405020304" pitchFamily="18" charset="0"/>
              </a:rPr>
              <a:t/>
            </a:r>
            <a:br>
              <a:rPr lang="en-US" altLang="en-US" sz="2200" b="1" spc="-100" dirty="0">
                <a:solidFill>
                  <a:srgbClr val="C00000"/>
                </a:solidFill>
                <a:latin typeface="Times New Roman" panose="02020603050405020304" pitchFamily="18" charset="0"/>
                <a:ea typeface="+mj-ea"/>
                <a:cs typeface="Times New Roman" panose="02020603050405020304" pitchFamily="18" charset="0"/>
              </a:rPr>
            </a:br>
            <a:r>
              <a:rPr lang="en-US" altLang="en-US" sz="2200" b="1" spc="-100" dirty="0">
                <a:solidFill>
                  <a:srgbClr val="C00000"/>
                </a:solidFill>
                <a:latin typeface="Times New Roman" panose="02020603050405020304" pitchFamily="18" charset="0"/>
                <a:ea typeface="+mj-ea"/>
                <a:cs typeface="Times New Roman" panose="02020603050405020304" pitchFamily="18" charset="0"/>
              </a:rPr>
              <a:t>                       	</a:t>
            </a:r>
          </a:p>
        </p:txBody>
      </p:sp>
      <p:sp>
        <p:nvSpPr>
          <p:cNvPr id="5" name="Rectangle 4"/>
          <p:cNvSpPr/>
          <p:nvPr/>
        </p:nvSpPr>
        <p:spPr>
          <a:xfrm>
            <a:off x="2133599" y="261258"/>
            <a:ext cx="8084457" cy="2205732"/>
          </a:xfrm>
          <a:prstGeom prst="rect">
            <a:avLst/>
          </a:prstGeom>
        </p:spPr>
        <p:txBody>
          <a:bodyPr wrap="square">
            <a:spAutoFit/>
          </a:bodyPr>
          <a:lstStyle/>
          <a:p>
            <a:pPr marL="411480" indent="-342900" algn="ctr">
              <a:spcBef>
                <a:spcPts val="700"/>
              </a:spcBef>
              <a:buClr>
                <a:schemeClr val="tx2"/>
              </a:buClr>
              <a:buSzPct val="95000"/>
              <a:defRPr/>
            </a:pPr>
            <a:r>
              <a:rPr lang="en-US" altLang="en-US" sz="2600" b="1" dirty="0">
                <a:solidFill>
                  <a:srgbClr val="C00000"/>
                </a:solidFill>
                <a:latin typeface="Bookman Old Style" panose="02050604050505020204" pitchFamily="18" charset="0"/>
                <a:cs typeface="Arial" panose="020B0604020202020204" pitchFamily="34" charset="0"/>
              </a:rPr>
              <a:t>Purification strategy depends on:</a:t>
            </a:r>
          </a:p>
          <a:p>
            <a:pPr marL="411480" indent="-342900">
              <a:spcBef>
                <a:spcPts val="700"/>
              </a:spcBef>
              <a:buClr>
                <a:schemeClr val="tx2"/>
              </a:buClr>
              <a:buSzPct val="95000"/>
              <a:buFont typeface="Wingdings"/>
              <a:buChar char=""/>
            </a:pPr>
            <a:r>
              <a:rPr lang="en-US" altLang="en-US" sz="2200" dirty="0">
                <a:latin typeface="Times New Roman" panose="02020603050405020304" pitchFamily="18" charset="0"/>
                <a:cs typeface="Times New Roman" panose="02020603050405020304" pitchFamily="18" charset="0"/>
              </a:rPr>
              <a:t>Solubility</a:t>
            </a:r>
          </a:p>
          <a:p>
            <a:pPr marL="411480" indent="-342900">
              <a:spcBef>
                <a:spcPts val="700"/>
              </a:spcBef>
              <a:buClr>
                <a:schemeClr val="tx2"/>
              </a:buClr>
              <a:buSzPct val="95000"/>
              <a:buFont typeface="Wingdings"/>
              <a:buChar char=""/>
            </a:pPr>
            <a:r>
              <a:rPr lang="en-US" altLang="en-US" sz="2200" dirty="0">
                <a:latin typeface="Times New Roman" panose="02020603050405020304" pitchFamily="18" charset="0"/>
                <a:cs typeface="Times New Roman" panose="02020603050405020304" pitchFamily="18" charset="0"/>
              </a:rPr>
              <a:t>Charge</a:t>
            </a:r>
          </a:p>
          <a:p>
            <a:pPr marL="411480" indent="-342900">
              <a:spcBef>
                <a:spcPts val="700"/>
              </a:spcBef>
              <a:buClr>
                <a:schemeClr val="tx2"/>
              </a:buClr>
              <a:buSzPct val="95000"/>
              <a:buFont typeface="Wingdings"/>
              <a:buChar char=""/>
              <a:defRPr/>
            </a:pPr>
            <a:r>
              <a:rPr lang="en-US" altLang="en-US" sz="2200" dirty="0">
                <a:latin typeface="Times New Roman" panose="02020603050405020304" pitchFamily="18" charset="0"/>
                <a:cs typeface="Times New Roman" panose="02020603050405020304" pitchFamily="18" charset="0"/>
              </a:rPr>
              <a:t>Molecular weight</a:t>
            </a:r>
          </a:p>
          <a:p>
            <a:pPr marL="411480" indent="-342900">
              <a:spcBef>
                <a:spcPts val="700"/>
              </a:spcBef>
              <a:buClr>
                <a:schemeClr val="tx2"/>
              </a:buClr>
              <a:buSzPct val="95000"/>
              <a:buFont typeface="Wingdings"/>
              <a:buChar char=""/>
              <a:defRPr/>
            </a:pPr>
            <a:r>
              <a:rPr lang="en-US" altLang="en-US" sz="2200" dirty="0">
                <a:latin typeface="Times New Roman" panose="02020603050405020304" pitchFamily="18" charset="0"/>
                <a:cs typeface="Times New Roman" panose="02020603050405020304" pitchFamily="18" charset="0"/>
              </a:rPr>
              <a:t>Affinity</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9" name="Picture 6" descr="College logo_Updat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661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extLst>
              <p:ext uri="{D42A27DB-BD31-4B8C-83A1-F6EECF244321}">
                <p14:modId xmlns:p14="http://schemas.microsoft.com/office/powerpoint/2010/main" xmlns="" val="3346721107"/>
              </p:ext>
            </p:extLst>
          </p:nvPr>
        </p:nvGraphicFramePr>
        <p:xfrm>
          <a:off x="2190750" y="262991"/>
          <a:ext cx="7939088" cy="5769040"/>
        </p:xfrm>
        <a:graphic>
          <a:graphicData uri="http://schemas.openxmlformats.org/drawingml/2006/table">
            <a:tbl>
              <a:tblPr/>
              <a:tblGrid>
                <a:gridCol w="3970338">
                  <a:extLst>
                    <a:ext uri="{9D8B030D-6E8A-4147-A177-3AD203B41FA5}">
                      <a16:colId xmlns:a16="http://schemas.microsoft.com/office/drawing/2014/main" xmlns="" val="20000"/>
                    </a:ext>
                  </a:extLst>
                </a:gridCol>
                <a:gridCol w="3968750">
                  <a:extLst>
                    <a:ext uri="{9D8B030D-6E8A-4147-A177-3AD203B41FA5}">
                      <a16:colId xmlns:a16="http://schemas.microsoft.com/office/drawing/2014/main" xmlns="" val="20001"/>
                    </a:ext>
                  </a:extLst>
                </a:gridCol>
              </a:tblGrid>
              <a:tr h="401638">
                <a:tc>
                  <a:txBody>
                    <a:bodyPr/>
                    <a:lstStyle>
                      <a:lvl1pPr>
                        <a:spcBef>
                          <a:spcPct val="20000"/>
                        </a:spcBef>
                        <a:defRPr sz="2800">
                          <a:solidFill>
                            <a:schemeClr val="tx1"/>
                          </a:solidFill>
                          <a:latin typeface="Arial" panose="020B0604020202020204" pitchFamily="34" charset="0"/>
                          <a:ea typeface="Osaka" pitchFamily="80" charset="-128"/>
                        </a:defRPr>
                      </a:lvl1pPr>
                      <a:lvl2pPr>
                        <a:spcBef>
                          <a:spcPct val="20000"/>
                        </a:spcBef>
                        <a:defRPr sz="2400">
                          <a:solidFill>
                            <a:schemeClr val="tx1"/>
                          </a:solidFill>
                          <a:latin typeface="Arial" panose="020B0604020202020204" pitchFamily="34" charset="0"/>
                          <a:ea typeface="Osaka" pitchFamily="80" charset="-128"/>
                        </a:defRPr>
                      </a:lvl2pPr>
                      <a:lvl3pPr>
                        <a:spcBef>
                          <a:spcPct val="20000"/>
                        </a:spcBef>
                        <a:defRPr sz="2000">
                          <a:solidFill>
                            <a:schemeClr val="tx1"/>
                          </a:solidFill>
                          <a:latin typeface="Arial" panose="020B0604020202020204" pitchFamily="34" charset="0"/>
                          <a:ea typeface="Osaka" pitchFamily="80" charset="-128"/>
                        </a:defRPr>
                      </a:lvl3pPr>
                      <a:lvl4pPr>
                        <a:spcBef>
                          <a:spcPct val="20000"/>
                        </a:spcBef>
                        <a:defRPr>
                          <a:solidFill>
                            <a:schemeClr val="tx1"/>
                          </a:solidFill>
                          <a:latin typeface="Arial" panose="020B0604020202020204" pitchFamily="34" charset="0"/>
                          <a:ea typeface="Osaka" pitchFamily="80" charset="-128"/>
                        </a:defRPr>
                      </a:lvl4pPr>
                      <a:lvl5pPr>
                        <a:spcBef>
                          <a:spcPct val="20000"/>
                        </a:spcBef>
                        <a:defRPr>
                          <a:solidFill>
                            <a:schemeClr val="tx1"/>
                          </a:solidFill>
                          <a:latin typeface="Arial" panose="020B0604020202020204" pitchFamily="34" charset="0"/>
                          <a:ea typeface="Osaka" pitchFamily="80" charset="-128"/>
                        </a:defRPr>
                      </a:lvl5pPr>
                      <a:lvl6pPr fontAlgn="base">
                        <a:spcBef>
                          <a:spcPct val="20000"/>
                        </a:spcBef>
                        <a:spcAft>
                          <a:spcPct val="0"/>
                        </a:spcAft>
                        <a:defRPr>
                          <a:solidFill>
                            <a:schemeClr val="tx1"/>
                          </a:solidFill>
                          <a:latin typeface="Arial" panose="020B0604020202020204" pitchFamily="34" charset="0"/>
                          <a:ea typeface="Osaka" pitchFamily="80" charset="-128"/>
                        </a:defRPr>
                      </a:lvl6pPr>
                      <a:lvl7pPr fontAlgn="base">
                        <a:spcBef>
                          <a:spcPct val="20000"/>
                        </a:spcBef>
                        <a:spcAft>
                          <a:spcPct val="0"/>
                        </a:spcAft>
                        <a:defRPr>
                          <a:solidFill>
                            <a:schemeClr val="tx1"/>
                          </a:solidFill>
                          <a:latin typeface="Arial" panose="020B0604020202020204" pitchFamily="34" charset="0"/>
                          <a:ea typeface="Osaka" pitchFamily="80" charset="-128"/>
                        </a:defRPr>
                      </a:lvl7pPr>
                      <a:lvl8pPr fontAlgn="base">
                        <a:spcBef>
                          <a:spcPct val="20000"/>
                        </a:spcBef>
                        <a:spcAft>
                          <a:spcPct val="0"/>
                        </a:spcAft>
                        <a:defRPr>
                          <a:solidFill>
                            <a:schemeClr val="tx1"/>
                          </a:solidFill>
                          <a:latin typeface="Arial" panose="020B0604020202020204" pitchFamily="34" charset="0"/>
                          <a:ea typeface="Osaka" pitchFamily="80" charset="-128"/>
                        </a:defRPr>
                      </a:lvl8pPr>
                      <a:lvl9pPr fontAlgn="base">
                        <a:spcBef>
                          <a:spcPct val="20000"/>
                        </a:spcBef>
                        <a:spcAft>
                          <a:spcPct val="0"/>
                        </a:spcAft>
                        <a:defRPr>
                          <a:solidFill>
                            <a:schemeClr val="tx1"/>
                          </a:solidFill>
                          <a:latin typeface="Arial" panose="020B0604020202020204" pitchFamily="34" charset="0"/>
                          <a:ea typeface="Osaka" pitchFamily="8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Characteristic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Osaka" pitchFamily="80" charset="-128"/>
                        </a:defRPr>
                      </a:lvl1pPr>
                      <a:lvl2pPr>
                        <a:spcBef>
                          <a:spcPct val="20000"/>
                        </a:spcBef>
                        <a:defRPr sz="2400">
                          <a:solidFill>
                            <a:schemeClr val="tx1"/>
                          </a:solidFill>
                          <a:latin typeface="Arial" panose="020B0604020202020204" pitchFamily="34" charset="0"/>
                          <a:ea typeface="Osaka" pitchFamily="80" charset="-128"/>
                        </a:defRPr>
                      </a:lvl2pPr>
                      <a:lvl3pPr>
                        <a:spcBef>
                          <a:spcPct val="20000"/>
                        </a:spcBef>
                        <a:defRPr sz="2000">
                          <a:solidFill>
                            <a:schemeClr val="tx1"/>
                          </a:solidFill>
                          <a:latin typeface="Arial" panose="020B0604020202020204" pitchFamily="34" charset="0"/>
                          <a:ea typeface="Osaka" pitchFamily="80" charset="-128"/>
                        </a:defRPr>
                      </a:lvl3pPr>
                      <a:lvl4pPr>
                        <a:spcBef>
                          <a:spcPct val="20000"/>
                        </a:spcBef>
                        <a:defRPr>
                          <a:solidFill>
                            <a:schemeClr val="tx1"/>
                          </a:solidFill>
                          <a:latin typeface="Arial" panose="020B0604020202020204" pitchFamily="34" charset="0"/>
                          <a:ea typeface="Osaka" pitchFamily="80" charset="-128"/>
                        </a:defRPr>
                      </a:lvl4pPr>
                      <a:lvl5pPr>
                        <a:spcBef>
                          <a:spcPct val="20000"/>
                        </a:spcBef>
                        <a:defRPr>
                          <a:solidFill>
                            <a:schemeClr val="tx1"/>
                          </a:solidFill>
                          <a:latin typeface="Arial" panose="020B0604020202020204" pitchFamily="34" charset="0"/>
                          <a:ea typeface="Osaka" pitchFamily="80" charset="-128"/>
                        </a:defRPr>
                      </a:lvl5pPr>
                      <a:lvl6pPr fontAlgn="base">
                        <a:spcBef>
                          <a:spcPct val="20000"/>
                        </a:spcBef>
                        <a:spcAft>
                          <a:spcPct val="0"/>
                        </a:spcAft>
                        <a:defRPr>
                          <a:solidFill>
                            <a:schemeClr val="tx1"/>
                          </a:solidFill>
                          <a:latin typeface="Arial" panose="020B0604020202020204" pitchFamily="34" charset="0"/>
                          <a:ea typeface="Osaka" pitchFamily="80" charset="-128"/>
                        </a:defRPr>
                      </a:lvl6pPr>
                      <a:lvl7pPr fontAlgn="base">
                        <a:spcBef>
                          <a:spcPct val="20000"/>
                        </a:spcBef>
                        <a:spcAft>
                          <a:spcPct val="0"/>
                        </a:spcAft>
                        <a:defRPr>
                          <a:solidFill>
                            <a:schemeClr val="tx1"/>
                          </a:solidFill>
                          <a:latin typeface="Arial" panose="020B0604020202020204" pitchFamily="34" charset="0"/>
                          <a:ea typeface="Osaka" pitchFamily="80" charset="-128"/>
                        </a:defRPr>
                      </a:lvl7pPr>
                      <a:lvl8pPr fontAlgn="base">
                        <a:spcBef>
                          <a:spcPct val="20000"/>
                        </a:spcBef>
                        <a:spcAft>
                          <a:spcPct val="0"/>
                        </a:spcAft>
                        <a:defRPr>
                          <a:solidFill>
                            <a:schemeClr val="tx1"/>
                          </a:solidFill>
                          <a:latin typeface="Arial" panose="020B0604020202020204" pitchFamily="34" charset="0"/>
                          <a:ea typeface="Osaka" pitchFamily="80" charset="-128"/>
                        </a:defRPr>
                      </a:lvl8pPr>
                      <a:lvl9pPr fontAlgn="base">
                        <a:spcBef>
                          <a:spcPct val="20000"/>
                        </a:spcBef>
                        <a:spcAft>
                          <a:spcPct val="0"/>
                        </a:spcAft>
                        <a:defRPr>
                          <a:solidFill>
                            <a:schemeClr val="tx1"/>
                          </a:solidFill>
                          <a:latin typeface="Arial" panose="020B0604020202020204" pitchFamily="34" charset="0"/>
                          <a:ea typeface="Osaka" pitchFamily="8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Procedure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69938">
                <a:tc>
                  <a:txBody>
                    <a:bodyPr/>
                    <a:lstStyle>
                      <a:lvl1pPr>
                        <a:spcBef>
                          <a:spcPct val="20000"/>
                        </a:spcBef>
                        <a:defRPr sz="2800">
                          <a:solidFill>
                            <a:schemeClr val="tx1"/>
                          </a:solidFill>
                          <a:latin typeface="Arial" panose="020B0604020202020204" pitchFamily="34" charset="0"/>
                          <a:ea typeface="Osaka" pitchFamily="80" charset="-128"/>
                        </a:defRPr>
                      </a:lvl1pPr>
                      <a:lvl2pPr>
                        <a:spcBef>
                          <a:spcPct val="20000"/>
                        </a:spcBef>
                        <a:defRPr sz="2400">
                          <a:solidFill>
                            <a:schemeClr val="tx1"/>
                          </a:solidFill>
                          <a:latin typeface="Arial" panose="020B0604020202020204" pitchFamily="34" charset="0"/>
                          <a:ea typeface="Osaka" pitchFamily="80" charset="-128"/>
                        </a:defRPr>
                      </a:lvl2pPr>
                      <a:lvl3pPr>
                        <a:spcBef>
                          <a:spcPct val="20000"/>
                        </a:spcBef>
                        <a:defRPr sz="2000">
                          <a:solidFill>
                            <a:schemeClr val="tx1"/>
                          </a:solidFill>
                          <a:latin typeface="Arial" panose="020B0604020202020204" pitchFamily="34" charset="0"/>
                          <a:ea typeface="Osaka" pitchFamily="80" charset="-128"/>
                        </a:defRPr>
                      </a:lvl3pPr>
                      <a:lvl4pPr>
                        <a:spcBef>
                          <a:spcPct val="20000"/>
                        </a:spcBef>
                        <a:defRPr>
                          <a:solidFill>
                            <a:schemeClr val="tx1"/>
                          </a:solidFill>
                          <a:latin typeface="Arial" panose="020B0604020202020204" pitchFamily="34" charset="0"/>
                          <a:ea typeface="Osaka" pitchFamily="80" charset="-128"/>
                        </a:defRPr>
                      </a:lvl4pPr>
                      <a:lvl5pPr>
                        <a:spcBef>
                          <a:spcPct val="20000"/>
                        </a:spcBef>
                        <a:defRPr>
                          <a:solidFill>
                            <a:schemeClr val="tx1"/>
                          </a:solidFill>
                          <a:latin typeface="Arial" panose="020B0604020202020204" pitchFamily="34" charset="0"/>
                          <a:ea typeface="Osaka" pitchFamily="80" charset="-128"/>
                        </a:defRPr>
                      </a:lvl5pPr>
                      <a:lvl6pPr fontAlgn="base">
                        <a:spcBef>
                          <a:spcPct val="20000"/>
                        </a:spcBef>
                        <a:spcAft>
                          <a:spcPct val="0"/>
                        </a:spcAft>
                        <a:defRPr>
                          <a:solidFill>
                            <a:schemeClr val="tx1"/>
                          </a:solidFill>
                          <a:latin typeface="Arial" panose="020B0604020202020204" pitchFamily="34" charset="0"/>
                          <a:ea typeface="Osaka" pitchFamily="80" charset="-128"/>
                        </a:defRPr>
                      </a:lvl6pPr>
                      <a:lvl7pPr fontAlgn="base">
                        <a:spcBef>
                          <a:spcPct val="20000"/>
                        </a:spcBef>
                        <a:spcAft>
                          <a:spcPct val="0"/>
                        </a:spcAft>
                        <a:defRPr>
                          <a:solidFill>
                            <a:schemeClr val="tx1"/>
                          </a:solidFill>
                          <a:latin typeface="Arial" panose="020B0604020202020204" pitchFamily="34" charset="0"/>
                          <a:ea typeface="Osaka" pitchFamily="80" charset="-128"/>
                        </a:defRPr>
                      </a:lvl7pPr>
                      <a:lvl8pPr fontAlgn="base">
                        <a:spcBef>
                          <a:spcPct val="20000"/>
                        </a:spcBef>
                        <a:spcAft>
                          <a:spcPct val="0"/>
                        </a:spcAft>
                        <a:defRPr>
                          <a:solidFill>
                            <a:schemeClr val="tx1"/>
                          </a:solidFill>
                          <a:latin typeface="Arial" panose="020B0604020202020204" pitchFamily="34" charset="0"/>
                          <a:ea typeface="Osaka" pitchFamily="80" charset="-128"/>
                        </a:defRPr>
                      </a:lvl8pPr>
                      <a:lvl9pPr fontAlgn="base">
                        <a:spcBef>
                          <a:spcPct val="20000"/>
                        </a:spcBef>
                        <a:spcAft>
                          <a:spcPct val="0"/>
                        </a:spcAft>
                        <a:defRPr>
                          <a:solidFill>
                            <a:schemeClr val="tx1"/>
                          </a:solidFill>
                          <a:latin typeface="Arial" panose="020B0604020202020204" pitchFamily="34" charset="0"/>
                          <a:ea typeface="Osaka" pitchFamily="8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Solubility: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defRPr sz="2800">
                          <a:solidFill>
                            <a:schemeClr val="tx1"/>
                          </a:solidFill>
                          <a:latin typeface="Arial" panose="020B0604020202020204" pitchFamily="34" charset="0"/>
                          <a:ea typeface="Osaka" pitchFamily="80" charset="-128"/>
                        </a:defRPr>
                      </a:lvl1pPr>
                      <a:lvl2pPr marL="914400" indent="-457200">
                        <a:spcBef>
                          <a:spcPct val="20000"/>
                        </a:spcBef>
                        <a:defRPr sz="2400">
                          <a:solidFill>
                            <a:schemeClr val="tx1"/>
                          </a:solidFill>
                          <a:latin typeface="Arial" panose="020B0604020202020204" pitchFamily="34" charset="0"/>
                          <a:ea typeface="Osaka" pitchFamily="80" charset="-128"/>
                        </a:defRPr>
                      </a:lvl2pPr>
                      <a:lvl3pPr marL="1295400" indent="-381000">
                        <a:spcBef>
                          <a:spcPct val="20000"/>
                        </a:spcBef>
                        <a:defRPr sz="2000">
                          <a:solidFill>
                            <a:schemeClr val="tx1"/>
                          </a:solidFill>
                          <a:latin typeface="Arial" panose="020B0604020202020204" pitchFamily="34" charset="0"/>
                          <a:ea typeface="Osaka" pitchFamily="80" charset="-128"/>
                        </a:defRPr>
                      </a:lvl3pPr>
                      <a:lvl4pPr marL="1714500" indent="-342900">
                        <a:spcBef>
                          <a:spcPct val="20000"/>
                        </a:spcBef>
                        <a:defRPr>
                          <a:solidFill>
                            <a:schemeClr val="tx1"/>
                          </a:solidFill>
                          <a:latin typeface="Arial" panose="020B0604020202020204" pitchFamily="34" charset="0"/>
                          <a:ea typeface="Osaka" pitchFamily="80" charset="-128"/>
                        </a:defRPr>
                      </a:lvl4pPr>
                      <a:lvl5pPr marL="2171700" indent="-342900">
                        <a:spcBef>
                          <a:spcPct val="20000"/>
                        </a:spcBef>
                        <a:defRPr>
                          <a:solidFill>
                            <a:schemeClr val="tx1"/>
                          </a:solidFill>
                          <a:latin typeface="Arial" panose="020B0604020202020204" pitchFamily="34" charset="0"/>
                          <a:ea typeface="Osaka" pitchFamily="80" charset="-128"/>
                        </a:defRPr>
                      </a:lvl5pPr>
                      <a:lvl6pPr marL="2628900" indent="-342900" fontAlgn="base">
                        <a:spcBef>
                          <a:spcPct val="20000"/>
                        </a:spcBef>
                        <a:spcAft>
                          <a:spcPct val="0"/>
                        </a:spcAft>
                        <a:defRPr>
                          <a:solidFill>
                            <a:schemeClr val="tx1"/>
                          </a:solidFill>
                          <a:latin typeface="Arial" panose="020B0604020202020204" pitchFamily="34" charset="0"/>
                          <a:ea typeface="Osaka" pitchFamily="80" charset="-128"/>
                        </a:defRPr>
                      </a:lvl6pPr>
                      <a:lvl7pPr marL="3086100" indent="-342900" fontAlgn="base">
                        <a:spcBef>
                          <a:spcPct val="20000"/>
                        </a:spcBef>
                        <a:spcAft>
                          <a:spcPct val="0"/>
                        </a:spcAft>
                        <a:defRPr>
                          <a:solidFill>
                            <a:schemeClr val="tx1"/>
                          </a:solidFill>
                          <a:latin typeface="Arial" panose="020B0604020202020204" pitchFamily="34" charset="0"/>
                          <a:ea typeface="Osaka" pitchFamily="80" charset="-128"/>
                        </a:defRPr>
                      </a:lvl7pPr>
                      <a:lvl8pPr marL="3543300" indent="-342900" fontAlgn="base">
                        <a:spcBef>
                          <a:spcPct val="20000"/>
                        </a:spcBef>
                        <a:spcAft>
                          <a:spcPct val="0"/>
                        </a:spcAft>
                        <a:defRPr>
                          <a:solidFill>
                            <a:schemeClr val="tx1"/>
                          </a:solidFill>
                          <a:latin typeface="Arial" panose="020B0604020202020204" pitchFamily="34" charset="0"/>
                          <a:ea typeface="Osaka" pitchFamily="80" charset="-128"/>
                        </a:defRPr>
                      </a:lvl8pPr>
                      <a:lvl9pPr marL="4000500" indent="-342900" fontAlgn="base">
                        <a:spcBef>
                          <a:spcPct val="20000"/>
                        </a:spcBef>
                        <a:spcAft>
                          <a:spcPct val="0"/>
                        </a:spcAft>
                        <a:defRPr>
                          <a:solidFill>
                            <a:schemeClr val="tx1"/>
                          </a:solidFill>
                          <a:latin typeface="Arial" panose="020B0604020202020204" pitchFamily="34" charset="0"/>
                          <a:ea typeface="Osaka" pitchFamily="80" charset="-128"/>
                        </a:defRPr>
                      </a:lvl9pPr>
                    </a:lstStyle>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Salting in</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Salting out </a:t>
                      </a:r>
                      <a:r>
                        <a:rPr lang="en-US" altLang="en-US" sz="1600" b="1" dirty="0" err="1" smtClean="0">
                          <a:solidFill>
                            <a:schemeClr val="tx1"/>
                          </a:solidFill>
                          <a:latin typeface="Times New Roman" panose="02020603050405020304" pitchFamily="18" charset="0"/>
                          <a:cs typeface="Times New Roman" panose="02020603050405020304" pitchFamily="18" charset="0"/>
                        </a:rPr>
                        <a:t>eg</a:t>
                      </a:r>
                      <a:r>
                        <a:rPr lang="en-US" altLang="en-US" sz="1600" b="1" dirty="0" smtClean="0">
                          <a:solidFill>
                            <a:schemeClr val="tx1"/>
                          </a:solidFill>
                          <a:latin typeface="Times New Roman" panose="02020603050405020304" pitchFamily="18" charset="0"/>
                          <a:cs typeface="Times New Roman" panose="02020603050405020304" pitchFamily="18" charset="0"/>
                        </a:rPr>
                        <a:t>: Ammonium sulphate precipitation</a:t>
                      </a:r>
                      <a:endPar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38238">
                <a:tc>
                  <a:txBody>
                    <a:bodyPr/>
                    <a:lstStyle>
                      <a:lvl1pPr>
                        <a:spcBef>
                          <a:spcPct val="20000"/>
                        </a:spcBef>
                        <a:defRPr sz="2800">
                          <a:solidFill>
                            <a:schemeClr val="tx1"/>
                          </a:solidFill>
                          <a:latin typeface="Arial" panose="020B0604020202020204" pitchFamily="34" charset="0"/>
                          <a:ea typeface="Osaka" pitchFamily="80" charset="-128"/>
                        </a:defRPr>
                      </a:lvl1pPr>
                      <a:lvl2pPr>
                        <a:spcBef>
                          <a:spcPct val="20000"/>
                        </a:spcBef>
                        <a:defRPr sz="2400">
                          <a:solidFill>
                            <a:schemeClr val="tx1"/>
                          </a:solidFill>
                          <a:latin typeface="Arial" panose="020B0604020202020204" pitchFamily="34" charset="0"/>
                          <a:ea typeface="Osaka" pitchFamily="80" charset="-128"/>
                        </a:defRPr>
                      </a:lvl2pPr>
                      <a:lvl3pPr>
                        <a:spcBef>
                          <a:spcPct val="20000"/>
                        </a:spcBef>
                        <a:defRPr sz="2000">
                          <a:solidFill>
                            <a:schemeClr val="tx1"/>
                          </a:solidFill>
                          <a:latin typeface="Arial" panose="020B0604020202020204" pitchFamily="34" charset="0"/>
                          <a:ea typeface="Osaka" pitchFamily="80" charset="-128"/>
                        </a:defRPr>
                      </a:lvl3pPr>
                      <a:lvl4pPr>
                        <a:spcBef>
                          <a:spcPct val="20000"/>
                        </a:spcBef>
                        <a:defRPr>
                          <a:solidFill>
                            <a:schemeClr val="tx1"/>
                          </a:solidFill>
                          <a:latin typeface="Arial" panose="020B0604020202020204" pitchFamily="34" charset="0"/>
                          <a:ea typeface="Osaka" pitchFamily="80" charset="-128"/>
                        </a:defRPr>
                      </a:lvl4pPr>
                      <a:lvl5pPr>
                        <a:spcBef>
                          <a:spcPct val="20000"/>
                        </a:spcBef>
                        <a:defRPr>
                          <a:solidFill>
                            <a:schemeClr val="tx1"/>
                          </a:solidFill>
                          <a:latin typeface="Arial" panose="020B0604020202020204" pitchFamily="34" charset="0"/>
                          <a:ea typeface="Osaka" pitchFamily="80" charset="-128"/>
                        </a:defRPr>
                      </a:lvl5pPr>
                      <a:lvl6pPr fontAlgn="base">
                        <a:spcBef>
                          <a:spcPct val="20000"/>
                        </a:spcBef>
                        <a:spcAft>
                          <a:spcPct val="0"/>
                        </a:spcAft>
                        <a:defRPr>
                          <a:solidFill>
                            <a:schemeClr val="tx1"/>
                          </a:solidFill>
                          <a:latin typeface="Arial" panose="020B0604020202020204" pitchFamily="34" charset="0"/>
                          <a:ea typeface="Osaka" pitchFamily="80" charset="-128"/>
                        </a:defRPr>
                      </a:lvl6pPr>
                      <a:lvl7pPr fontAlgn="base">
                        <a:spcBef>
                          <a:spcPct val="20000"/>
                        </a:spcBef>
                        <a:spcAft>
                          <a:spcPct val="0"/>
                        </a:spcAft>
                        <a:defRPr>
                          <a:solidFill>
                            <a:schemeClr val="tx1"/>
                          </a:solidFill>
                          <a:latin typeface="Arial" panose="020B0604020202020204" pitchFamily="34" charset="0"/>
                          <a:ea typeface="Osaka" pitchFamily="80" charset="-128"/>
                        </a:defRPr>
                      </a:lvl7pPr>
                      <a:lvl8pPr fontAlgn="base">
                        <a:spcBef>
                          <a:spcPct val="20000"/>
                        </a:spcBef>
                        <a:spcAft>
                          <a:spcPct val="0"/>
                        </a:spcAft>
                        <a:defRPr>
                          <a:solidFill>
                            <a:schemeClr val="tx1"/>
                          </a:solidFill>
                          <a:latin typeface="Arial" panose="020B0604020202020204" pitchFamily="34" charset="0"/>
                          <a:ea typeface="Osaka" pitchFamily="80" charset="-128"/>
                        </a:defRPr>
                      </a:lvl8pPr>
                      <a:lvl9pPr fontAlgn="base">
                        <a:spcBef>
                          <a:spcPct val="20000"/>
                        </a:spcBef>
                        <a:spcAft>
                          <a:spcPct val="0"/>
                        </a:spcAft>
                        <a:defRPr>
                          <a:solidFill>
                            <a:schemeClr val="tx1"/>
                          </a:solidFill>
                          <a:latin typeface="Arial" panose="020B0604020202020204" pitchFamily="34" charset="0"/>
                          <a:ea typeface="Osaka" pitchFamily="8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Ionic charge: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defRPr sz="2800">
                          <a:solidFill>
                            <a:schemeClr val="tx1"/>
                          </a:solidFill>
                          <a:latin typeface="Arial" panose="020B0604020202020204" pitchFamily="34" charset="0"/>
                          <a:ea typeface="Osaka" pitchFamily="80" charset="-128"/>
                        </a:defRPr>
                      </a:lvl1pPr>
                      <a:lvl2pPr marL="914400" indent="-457200">
                        <a:spcBef>
                          <a:spcPct val="20000"/>
                        </a:spcBef>
                        <a:defRPr sz="2400">
                          <a:solidFill>
                            <a:schemeClr val="tx1"/>
                          </a:solidFill>
                          <a:latin typeface="Arial" panose="020B0604020202020204" pitchFamily="34" charset="0"/>
                          <a:ea typeface="Osaka" pitchFamily="80" charset="-128"/>
                        </a:defRPr>
                      </a:lvl2pPr>
                      <a:lvl3pPr marL="1295400" indent="-381000">
                        <a:spcBef>
                          <a:spcPct val="20000"/>
                        </a:spcBef>
                        <a:defRPr sz="2000">
                          <a:solidFill>
                            <a:schemeClr val="tx1"/>
                          </a:solidFill>
                          <a:latin typeface="Arial" panose="020B0604020202020204" pitchFamily="34" charset="0"/>
                          <a:ea typeface="Osaka" pitchFamily="80" charset="-128"/>
                        </a:defRPr>
                      </a:lvl3pPr>
                      <a:lvl4pPr marL="1714500" indent="-342900">
                        <a:spcBef>
                          <a:spcPct val="20000"/>
                        </a:spcBef>
                        <a:defRPr>
                          <a:solidFill>
                            <a:schemeClr val="tx1"/>
                          </a:solidFill>
                          <a:latin typeface="Arial" panose="020B0604020202020204" pitchFamily="34" charset="0"/>
                          <a:ea typeface="Osaka" pitchFamily="80" charset="-128"/>
                        </a:defRPr>
                      </a:lvl4pPr>
                      <a:lvl5pPr marL="2171700" indent="-342900">
                        <a:spcBef>
                          <a:spcPct val="20000"/>
                        </a:spcBef>
                        <a:defRPr>
                          <a:solidFill>
                            <a:schemeClr val="tx1"/>
                          </a:solidFill>
                          <a:latin typeface="Arial" panose="020B0604020202020204" pitchFamily="34" charset="0"/>
                          <a:ea typeface="Osaka" pitchFamily="80" charset="-128"/>
                        </a:defRPr>
                      </a:lvl5pPr>
                      <a:lvl6pPr marL="2628900" indent="-342900" fontAlgn="base">
                        <a:spcBef>
                          <a:spcPct val="20000"/>
                        </a:spcBef>
                        <a:spcAft>
                          <a:spcPct val="0"/>
                        </a:spcAft>
                        <a:defRPr>
                          <a:solidFill>
                            <a:schemeClr val="tx1"/>
                          </a:solidFill>
                          <a:latin typeface="Arial" panose="020B0604020202020204" pitchFamily="34" charset="0"/>
                          <a:ea typeface="Osaka" pitchFamily="80" charset="-128"/>
                        </a:defRPr>
                      </a:lvl6pPr>
                      <a:lvl7pPr marL="3086100" indent="-342900" fontAlgn="base">
                        <a:spcBef>
                          <a:spcPct val="20000"/>
                        </a:spcBef>
                        <a:spcAft>
                          <a:spcPct val="0"/>
                        </a:spcAft>
                        <a:defRPr>
                          <a:solidFill>
                            <a:schemeClr val="tx1"/>
                          </a:solidFill>
                          <a:latin typeface="Arial" panose="020B0604020202020204" pitchFamily="34" charset="0"/>
                          <a:ea typeface="Osaka" pitchFamily="80" charset="-128"/>
                        </a:defRPr>
                      </a:lvl7pPr>
                      <a:lvl8pPr marL="3543300" indent="-342900" fontAlgn="base">
                        <a:spcBef>
                          <a:spcPct val="20000"/>
                        </a:spcBef>
                        <a:spcAft>
                          <a:spcPct val="0"/>
                        </a:spcAft>
                        <a:defRPr>
                          <a:solidFill>
                            <a:schemeClr val="tx1"/>
                          </a:solidFill>
                          <a:latin typeface="Arial" panose="020B0604020202020204" pitchFamily="34" charset="0"/>
                          <a:ea typeface="Osaka" pitchFamily="80" charset="-128"/>
                        </a:defRPr>
                      </a:lvl8pPr>
                      <a:lvl9pPr marL="4000500" indent="-342900" fontAlgn="base">
                        <a:spcBef>
                          <a:spcPct val="20000"/>
                        </a:spcBef>
                        <a:spcAft>
                          <a:spcPct val="0"/>
                        </a:spcAft>
                        <a:defRPr>
                          <a:solidFill>
                            <a:schemeClr val="tx1"/>
                          </a:solidFill>
                          <a:latin typeface="Arial" panose="020B0604020202020204" pitchFamily="34" charset="0"/>
                          <a:ea typeface="Osaka" pitchFamily="80" charset="-128"/>
                        </a:defRPr>
                      </a:lvl9pPr>
                    </a:lstStyle>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Ion exchange chromatography</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Electrophoresis</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err="1"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Isoelectric</a:t>
                      </a: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 focusing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7388">
                <a:tc>
                  <a:txBody>
                    <a:bodyPr/>
                    <a:lstStyle>
                      <a:lvl1pPr>
                        <a:spcBef>
                          <a:spcPct val="20000"/>
                        </a:spcBef>
                        <a:defRPr sz="2800">
                          <a:solidFill>
                            <a:schemeClr val="tx1"/>
                          </a:solidFill>
                          <a:latin typeface="Arial" panose="020B0604020202020204" pitchFamily="34" charset="0"/>
                          <a:ea typeface="Osaka" pitchFamily="80" charset="-128"/>
                        </a:defRPr>
                      </a:lvl1pPr>
                      <a:lvl2pPr>
                        <a:spcBef>
                          <a:spcPct val="20000"/>
                        </a:spcBef>
                        <a:defRPr sz="2400">
                          <a:solidFill>
                            <a:schemeClr val="tx1"/>
                          </a:solidFill>
                          <a:latin typeface="Arial" panose="020B0604020202020204" pitchFamily="34" charset="0"/>
                          <a:ea typeface="Osaka" pitchFamily="80" charset="-128"/>
                        </a:defRPr>
                      </a:lvl2pPr>
                      <a:lvl3pPr>
                        <a:spcBef>
                          <a:spcPct val="20000"/>
                        </a:spcBef>
                        <a:defRPr sz="2000">
                          <a:solidFill>
                            <a:schemeClr val="tx1"/>
                          </a:solidFill>
                          <a:latin typeface="Arial" panose="020B0604020202020204" pitchFamily="34" charset="0"/>
                          <a:ea typeface="Osaka" pitchFamily="80" charset="-128"/>
                        </a:defRPr>
                      </a:lvl3pPr>
                      <a:lvl4pPr>
                        <a:spcBef>
                          <a:spcPct val="20000"/>
                        </a:spcBef>
                        <a:defRPr>
                          <a:solidFill>
                            <a:schemeClr val="tx1"/>
                          </a:solidFill>
                          <a:latin typeface="Arial" panose="020B0604020202020204" pitchFamily="34" charset="0"/>
                          <a:ea typeface="Osaka" pitchFamily="80" charset="-128"/>
                        </a:defRPr>
                      </a:lvl4pPr>
                      <a:lvl5pPr>
                        <a:spcBef>
                          <a:spcPct val="20000"/>
                        </a:spcBef>
                        <a:defRPr>
                          <a:solidFill>
                            <a:schemeClr val="tx1"/>
                          </a:solidFill>
                          <a:latin typeface="Arial" panose="020B0604020202020204" pitchFamily="34" charset="0"/>
                          <a:ea typeface="Osaka" pitchFamily="80" charset="-128"/>
                        </a:defRPr>
                      </a:lvl5pPr>
                      <a:lvl6pPr fontAlgn="base">
                        <a:spcBef>
                          <a:spcPct val="20000"/>
                        </a:spcBef>
                        <a:spcAft>
                          <a:spcPct val="0"/>
                        </a:spcAft>
                        <a:defRPr>
                          <a:solidFill>
                            <a:schemeClr val="tx1"/>
                          </a:solidFill>
                          <a:latin typeface="Arial" panose="020B0604020202020204" pitchFamily="34" charset="0"/>
                          <a:ea typeface="Osaka" pitchFamily="80" charset="-128"/>
                        </a:defRPr>
                      </a:lvl6pPr>
                      <a:lvl7pPr fontAlgn="base">
                        <a:spcBef>
                          <a:spcPct val="20000"/>
                        </a:spcBef>
                        <a:spcAft>
                          <a:spcPct val="0"/>
                        </a:spcAft>
                        <a:defRPr>
                          <a:solidFill>
                            <a:schemeClr val="tx1"/>
                          </a:solidFill>
                          <a:latin typeface="Arial" panose="020B0604020202020204" pitchFamily="34" charset="0"/>
                          <a:ea typeface="Osaka" pitchFamily="80" charset="-128"/>
                        </a:defRPr>
                      </a:lvl7pPr>
                      <a:lvl8pPr fontAlgn="base">
                        <a:spcBef>
                          <a:spcPct val="20000"/>
                        </a:spcBef>
                        <a:spcAft>
                          <a:spcPct val="0"/>
                        </a:spcAft>
                        <a:defRPr>
                          <a:solidFill>
                            <a:schemeClr val="tx1"/>
                          </a:solidFill>
                          <a:latin typeface="Arial" panose="020B0604020202020204" pitchFamily="34" charset="0"/>
                          <a:ea typeface="Osaka" pitchFamily="80" charset="-128"/>
                        </a:defRPr>
                      </a:lvl8pPr>
                      <a:lvl9pPr fontAlgn="base">
                        <a:spcBef>
                          <a:spcPct val="20000"/>
                        </a:spcBef>
                        <a:spcAft>
                          <a:spcPct val="0"/>
                        </a:spcAft>
                        <a:defRPr>
                          <a:solidFill>
                            <a:schemeClr val="tx1"/>
                          </a:solidFill>
                          <a:latin typeface="Arial" panose="020B0604020202020204" pitchFamily="34" charset="0"/>
                          <a:ea typeface="Osaka" pitchFamily="8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Polarity: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defRPr sz="2800">
                          <a:solidFill>
                            <a:schemeClr val="tx1"/>
                          </a:solidFill>
                          <a:latin typeface="Arial" panose="020B0604020202020204" pitchFamily="34" charset="0"/>
                          <a:ea typeface="Osaka" pitchFamily="80" charset="-128"/>
                        </a:defRPr>
                      </a:lvl1pPr>
                      <a:lvl2pPr marL="914400" indent="-457200">
                        <a:spcBef>
                          <a:spcPct val="20000"/>
                        </a:spcBef>
                        <a:defRPr sz="2400">
                          <a:solidFill>
                            <a:schemeClr val="tx1"/>
                          </a:solidFill>
                          <a:latin typeface="Arial" panose="020B0604020202020204" pitchFamily="34" charset="0"/>
                          <a:ea typeface="Osaka" pitchFamily="80" charset="-128"/>
                        </a:defRPr>
                      </a:lvl2pPr>
                      <a:lvl3pPr marL="1295400" indent="-381000">
                        <a:spcBef>
                          <a:spcPct val="20000"/>
                        </a:spcBef>
                        <a:defRPr sz="2000">
                          <a:solidFill>
                            <a:schemeClr val="tx1"/>
                          </a:solidFill>
                          <a:latin typeface="Arial" panose="020B0604020202020204" pitchFamily="34" charset="0"/>
                          <a:ea typeface="Osaka" pitchFamily="80" charset="-128"/>
                        </a:defRPr>
                      </a:lvl3pPr>
                      <a:lvl4pPr marL="1714500" indent="-342900">
                        <a:spcBef>
                          <a:spcPct val="20000"/>
                        </a:spcBef>
                        <a:defRPr>
                          <a:solidFill>
                            <a:schemeClr val="tx1"/>
                          </a:solidFill>
                          <a:latin typeface="Arial" panose="020B0604020202020204" pitchFamily="34" charset="0"/>
                          <a:ea typeface="Osaka" pitchFamily="80" charset="-128"/>
                        </a:defRPr>
                      </a:lvl4pPr>
                      <a:lvl5pPr marL="2171700" indent="-342900">
                        <a:spcBef>
                          <a:spcPct val="20000"/>
                        </a:spcBef>
                        <a:defRPr>
                          <a:solidFill>
                            <a:schemeClr val="tx1"/>
                          </a:solidFill>
                          <a:latin typeface="Arial" panose="020B0604020202020204" pitchFamily="34" charset="0"/>
                          <a:ea typeface="Osaka" pitchFamily="80" charset="-128"/>
                        </a:defRPr>
                      </a:lvl5pPr>
                      <a:lvl6pPr marL="2628900" indent="-342900" fontAlgn="base">
                        <a:spcBef>
                          <a:spcPct val="20000"/>
                        </a:spcBef>
                        <a:spcAft>
                          <a:spcPct val="0"/>
                        </a:spcAft>
                        <a:defRPr>
                          <a:solidFill>
                            <a:schemeClr val="tx1"/>
                          </a:solidFill>
                          <a:latin typeface="Arial" panose="020B0604020202020204" pitchFamily="34" charset="0"/>
                          <a:ea typeface="Osaka" pitchFamily="80" charset="-128"/>
                        </a:defRPr>
                      </a:lvl6pPr>
                      <a:lvl7pPr marL="3086100" indent="-342900" fontAlgn="base">
                        <a:spcBef>
                          <a:spcPct val="20000"/>
                        </a:spcBef>
                        <a:spcAft>
                          <a:spcPct val="0"/>
                        </a:spcAft>
                        <a:defRPr>
                          <a:solidFill>
                            <a:schemeClr val="tx1"/>
                          </a:solidFill>
                          <a:latin typeface="Arial" panose="020B0604020202020204" pitchFamily="34" charset="0"/>
                          <a:ea typeface="Osaka" pitchFamily="80" charset="-128"/>
                        </a:defRPr>
                      </a:lvl7pPr>
                      <a:lvl8pPr marL="3543300" indent="-342900" fontAlgn="base">
                        <a:spcBef>
                          <a:spcPct val="20000"/>
                        </a:spcBef>
                        <a:spcAft>
                          <a:spcPct val="0"/>
                        </a:spcAft>
                        <a:defRPr>
                          <a:solidFill>
                            <a:schemeClr val="tx1"/>
                          </a:solidFill>
                          <a:latin typeface="Arial" panose="020B0604020202020204" pitchFamily="34" charset="0"/>
                          <a:ea typeface="Osaka" pitchFamily="80" charset="-128"/>
                        </a:defRPr>
                      </a:lvl8pPr>
                      <a:lvl9pPr marL="4000500" indent="-342900" fontAlgn="base">
                        <a:spcBef>
                          <a:spcPct val="20000"/>
                        </a:spcBef>
                        <a:spcAft>
                          <a:spcPct val="0"/>
                        </a:spcAft>
                        <a:defRPr>
                          <a:solidFill>
                            <a:schemeClr val="tx1"/>
                          </a:solidFill>
                          <a:latin typeface="Arial" panose="020B0604020202020204" pitchFamily="34" charset="0"/>
                          <a:ea typeface="Osaka" pitchFamily="80" charset="-128"/>
                        </a:defRPr>
                      </a:lvl9pPr>
                    </a:lstStyle>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Adsorption chromatography</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Paper chromatography</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Reverse-phase chromatography</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Hydrophobic interaction chromatography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85800">
                <a:tc>
                  <a:txBody>
                    <a:bodyPr/>
                    <a:lstStyle>
                      <a:lvl1pPr>
                        <a:spcBef>
                          <a:spcPct val="20000"/>
                        </a:spcBef>
                        <a:defRPr sz="2800">
                          <a:solidFill>
                            <a:schemeClr val="tx1"/>
                          </a:solidFill>
                          <a:latin typeface="Arial" panose="020B0604020202020204" pitchFamily="34" charset="0"/>
                          <a:ea typeface="Osaka" pitchFamily="80" charset="-128"/>
                        </a:defRPr>
                      </a:lvl1pPr>
                      <a:lvl2pPr>
                        <a:spcBef>
                          <a:spcPct val="20000"/>
                        </a:spcBef>
                        <a:defRPr sz="2400">
                          <a:solidFill>
                            <a:schemeClr val="tx1"/>
                          </a:solidFill>
                          <a:latin typeface="Arial" panose="020B0604020202020204" pitchFamily="34" charset="0"/>
                          <a:ea typeface="Osaka" pitchFamily="80" charset="-128"/>
                        </a:defRPr>
                      </a:lvl2pPr>
                      <a:lvl3pPr>
                        <a:spcBef>
                          <a:spcPct val="20000"/>
                        </a:spcBef>
                        <a:defRPr sz="2000">
                          <a:solidFill>
                            <a:schemeClr val="tx1"/>
                          </a:solidFill>
                          <a:latin typeface="Arial" panose="020B0604020202020204" pitchFamily="34" charset="0"/>
                          <a:ea typeface="Osaka" pitchFamily="80" charset="-128"/>
                        </a:defRPr>
                      </a:lvl3pPr>
                      <a:lvl4pPr>
                        <a:spcBef>
                          <a:spcPct val="20000"/>
                        </a:spcBef>
                        <a:defRPr>
                          <a:solidFill>
                            <a:schemeClr val="tx1"/>
                          </a:solidFill>
                          <a:latin typeface="Arial" panose="020B0604020202020204" pitchFamily="34" charset="0"/>
                          <a:ea typeface="Osaka" pitchFamily="80" charset="-128"/>
                        </a:defRPr>
                      </a:lvl4pPr>
                      <a:lvl5pPr>
                        <a:spcBef>
                          <a:spcPct val="20000"/>
                        </a:spcBef>
                        <a:defRPr>
                          <a:solidFill>
                            <a:schemeClr val="tx1"/>
                          </a:solidFill>
                          <a:latin typeface="Arial" panose="020B0604020202020204" pitchFamily="34" charset="0"/>
                          <a:ea typeface="Osaka" pitchFamily="80" charset="-128"/>
                        </a:defRPr>
                      </a:lvl5pPr>
                      <a:lvl6pPr fontAlgn="base">
                        <a:spcBef>
                          <a:spcPct val="20000"/>
                        </a:spcBef>
                        <a:spcAft>
                          <a:spcPct val="0"/>
                        </a:spcAft>
                        <a:defRPr>
                          <a:solidFill>
                            <a:schemeClr val="tx1"/>
                          </a:solidFill>
                          <a:latin typeface="Arial" panose="020B0604020202020204" pitchFamily="34" charset="0"/>
                          <a:ea typeface="Osaka" pitchFamily="80" charset="-128"/>
                        </a:defRPr>
                      </a:lvl6pPr>
                      <a:lvl7pPr fontAlgn="base">
                        <a:spcBef>
                          <a:spcPct val="20000"/>
                        </a:spcBef>
                        <a:spcAft>
                          <a:spcPct val="0"/>
                        </a:spcAft>
                        <a:defRPr>
                          <a:solidFill>
                            <a:schemeClr val="tx1"/>
                          </a:solidFill>
                          <a:latin typeface="Arial" panose="020B0604020202020204" pitchFamily="34" charset="0"/>
                          <a:ea typeface="Osaka" pitchFamily="80" charset="-128"/>
                        </a:defRPr>
                      </a:lvl7pPr>
                      <a:lvl8pPr fontAlgn="base">
                        <a:spcBef>
                          <a:spcPct val="20000"/>
                        </a:spcBef>
                        <a:spcAft>
                          <a:spcPct val="0"/>
                        </a:spcAft>
                        <a:defRPr>
                          <a:solidFill>
                            <a:schemeClr val="tx1"/>
                          </a:solidFill>
                          <a:latin typeface="Arial" panose="020B0604020202020204" pitchFamily="34" charset="0"/>
                          <a:ea typeface="Osaka" pitchFamily="80" charset="-128"/>
                        </a:defRPr>
                      </a:lvl8pPr>
                      <a:lvl9pPr fontAlgn="base">
                        <a:spcBef>
                          <a:spcPct val="20000"/>
                        </a:spcBef>
                        <a:spcAft>
                          <a:spcPct val="0"/>
                        </a:spcAft>
                        <a:defRPr>
                          <a:solidFill>
                            <a:schemeClr val="tx1"/>
                          </a:solidFill>
                          <a:latin typeface="Arial" panose="020B0604020202020204" pitchFamily="34" charset="0"/>
                          <a:ea typeface="Osaka" pitchFamily="8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Molecular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defRPr sz="2800">
                          <a:solidFill>
                            <a:schemeClr val="tx1"/>
                          </a:solidFill>
                          <a:latin typeface="Arial" panose="020B0604020202020204" pitchFamily="34" charset="0"/>
                          <a:ea typeface="Osaka" pitchFamily="80" charset="-128"/>
                        </a:defRPr>
                      </a:lvl1pPr>
                      <a:lvl2pPr marL="914400" indent="-457200">
                        <a:spcBef>
                          <a:spcPct val="20000"/>
                        </a:spcBef>
                        <a:defRPr sz="2400">
                          <a:solidFill>
                            <a:schemeClr val="tx1"/>
                          </a:solidFill>
                          <a:latin typeface="Arial" panose="020B0604020202020204" pitchFamily="34" charset="0"/>
                          <a:ea typeface="Osaka" pitchFamily="80" charset="-128"/>
                        </a:defRPr>
                      </a:lvl2pPr>
                      <a:lvl3pPr marL="1295400" indent="-381000">
                        <a:spcBef>
                          <a:spcPct val="20000"/>
                        </a:spcBef>
                        <a:defRPr sz="2000">
                          <a:solidFill>
                            <a:schemeClr val="tx1"/>
                          </a:solidFill>
                          <a:latin typeface="Arial" panose="020B0604020202020204" pitchFamily="34" charset="0"/>
                          <a:ea typeface="Osaka" pitchFamily="80" charset="-128"/>
                        </a:defRPr>
                      </a:lvl3pPr>
                      <a:lvl4pPr marL="1714500" indent="-342900">
                        <a:spcBef>
                          <a:spcPct val="20000"/>
                        </a:spcBef>
                        <a:defRPr>
                          <a:solidFill>
                            <a:schemeClr val="tx1"/>
                          </a:solidFill>
                          <a:latin typeface="Arial" panose="020B0604020202020204" pitchFamily="34" charset="0"/>
                          <a:ea typeface="Osaka" pitchFamily="80" charset="-128"/>
                        </a:defRPr>
                      </a:lvl4pPr>
                      <a:lvl5pPr marL="2171700" indent="-342900">
                        <a:spcBef>
                          <a:spcPct val="20000"/>
                        </a:spcBef>
                        <a:defRPr>
                          <a:solidFill>
                            <a:schemeClr val="tx1"/>
                          </a:solidFill>
                          <a:latin typeface="Arial" panose="020B0604020202020204" pitchFamily="34" charset="0"/>
                          <a:ea typeface="Osaka" pitchFamily="80" charset="-128"/>
                        </a:defRPr>
                      </a:lvl5pPr>
                      <a:lvl6pPr marL="2628900" indent="-342900" fontAlgn="base">
                        <a:spcBef>
                          <a:spcPct val="20000"/>
                        </a:spcBef>
                        <a:spcAft>
                          <a:spcPct val="0"/>
                        </a:spcAft>
                        <a:defRPr>
                          <a:solidFill>
                            <a:schemeClr val="tx1"/>
                          </a:solidFill>
                          <a:latin typeface="Arial" panose="020B0604020202020204" pitchFamily="34" charset="0"/>
                          <a:ea typeface="Osaka" pitchFamily="80" charset="-128"/>
                        </a:defRPr>
                      </a:lvl6pPr>
                      <a:lvl7pPr marL="3086100" indent="-342900" fontAlgn="base">
                        <a:spcBef>
                          <a:spcPct val="20000"/>
                        </a:spcBef>
                        <a:spcAft>
                          <a:spcPct val="0"/>
                        </a:spcAft>
                        <a:defRPr>
                          <a:solidFill>
                            <a:schemeClr val="tx1"/>
                          </a:solidFill>
                          <a:latin typeface="Arial" panose="020B0604020202020204" pitchFamily="34" charset="0"/>
                          <a:ea typeface="Osaka" pitchFamily="80" charset="-128"/>
                        </a:defRPr>
                      </a:lvl7pPr>
                      <a:lvl8pPr marL="3543300" indent="-342900" fontAlgn="base">
                        <a:spcBef>
                          <a:spcPct val="20000"/>
                        </a:spcBef>
                        <a:spcAft>
                          <a:spcPct val="0"/>
                        </a:spcAft>
                        <a:defRPr>
                          <a:solidFill>
                            <a:schemeClr val="tx1"/>
                          </a:solidFill>
                          <a:latin typeface="Arial" panose="020B0604020202020204" pitchFamily="34" charset="0"/>
                          <a:ea typeface="Osaka" pitchFamily="80" charset="-128"/>
                        </a:defRPr>
                      </a:lvl8pPr>
                      <a:lvl9pPr marL="4000500" indent="-342900" fontAlgn="base">
                        <a:spcBef>
                          <a:spcPct val="20000"/>
                        </a:spcBef>
                        <a:spcAft>
                          <a:spcPct val="0"/>
                        </a:spcAft>
                        <a:defRPr>
                          <a:solidFill>
                            <a:schemeClr val="tx1"/>
                          </a:solidFill>
                          <a:latin typeface="Arial" panose="020B0604020202020204" pitchFamily="34" charset="0"/>
                          <a:ea typeface="Osaka" pitchFamily="80" charset="-128"/>
                        </a:defRPr>
                      </a:lvl9pPr>
                    </a:lstStyle>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Dialysis</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Gel electrophoresis</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Gel filtration chromatography</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Ultracentrifugation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87388">
                <a:tc>
                  <a:txBody>
                    <a:bodyPr/>
                    <a:lstStyle>
                      <a:lvl1pPr>
                        <a:spcBef>
                          <a:spcPct val="20000"/>
                        </a:spcBef>
                        <a:defRPr sz="2800">
                          <a:solidFill>
                            <a:schemeClr val="tx1"/>
                          </a:solidFill>
                          <a:latin typeface="Arial" panose="020B0604020202020204" pitchFamily="34" charset="0"/>
                          <a:ea typeface="Osaka" pitchFamily="80" charset="-128"/>
                        </a:defRPr>
                      </a:lvl1pPr>
                      <a:lvl2pPr>
                        <a:spcBef>
                          <a:spcPct val="20000"/>
                        </a:spcBef>
                        <a:defRPr sz="2400">
                          <a:solidFill>
                            <a:schemeClr val="tx1"/>
                          </a:solidFill>
                          <a:latin typeface="Arial" panose="020B0604020202020204" pitchFamily="34" charset="0"/>
                          <a:ea typeface="Osaka" pitchFamily="80" charset="-128"/>
                        </a:defRPr>
                      </a:lvl2pPr>
                      <a:lvl3pPr>
                        <a:spcBef>
                          <a:spcPct val="20000"/>
                        </a:spcBef>
                        <a:defRPr sz="2000">
                          <a:solidFill>
                            <a:schemeClr val="tx1"/>
                          </a:solidFill>
                          <a:latin typeface="Arial" panose="020B0604020202020204" pitchFamily="34" charset="0"/>
                          <a:ea typeface="Osaka" pitchFamily="80" charset="-128"/>
                        </a:defRPr>
                      </a:lvl3pPr>
                      <a:lvl4pPr>
                        <a:spcBef>
                          <a:spcPct val="20000"/>
                        </a:spcBef>
                        <a:defRPr>
                          <a:solidFill>
                            <a:schemeClr val="tx1"/>
                          </a:solidFill>
                          <a:latin typeface="Arial" panose="020B0604020202020204" pitchFamily="34" charset="0"/>
                          <a:ea typeface="Osaka" pitchFamily="80" charset="-128"/>
                        </a:defRPr>
                      </a:lvl4pPr>
                      <a:lvl5pPr>
                        <a:spcBef>
                          <a:spcPct val="20000"/>
                        </a:spcBef>
                        <a:defRPr>
                          <a:solidFill>
                            <a:schemeClr val="tx1"/>
                          </a:solidFill>
                          <a:latin typeface="Arial" panose="020B0604020202020204" pitchFamily="34" charset="0"/>
                          <a:ea typeface="Osaka" pitchFamily="80" charset="-128"/>
                        </a:defRPr>
                      </a:lvl5pPr>
                      <a:lvl6pPr fontAlgn="base">
                        <a:spcBef>
                          <a:spcPct val="20000"/>
                        </a:spcBef>
                        <a:spcAft>
                          <a:spcPct val="0"/>
                        </a:spcAft>
                        <a:defRPr>
                          <a:solidFill>
                            <a:schemeClr val="tx1"/>
                          </a:solidFill>
                          <a:latin typeface="Arial" panose="020B0604020202020204" pitchFamily="34" charset="0"/>
                          <a:ea typeface="Osaka" pitchFamily="80" charset="-128"/>
                        </a:defRPr>
                      </a:lvl6pPr>
                      <a:lvl7pPr fontAlgn="base">
                        <a:spcBef>
                          <a:spcPct val="20000"/>
                        </a:spcBef>
                        <a:spcAft>
                          <a:spcPct val="0"/>
                        </a:spcAft>
                        <a:defRPr>
                          <a:solidFill>
                            <a:schemeClr val="tx1"/>
                          </a:solidFill>
                          <a:latin typeface="Arial" panose="020B0604020202020204" pitchFamily="34" charset="0"/>
                          <a:ea typeface="Osaka" pitchFamily="80" charset="-128"/>
                        </a:defRPr>
                      </a:lvl7pPr>
                      <a:lvl8pPr fontAlgn="base">
                        <a:spcBef>
                          <a:spcPct val="20000"/>
                        </a:spcBef>
                        <a:spcAft>
                          <a:spcPct val="0"/>
                        </a:spcAft>
                        <a:defRPr>
                          <a:solidFill>
                            <a:schemeClr val="tx1"/>
                          </a:solidFill>
                          <a:latin typeface="Arial" panose="020B0604020202020204" pitchFamily="34" charset="0"/>
                          <a:ea typeface="Osaka" pitchFamily="80" charset="-128"/>
                        </a:defRPr>
                      </a:lvl8pPr>
                      <a:lvl9pPr fontAlgn="base">
                        <a:spcBef>
                          <a:spcPct val="20000"/>
                        </a:spcBef>
                        <a:spcAft>
                          <a:spcPct val="0"/>
                        </a:spcAft>
                        <a:defRPr>
                          <a:solidFill>
                            <a:schemeClr val="tx1"/>
                          </a:solidFill>
                          <a:latin typeface="Arial" panose="020B0604020202020204" pitchFamily="34" charset="0"/>
                          <a:ea typeface="Osaka" pitchFamily="8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Binding specificity: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defRPr sz="2800">
                          <a:solidFill>
                            <a:schemeClr val="tx1"/>
                          </a:solidFill>
                          <a:latin typeface="Arial" panose="020B0604020202020204" pitchFamily="34" charset="0"/>
                          <a:ea typeface="Osaka" pitchFamily="80" charset="-128"/>
                        </a:defRPr>
                      </a:lvl1pPr>
                      <a:lvl2pPr marL="914400" indent="-457200">
                        <a:spcBef>
                          <a:spcPct val="20000"/>
                        </a:spcBef>
                        <a:defRPr sz="2400">
                          <a:solidFill>
                            <a:schemeClr val="tx1"/>
                          </a:solidFill>
                          <a:latin typeface="Arial" panose="020B0604020202020204" pitchFamily="34" charset="0"/>
                          <a:ea typeface="Osaka" pitchFamily="80" charset="-128"/>
                        </a:defRPr>
                      </a:lvl2pPr>
                      <a:lvl3pPr marL="1295400" indent="-381000">
                        <a:spcBef>
                          <a:spcPct val="20000"/>
                        </a:spcBef>
                        <a:defRPr sz="2000">
                          <a:solidFill>
                            <a:schemeClr val="tx1"/>
                          </a:solidFill>
                          <a:latin typeface="Arial" panose="020B0604020202020204" pitchFamily="34" charset="0"/>
                          <a:ea typeface="Osaka" pitchFamily="80" charset="-128"/>
                        </a:defRPr>
                      </a:lvl3pPr>
                      <a:lvl4pPr marL="1714500" indent="-342900">
                        <a:spcBef>
                          <a:spcPct val="20000"/>
                        </a:spcBef>
                        <a:defRPr>
                          <a:solidFill>
                            <a:schemeClr val="tx1"/>
                          </a:solidFill>
                          <a:latin typeface="Arial" panose="020B0604020202020204" pitchFamily="34" charset="0"/>
                          <a:ea typeface="Osaka" pitchFamily="80" charset="-128"/>
                        </a:defRPr>
                      </a:lvl4pPr>
                      <a:lvl5pPr marL="2171700" indent="-342900">
                        <a:spcBef>
                          <a:spcPct val="20000"/>
                        </a:spcBef>
                        <a:defRPr>
                          <a:solidFill>
                            <a:schemeClr val="tx1"/>
                          </a:solidFill>
                          <a:latin typeface="Arial" panose="020B0604020202020204" pitchFamily="34" charset="0"/>
                          <a:ea typeface="Osaka" pitchFamily="80" charset="-128"/>
                        </a:defRPr>
                      </a:lvl5pPr>
                      <a:lvl6pPr marL="2628900" indent="-342900" fontAlgn="base">
                        <a:spcBef>
                          <a:spcPct val="20000"/>
                        </a:spcBef>
                        <a:spcAft>
                          <a:spcPct val="0"/>
                        </a:spcAft>
                        <a:defRPr>
                          <a:solidFill>
                            <a:schemeClr val="tx1"/>
                          </a:solidFill>
                          <a:latin typeface="Arial" panose="020B0604020202020204" pitchFamily="34" charset="0"/>
                          <a:ea typeface="Osaka" pitchFamily="80" charset="-128"/>
                        </a:defRPr>
                      </a:lvl6pPr>
                      <a:lvl7pPr marL="3086100" indent="-342900" fontAlgn="base">
                        <a:spcBef>
                          <a:spcPct val="20000"/>
                        </a:spcBef>
                        <a:spcAft>
                          <a:spcPct val="0"/>
                        </a:spcAft>
                        <a:defRPr>
                          <a:solidFill>
                            <a:schemeClr val="tx1"/>
                          </a:solidFill>
                          <a:latin typeface="Arial" panose="020B0604020202020204" pitchFamily="34" charset="0"/>
                          <a:ea typeface="Osaka" pitchFamily="80" charset="-128"/>
                        </a:defRPr>
                      </a:lvl7pPr>
                      <a:lvl8pPr marL="3543300" indent="-342900" fontAlgn="base">
                        <a:spcBef>
                          <a:spcPct val="20000"/>
                        </a:spcBef>
                        <a:spcAft>
                          <a:spcPct val="0"/>
                        </a:spcAft>
                        <a:defRPr>
                          <a:solidFill>
                            <a:schemeClr val="tx1"/>
                          </a:solidFill>
                          <a:latin typeface="Arial" panose="020B0604020202020204" pitchFamily="34" charset="0"/>
                          <a:ea typeface="Osaka" pitchFamily="80" charset="-128"/>
                        </a:defRPr>
                      </a:lvl8pPr>
                      <a:lvl9pPr marL="4000500" indent="-342900" fontAlgn="base">
                        <a:spcBef>
                          <a:spcPct val="20000"/>
                        </a:spcBef>
                        <a:spcAft>
                          <a:spcPct val="0"/>
                        </a:spcAft>
                        <a:defRPr>
                          <a:solidFill>
                            <a:schemeClr val="tx1"/>
                          </a:solidFill>
                          <a:latin typeface="Arial" panose="020B0604020202020204" pitchFamily="34" charset="0"/>
                          <a:ea typeface="Osaka" pitchFamily="80" charset="-128"/>
                        </a:defRPr>
                      </a:lvl9pPr>
                    </a:lstStyle>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rPr>
                        <a:t>Affinity chromatography</a:t>
                      </a:r>
                    </a:p>
                    <a:p>
                      <a:pPr marL="533400" marR="0" lvl="0" indent="-53340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600" b="1" i="0" u="none" strike="noStrike" cap="none" normalizeH="0" baseline="0" dirty="0" smtClean="0">
                        <a:ln>
                          <a:noFill/>
                        </a:ln>
                        <a:solidFill>
                          <a:schemeClr val="tx1"/>
                        </a:solidFill>
                        <a:effectLst/>
                        <a:latin typeface="Times New Roman" panose="02020603050405020304" pitchFamily="18" charset="0"/>
                        <a:ea typeface="Osaka" pitchFamily="80" charset="-128"/>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8" name="Picture 6" descr="College logo_Updat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5463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522763" y="2006146"/>
            <a:ext cx="4661851" cy="3568696"/>
            <a:chOff x="2285984" y="1146188"/>
            <a:chExt cx="4661851" cy="3568696"/>
          </a:xfrm>
        </p:grpSpPr>
        <p:grpSp>
          <p:nvGrpSpPr>
            <p:cNvPr id="3" name="Group 6"/>
            <p:cNvGrpSpPr/>
            <p:nvPr/>
          </p:nvGrpSpPr>
          <p:grpSpPr>
            <a:xfrm>
              <a:off x="4464007" y="1984278"/>
              <a:ext cx="1535081" cy="1609045"/>
              <a:chOff x="4106817" y="1984278"/>
              <a:chExt cx="1535081" cy="1609045"/>
            </a:xfrm>
          </p:grpSpPr>
          <p:sp>
            <p:nvSpPr>
              <p:cNvPr id="5" name="TextBox 2"/>
              <p:cNvSpPr txBox="1"/>
              <p:nvPr/>
            </p:nvSpPr>
            <p:spPr>
              <a:xfrm>
                <a:off x="4106817" y="2220133"/>
                <a:ext cx="465176" cy="461665"/>
              </a:xfrm>
              <a:prstGeom prst="rect">
                <a:avLst/>
              </a:prstGeom>
              <a:noFill/>
            </p:spPr>
            <p:txBody>
              <a:bodyPr wrap="square" rtlCol="0">
                <a:spAutoFit/>
              </a:bodyPr>
              <a:lstStyle/>
              <a:p>
                <a:r>
                  <a:rPr lang="en-US" sz="1200" dirty="0">
                    <a:solidFill>
                      <a:schemeClr val="bg1"/>
                    </a:solidFill>
                  </a:rPr>
                  <a:t>1         2</a:t>
                </a:r>
                <a:endParaRPr lang="en-IN" sz="1200" dirty="0">
                  <a:solidFill>
                    <a:schemeClr val="bg1"/>
                  </a:solidFill>
                </a:endParaRPr>
              </a:p>
            </p:txBody>
          </p:sp>
          <p:pic>
            <p:nvPicPr>
              <p:cNvPr id="6" name="Picture 2"/>
              <p:cNvPicPr>
                <a:picLocks noChangeAspect="1" noChangeArrowheads="1"/>
              </p:cNvPicPr>
              <p:nvPr/>
            </p:nvPicPr>
            <p:blipFill>
              <a:blip r:embed="rId3"/>
              <a:srcRect/>
              <a:stretch>
                <a:fillRect/>
              </a:stretch>
            </p:blipFill>
            <p:spPr bwMode="auto">
              <a:xfrm>
                <a:off x="4474610" y="1984278"/>
                <a:ext cx="1167288" cy="1609045"/>
              </a:xfrm>
              <a:prstGeom prst="rect">
                <a:avLst/>
              </a:prstGeom>
              <a:noFill/>
              <a:ln w="9525">
                <a:noFill/>
                <a:miter lim="800000"/>
                <a:headEnd/>
                <a:tailEnd/>
              </a:ln>
              <a:effectLst/>
            </p:spPr>
          </p:pic>
        </p:grpSp>
        <p:pic>
          <p:nvPicPr>
            <p:cNvPr id="4" name="Picture 2"/>
            <p:cNvPicPr>
              <a:picLocks noChangeAspect="1" noChangeArrowheads="1"/>
            </p:cNvPicPr>
            <p:nvPr/>
          </p:nvPicPr>
          <p:blipFill>
            <a:blip r:embed="rId4"/>
            <a:srcRect/>
            <a:stretch>
              <a:fillRect/>
            </a:stretch>
          </p:blipFill>
          <p:spPr bwMode="auto">
            <a:xfrm>
              <a:off x="2285984" y="1146188"/>
              <a:ext cx="4661851" cy="3568696"/>
            </a:xfrm>
            <a:prstGeom prst="rect">
              <a:avLst/>
            </a:prstGeom>
            <a:noFill/>
            <a:ln w="9525">
              <a:noFill/>
              <a:miter lim="800000"/>
              <a:headEnd/>
              <a:tailEnd/>
            </a:ln>
            <a:effectLst/>
          </p:spPr>
        </p:pic>
      </p:grpSp>
      <p:sp>
        <p:nvSpPr>
          <p:cNvPr id="7" name="Rectangle 6"/>
          <p:cNvSpPr/>
          <p:nvPr/>
        </p:nvSpPr>
        <p:spPr>
          <a:xfrm>
            <a:off x="429236" y="5542772"/>
            <a:ext cx="6600214" cy="738664"/>
          </a:xfrm>
          <a:prstGeom prst="rect">
            <a:avLst/>
          </a:prstGeom>
        </p:spPr>
        <p:txBody>
          <a:bodyPr wrap="square">
            <a:spAutoFit/>
          </a:bodyPr>
          <a:lstStyle/>
          <a:p>
            <a:pPr algn="just"/>
            <a:r>
              <a:rPr lang="en-IN" sz="1400" b="1" dirty="0"/>
              <a:t>Trypsin </a:t>
            </a:r>
            <a:r>
              <a:rPr lang="en-IN" sz="1400" b="1" dirty="0" err="1"/>
              <a:t>sepharose</a:t>
            </a:r>
            <a:r>
              <a:rPr lang="en-IN" sz="1400" b="1" dirty="0"/>
              <a:t> affinity chromatography profile of </a:t>
            </a:r>
            <a:r>
              <a:rPr lang="en-IN" sz="1400" b="1" dirty="0" err="1"/>
              <a:t>rHGI</a:t>
            </a:r>
            <a:r>
              <a:rPr lang="en-IN" sz="1400" b="1" dirty="0"/>
              <a:t>. (</a:t>
            </a:r>
            <a:r>
              <a:rPr lang="en-IN" sz="1400" b="1" dirty="0">
                <a:sym typeface="Symbol"/>
              </a:rPr>
              <a:t></a:t>
            </a:r>
            <a:r>
              <a:rPr lang="en-IN" sz="1400" b="1" dirty="0"/>
              <a:t> </a:t>
            </a:r>
            <a:r>
              <a:rPr lang="en-IN" sz="1400" b="1" dirty="0">
                <a:sym typeface="Symbol"/>
              </a:rPr>
              <a:t></a:t>
            </a:r>
            <a:r>
              <a:rPr lang="en-IN" sz="1400" b="1" dirty="0"/>
              <a:t>) TIU/</a:t>
            </a:r>
            <a:r>
              <a:rPr lang="en-IN" sz="1400" b="1" dirty="0" err="1"/>
              <a:t>mL</a:t>
            </a:r>
            <a:r>
              <a:rPr lang="en-IN" sz="1400" b="1" dirty="0"/>
              <a:t>, (</a:t>
            </a:r>
            <a:r>
              <a:rPr lang="en-IN" sz="1400" b="1" dirty="0">
                <a:sym typeface="Symbol"/>
              </a:rPr>
              <a:t></a:t>
            </a:r>
            <a:r>
              <a:rPr lang="en-IN" sz="1400" b="1" dirty="0"/>
              <a:t>▲</a:t>
            </a:r>
            <a:r>
              <a:rPr lang="en-IN" sz="1400" b="1" dirty="0">
                <a:sym typeface="Symbol"/>
              </a:rPr>
              <a:t></a:t>
            </a:r>
            <a:r>
              <a:rPr lang="en-IN" sz="1400" b="1" dirty="0"/>
              <a:t>) A </a:t>
            </a:r>
            <a:r>
              <a:rPr lang="en-IN" sz="1400" b="1" baseline="-25000" dirty="0"/>
              <a:t>230</a:t>
            </a:r>
            <a:r>
              <a:rPr lang="en-IN" sz="1400" b="1" dirty="0"/>
              <a:t>. Inset: Native PAGE (10 % T, 2.7 % C) of </a:t>
            </a:r>
            <a:r>
              <a:rPr lang="en-IN" sz="1400" b="1" dirty="0" err="1"/>
              <a:t>rHGI</a:t>
            </a:r>
            <a:r>
              <a:rPr lang="en-IN" sz="1400" b="1" dirty="0"/>
              <a:t> at pH 8.3. The gels were stained for A: protein; B: trypsin and C: chymotrypsin by APNE </a:t>
            </a:r>
            <a:r>
              <a:rPr lang="en-IN" sz="1400" b="1" dirty="0" err="1"/>
              <a:t>zymography</a:t>
            </a:r>
            <a:endParaRPr lang="en-IN" sz="1400" b="1" dirty="0"/>
          </a:p>
        </p:txBody>
      </p:sp>
      <p:sp>
        <p:nvSpPr>
          <p:cNvPr id="9" name="Rectangle 8"/>
          <p:cNvSpPr/>
          <p:nvPr/>
        </p:nvSpPr>
        <p:spPr>
          <a:xfrm>
            <a:off x="7383696" y="5583442"/>
            <a:ext cx="4808304" cy="369332"/>
          </a:xfrm>
          <a:prstGeom prst="rect">
            <a:avLst/>
          </a:prstGeom>
        </p:spPr>
        <p:txBody>
          <a:bodyPr wrap="none">
            <a:spAutoFit/>
          </a:bodyPr>
          <a:lstStyle/>
          <a:p>
            <a:r>
              <a:rPr lang="en-IN" b="1" dirty="0">
                <a:latin typeface="Calibri" panose="020F0502020204030204" pitchFamily="34" charset="0"/>
                <a:ea typeface="Calibri" panose="020F0502020204030204" pitchFamily="34" charset="0"/>
                <a:cs typeface="Kartika"/>
              </a:rPr>
              <a:t>SDS-PAGE </a:t>
            </a:r>
            <a:r>
              <a:rPr lang="en-US" b="1" dirty="0">
                <a:latin typeface="Calibri" panose="020F0502020204030204" pitchFamily="34" charset="0"/>
                <a:ea typeface="Calibri" panose="020F0502020204030204" pitchFamily="34" charset="0"/>
                <a:cs typeface="Kartika"/>
              </a:rPr>
              <a:t>(15%T, 2.7%C) </a:t>
            </a:r>
            <a:r>
              <a:rPr lang="en-IN" b="1" dirty="0">
                <a:latin typeface="Calibri" panose="020F0502020204030204" pitchFamily="34" charset="0"/>
                <a:ea typeface="Calibri" panose="020F0502020204030204" pitchFamily="34" charset="0"/>
                <a:cs typeface="Kartika"/>
              </a:rPr>
              <a:t>profile of purified HGIs.</a:t>
            </a:r>
            <a:endParaRPr lang="en-IN" dirty="0"/>
          </a:p>
        </p:txBody>
      </p:sp>
      <p:sp>
        <p:nvSpPr>
          <p:cNvPr id="10" name="TextBox 9"/>
          <p:cNvSpPr txBox="1"/>
          <p:nvPr/>
        </p:nvSpPr>
        <p:spPr>
          <a:xfrm>
            <a:off x="2662941" y="322971"/>
            <a:ext cx="5561138" cy="492443"/>
          </a:xfrm>
          <a:prstGeom prst="rect">
            <a:avLst/>
          </a:prstGeom>
          <a:noFill/>
        </p:spPr>
        <p:txBody>
          <a:bodyPr wrap="none" rtlCol="0">
            <a:spAutoFit/>
          </a:bodyPr>
          <a:lstStyle/>
          <a:p>
            <a:pPr algn="ctr"/>
            <a:r>
              <a:rPr lang="en-IN" sz="2600" b="1" dirty="0" smtClean="0">
                <a:solidFill>
                  <a:srgbClr val="C00000"/>
                </a:solidFill>
                <a:latin typeface="Bookman Old Style" panose="02050604050505020204" pitchFamily="18" charset="0"/>
              </a:rPr>
              <a:t>AFFINITY CHROMATOGRAPHY</a:t>
            </a:r>
            <a:endParaRPr lang="en-IN" sz="2600" b="1" dirty="0">
              <a:solidFill>
                <a:srgbClr val="C00000"/>
              </a:solidFill>
              <a:latin typeface="Bookman Old Style" panose="02050604050505020204" pitchFamily="18" charset="0"/>
            </a:endParaRPr>
          </a:p>
        </p:txBody>
      </p:sp>
      <p:sp>
        <p:nvSpPr>
          <p:cNvPr id="11" name="TextBox 10"/>
          <p:cNvSpPr txBox="1"/>
          <p:nvPr/>
        </p:nvSpPr>
        <p:spPr>
          <a:xfrm>
            <a:off x="933451" y="1104900"/>
            <a:ext cx="10408348" cy="1107996"/>
          </a:xfrm>
          <a:prstGeom prst="rect">
            <a:avLst/>
          </a:prstGeom>
          <a:noFill/>
        </p:spPr>
        <p:txBody>
          <a:bodyPr wrap="square" rtlCol="0">
            <a:spAutoFit/>
          </a:bodyPr>
          <a:lstStyle/>
          <a:p>
            <a:r>
              <a:rPr lang="en-IN" sz="2200" dirty="0" smtClean="0">
                <a:latin typeface="Times New Roman" panose="02020603050405020304" pitchFamily="18" charset="0"/>
                <a:cs typeface="Times New Roman" panose="02020603050405020304" pitchFamily="18" charset="0"/>
              </a:rPr>
              <a:t>Different types of affinity chromatography: His Tag, GST fusion protein, Maltose binding protein, specific affinities like antigen- antibody reactions, enzyme – substrate interactions etc.</a:t>
            </a:r>
            <a:endParaRPr lang="en-IN" sz="2200" dirty="0">
              <a:latin typeface="Times New Roman" panose="02020603050405020304" pitchFamily="18" charset="0"/>
              <a:cs typeface="Times New Roman" panose="02020603050405020304" pitchFamily="18" charset="0"/>
            </a:endParaRPr>
          </a:p>
        </p:txBody>
      </p:sp>
      <p:grpSp>
        <p:nvGrpSpPr>
          <p:cNvPr id="12" name="Group 6"/>
          <p:cNvGrpSpPr>
            <a:grpSpLocks/>
          </p:cNvGrpSpPr>
          <p:nvPr/>
        </p:nvGrpSpPr>
        <p:grpSpPr bwMode="auto">
          <a:xfrm>
            <a:off x="9531954" y="3109912"/>
            <a:ext cx="1750422" cy="2012943"/>
            <a:chOff x="170" y="1389"/>
            <a:chExt cx="1340" cy="1599"/>
          </a:xfrm>
        </p:grpSpPr>
        <p:sp>
          <p:nvSpPr>
            <p:cNvPr id="13" name="Text Box 7" descr="70%"/>
            <p:cNvSpPr txBox="1">
              <a:spLocks noChangeArrowheads="1"/>
            </p:cNvSpPr>
            <p:nvPr/>
          </p:nvSpPr>
          <p:spPr bwMode="auto">
            <a:xfrm>
              <a:off x="170" y="1389"/>
              <a:ext cx="1340" cy="293"/>
            </a:xfrm>
            <a:prstGeom prst="rect">
              <a:avLst/>
            </a:prstGeom>
            <a:noFill/>
            <a:ln w="9525">
              <a:noFill/>
              <a:miter lim="800000"/>
              <a:headEnd/>
              <a:tailEnd/>
            </a:ln>
            <a:effectLst/>
          </p:spPr>
          <p:txBody>
            <a:bodyPr>
              <a:spAutoFit/>
            </a:bodyPr>
            <a:lstStyle/>
            <a:p>
              <a:pPr algn="ctr">
                <a:spcBef>
                  <a:spcPct val="50000"/>
                </a:spcBef>
              </a:pPr>
              <a:r>
                <a:rPr lang="en-US" dirty="0" smtClean="0">
                  <a:cs typeface="Times New Roman" pitchFamily="18" charset="0"/>
                </a:rPr>
                <a:t>43</a:t>
              </a:r>
              <a:endParaRPr lang="en-US" dirty="0">
                <a:cs typeface="Times New Roman" pitchFamily="18" charset="0"/>
              </a:endParaRPr>
            </a:p>
          </p:txBody>
        </p:sp>
        <p:sp>
          <p:nvSpPr>
            <p:cNvPr id="14" name="Text Box 8" descr="70%"/>
            <p:cNvSpPr txBox="1">
              <a:spLocks noChangeArrowheads="1"/>
            </p:cNvSpPr>
            <p:nvPr/>
          </p:nvSpPr>
          <p:spPr bwMode="auto">
            <a:xfrm>
              <a:off x="361" y="1730"/>
              <a:ext cx="1005" cy="293"/>
            </a:xfrm>
            <a:prstGeom prst="rect">
              <a:avLst/>
            </a:prstGeom>
            <a:noFill/>
            <a:ln w="9525">
              <a:noFill/>
              <a:miter lim="800000"/>
              <a:headEnd/>
              <a:tailEnd/>
            </a:ln>
            <a:effectLst/>
          </p:spPr>
          <p:txBody>
            <a:bodyPr>
              <a:spAutoFit/>
            </a:bodyPr>
            <a:lstStyle/>
            <a:p>
              <a:pPr algn="ctr">
                <a:spcBef>
                  <a:spcPct val="50000"/>
                </a:spcBef>
              </a:pPr>
              <a:r>
                <a:rPr lang="en-US" dirty="0" smtClean="0">
                  <a:cs typeface="Times New Roman" pitchFamily="18" charset="0"/>
                </a:rPr>
                <a:t>29</a:t>
              </a:r>
              <a:endParaRPr lang="en-US" dirty="0">
                <a:cs typeface="Times New Roman" pitchFamily="18" charset="0"/>
              </a:endParaRPr>
            </a:p>
          </p:txBody>
        </p:sp>
        <p:sp>
          <p:nvSpPr>
            <p:cNvPr id="15" name="Text Box 9" descr="70%"/>
            <p:cNvSpPr txBox="1">
              <a:spLocks noChangeArrowheads="1"/>
            </p:cNvSpPr>
            <p:nvPr/>
          </p:nvSpPr>
          <p:spPr bwMode="auto">
            <a:xfrm>
              <a:off x="361" y="2070"/>
              <a:ext cx="1053" cy="293"/>
            </a:xfrm>
            <a:prstGeom prst="rect">
              <a:avLst/>
            </a:prstGeom>
            <a:noFill/>
            <a:ln w="9525">
              <a:noFill/>
              <a:miter lim="800000"/>
              <a:headEnd/>
              <a:tailEnd/>
            </a:ln>
            <a:effectLst/>
          </p:spPr>
          <p:txBody>
            <a:bodyPr>
              <a:spAutoFit/>
            </a:bodyPr>
            <a:lstStyle/>
            <a:p>
              <a:pPr algn="ctr">
                <a:spcBef>
                  <a:spcPct val="50000"/>
                </a:spcBef>
              </a:pPr>
              <a:r>
                <a:rPr lang="en-US" dirty="0" smtClean="0">
                  <a:cs typeface="Times New Roman" pitchFamily="18" charset="0"/>
                </a:rPr>
                <a:t>20</a:t>
              </a:r>
              <a:endParaRPr lang="en-US" dirty="0">
                <a:cs typeface="Times New Roman" pitchFamily="18" charset="0"/>
              </a:endParaRPr>
            </a:p>
          </p:txBody>
        </p:sp>
        <p:sp>
          <p:nvSpPr>
            <p:cNvPr id="16" name="Text Box 10" descr="70%"/>
            <p:cNvSpPr txBox="1">
              <a:spLocks noChangeArrowheads="1"/>
            </p:cNvSpPr>
            <p:nvPr/>
          </p:nvSpPr>
          <p:spPr bwMode="auto">
            <a:xfrm>
              <a:off x="197" y="2359"/>
              <a:ext cx="1292" cy="293"/>
            </a:xfrm>
            <a:prstGeom prst="rect">
              <a:avLst/>
            </a:prstGeom>
            <a:noFill/>
            <a:ln w="9525">
              <a:noFill/>
              <a:miter lim="800000"/>
              <a:headEnd/>
              <a:tailEnd/>
            </a:ln>
            <a:effectLst/>
          </p:spPr>
          <p:txBody>
            <a:bodyPr>
              <a:spAutoFit/>
            </a:bodyPr>
            <a:lstStyle/>
            <a:p>
              <a:pPr algn="ctr">
                <a:spcBef>
                  <a:spcPct val="50000"/>
                </a:spcBef>
              </a:pPr>
              <a:r>
                <a:rPr lang="en-US" dirty="0" smtClean="0">
                  <a:cs typeface="Times New Roman" pitchFamily="18" charset="0"/>
                </a:rPr>
                <a:t>14</a:t>
              </a:r>
              <a:endParaRPr lang="en-US" dirty="0">
                <a:cs typeface="Times New Roman" pitchFamily="18" charset="0"/>
              </a:endParaRPr>
            </a:p>
          </p:txBody>
        </p:sp>
        <p:sp>
          <p:nvSpPr>
            <p:cNvPr id="17" name="Text Box 11" descr="70%"/>
            <p:cNvSpPr txBox="1">
              <a:spLocks noChangeArrowheads="1"/>
            </p:cNvSpPr>
            <p:nvPr/>
          </p:nvSpPr>
          <p:spPr bwMode="auto">
            <a:xfrm>
              <a:off x="471" y="2695"/>
              <a:ext cx="813" cy="293"/>
            </a:xfrm>
            <a:prstGeom prst="rect">
              <a:avLst/>
            </a:prstGeom>
            <a:noFill/>
            <a:ln w="9525">
              <a:noFill/>
              <a:miter lim="800000"/>
              <a:headEnd/>
              <a:tailEnd/>
            </a:ln>
            <a:effectLst/>
          </p:spPr>
          <p:txBody>
            <a:bodyPr>
              <a:spAutoFit/>
            </a:bodyPr>
            <a:lstStyle/>
            <a:p>
              <a:pPr algn="ctr">
                <a:spcBef>
                  <a:spcPct val="50000"/>
                </a:spcBef>
              </a:pPr>
              <a:r>
                <a:rPr lang="en-US" dirty="0" smtClean="0">
                  <a:cs typeface="Times New Roman" pitchFamily="18" charset="0"/>
                </a:rPr>
                <a:t>6,5</a:t>
              </a:r>
              <a:endParaRPr lang="en-US" dirty="0">
                <a:cs typeface="Times New Roman" pitchFamily="18" charset="0"/>
              </a:endParaRPr>
            </a:p>
          </p:txBody>
        </p:sp>
      </p:grpSp>
      <p:sp>
        <p:nvSpPr>
          <p:cNvPr id="18" name="TextBox 17"/>
          <p:cNvSpPr txBox="1"/>
          <p:nvPr/>
        </p:nvSpPr>
        <p:spPr>
          <a:xfrm>
            <a:off x="10139368" y="2669142"/>
            <a:ext cx="785818" cy="369332"/>
          </a:xfrm>
          <a:prstGeom prst="rect">
            <a:avLst/>
          </a:prstGeom>
          <a:noFill/>
        </p:spPr>
        <p:txBody>
          <a:bodyPr wrap="square" rtlCol="0">
            <a:spAutoFit/>
          </a:bodyPr>
          <a:lstStyle/>
          <a:p>
            <a:r>
              <a:rPr lang="en-US" dirty="0" err="1" smtClean="0"/>
              <a:t>kDa</a:t>
            </a:r>
            <a:endParaRPr lang="en-IN" dirty="0"/>
          </a:p>
        </p:txBody>
      </p:sp>
      <p:pic>
        <p:nvPicPr>
          <p:cNvPr id="19" name="Picture 14" descr="C:\WINDOWS\TEMP\auto0.bmp"/>
          <p:cNvPicPr>
            <a:picLocks noChangeAspect="1" noChangeArrowheads="1"/>
          </p:cNvPicPr>
          <p:nvPr/>
        </p:nvPicPr>
        <p:blipFill>
          <a:blip r:embed="rId5"/>
          <a:srcRect/>
          <a:stretch>
            <a:fillRect/>
          </a:stretch>
        </p:blipFill>
        <p:spPr bwMode="auto">
          <a:xfrm>
            <a:off x="7499378" y="2672321"/>
            <a:ext cx="2714644" cy="2597885"/>
          </a:xfrm>
          <a:prstGeom prst="rect">
            <a:avLst/>
          </a:prstGeom>
          <a:noFill/>
          <a:ln w="9525">
            <a:noFill/>
            <a:miter lim="800000"/>
            <a:headEnd/>
            <a:tailEnd/>
          </a:ln>
        </p:spPr>
      </p:pic>
      <p:sp>
        <p:nvSpPr>
          <p:cNvPr id="21" name="TextBox 20"/>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24" name="Picture 6" descr="College logo_Updated.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34848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055" y="212667"/>
            <a:ext cx="7635544" cy="492443"/>
          </a:xfrm>
          <a:prstGeom prst="rect">
            <a:avLst/>
          </a:prstGeom>
          <a:noFill/>
        </p:spPr>
        <p:txBody>
          <a:bodyPr wrap="square" rtlCol="0">
            <a:spAutoFit/>
          </a:bodyPr>
          <a:lstStyle/>
          <a:p>
            <a:pPr algn="ctr"/>
            <a:r>
              <a:rPr lang="en-US" sz="2600" b="1" dirty="0">
                <a:solidFill>
                  <a:srgbClr val="C00000"/>
                </a:solidFill>
                <a:latin typeface="Bookman Old Style" panose="02050604050505020204" pitchFamily="18" charset="0"/>
              </a:rPr>
              <a:t>Gel Filtration Chromatography</a:t>
            </a:r>
          </a:p>
        </p:txBody>
      </p:sp>
      <p:pic>
        <p:nvPicPr>
          <p:cNvPr id="3" name="Picture 5"/>
          <p:cNvPicPr>
            <a:picLocks noChangeAspect="1" noChangeArrowheads="1"/>
          </p:cNvPicPr>
          <p:nvPr/>
        </p:nvPicPr>
        <p:blipFill>
          <a:blip r:embed="rId3"/>
          <a:srcRect/>
          <a:stretch>
            <a:fillRect/>
          </a:stretch>
        </p:blipFill>
        <p:spPr bwMode="auto">
          <a:xfrm>
            <a:off x="816592" y="1261662"/>
            <a:ext cx="3092449" cy="4185727"/>
          </a:xfrm>
          <a:prstGeom prst="rect">
            <a:avLst/>
          </a:prstGeom>
          <a:noFill/>
          <a:ln w="9525">
            <a:noFill/>
            <a:miter lim="800000"/>
            <a:headEnd/>
            <a:tailEnd/>
          </a:ln>
        </p:spPr>
      </p:pic>
      <p:graphicFrame>
        <p:nvGraphicFramePr>
          <p:cNvPr id="106" name="Object 3"/>
          <p:cNvGraphicFramePr>
            <a:graphicFrameLocks noChangeAspect="1"/>
          </p:cNvGraphicFramePr>
          <p:nvPr>
            <p:extLst>
              <p:ext uri="{D42A27DB-BD31-4B8C-83A1-F6EECF244321}">
                <p14:modId xmlns:p14="http://schemas.microsoft.com/office/powerpoint/2010/main" xmlns="" val="1337110790"/>
              </p:ext>
            </p:extLst>
          </p:nvPr>
        </p:nvGraphicFramePr>
        <p:xfrm>
          <a:off x="5007786" y="929421"/>
          <a:ext cx="4893470" cy="3871179"/>
        </p:xfrm>
        <a:graphic>
          <a:graphicData uri="http://schemas.openxmlformats.org/presentationml/2006/ole">
            <p:oleObj spid="_x0000_s5148" r:id="rId4" imgW="10058400" imgH="7772400" progId="">
              <p:embed/>
            </p:oleObj>
          </a:graphicData>
        </a:graphic>
      </p:graphicFrame>
      <p:sp>
        <p:nvSpPr>
          <p:cNvPr id="107" name="Rectangle 4"/>
          <p:cNvSpPr txBox="1">
            <a:spLocks noChangeArrowheads="1"/>
          </p:cNvSpPr>
          <p:nvPr/>
        </p:nvSpPr>
        <p:spPr>
          <a:xfrm>
            <a:off x="5784487" y="849892"/>
            <a:ext cx="2971800" cy="1143000"/>
          </a:xfrm>
          <a:prstGeom prst="rect">
            <a:avLst/>
          </a:prstGeom>
        </p:spPr>
        <p:txBody>
          <a:bodyPr/>
          <a:lstStyle/>
          <a:p>
            <a:pPr algn="ctr">
              <a:spcBef>
                <a:spcPct val="0"/>
              </a:spcBef>
              <a:defRPr/>
            </a:pPr>
            <a:r>
              <a:rPr lang="en-AU" altLang="en-US" sz="2000" b="1" dirty="0">
                <a:latin typeface="Times New Roman" panose="02020603050405020304" pitchFamily="18" charset="0"/>
                <a:ea typeface="+mj-ea"/>
                <a:cs typeface="Times New Roman" panose="02020603050405020304" pitchFamily="18" charset="0"/>
              </a:rPr>
              <a:t>An elution profile</a:t>
            </a:r>
            <a:endParaRPr lang="en-US" altLang="en-US" sz="2000" b="1" dirty="0">
              <a:latin typeface="Times New Roman" panose="02020603050405020304" pitchFamily="18" charset="0"/>
              <a:ea typeface="+mj-ea"/>
              <a:cs typeface="Times New Roman" panose="02020603050405020304" pitchFamily="18" charset="0"/>
            </a:endParaRPr>
          </a:p>
        </p:txBody>
      </p:sp>
      <p:sp>
        <p:nvSpPr>
          <p:cNvPr id="108" name="Rectangle 5"/>
          <p:cNvSpPr txBox="1">
            <a:spLocks noChangeArrowheads="1"/>
          </p:cNvSpPr>
          <p:nvPr/>
        </p:nvSpPr>
        <p:spPr>
          <a:xfrm>
            <a:off x="5282821" y="4699002"/>
            <a:ext cx="4343400" cy="4114800"/>
          </a:xfrm>
          <a:prstGeom prst="rect">
            <a:avLst/>
          </a:prstGeom>
        </p:spPr>
        <p:txBody>
          <a:bodyPr/>
          <a:lstStyle/>
          <a:p>
            <a:pPr marL="342900" indent="-342900" algn="just">
              <a:lnSpc>
                <a:spcPct val="90000"/>
              </a:lnSpc>
              <a:spcBef>
                <a:spcPct val="20000"/>
              </a:spcBef>
              <a:buFont typeface="Arial" pitchFamily="34" charset="0"/>
              <a:buChar char="•"/>
              <a:defRPr/>
            </a:pPr>
            <a:r>
              <a:rPr lang="en-US" altLang="en-US" sz="1400" b="1" dirty="0"/>
              <a:t>Gel-filtration of the protein mixture.</a:t>
            </a:r>
            <a:r>
              <a:rPr lang="en-US" altLang="en-US" sz="1400" dirty="0"/>
              <a:t> 5 ml of protein mixture was loaded onto a </a:t>
            </a:r>
            <a:r>
              <a:rPr lang="en-US" altLang="en-US" sz="1400" dirty="0" err="1"/>
              <a:t>Sephadex</a:t>
            </a:r>
            <a:r>
              <a:rPr lang="en-US" altLang="en-US" sz="1400" dirty="0"/>
              <a:t> G-50 column equilibrated with buffer (50 </a:t>
            </a:r>
            <a:r>
              <a:rPr lang="en-US" altLang="en-US" sz="1400" dirty="0" err="1"/>
              <a:t>mM</a:t>
            </a:r>
            <a:r>
              <a:rPr lang="en-US" altLang="en-US" sz="1400" dirty="0"/>
              <a:t> </a:t>
            </a:r>
            <a:r>
              <a:rPr lang="en-US" altLang="en-US" sz="1400" dirty="0" err="1"/>
              <a:t>Tris</a:t>
            </a:r>
            <a:r>
              <a:rPr lang="en-US" altLang="en-US" sz="1400" dirty="0"/>
              <a:t> </a:t>
            </a:r>
            <a:r>
              <a:rPr lang="en-US" altLang="en-US" sz="1400" dirty="0" err="1"/>
              <a:t>HCl</a:t>
            </a:r>
            <a:r>
              <a:rPr lang="en-US" altLang="en-US" sz="1400" dirty="0"/>
              <a:t>, pH 7.5). The column was eluted with buffer at ~1 ml/min, collecting 2.5 ml fractions. The absorbance of each fraction was measured at 230 nm and 280 nm.</a:t>
            </a:r>
          </a:p>
        </p:txBody>
      </p:sp>
      <p:sp>
        <p:nvSpPr>
          <p:cNvPr id="11" name="TextBox 10"/>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12" name="Picture 6" descr="College logo_Updated.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4047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152356" y="0"/>
            <a:ext cx="7413675" cy="534572"/>
          </a:xfrm>
        </p:spPr>
        <p:txBody>
          <a:bodyPr>
            <a:normAutofit/>
          </a:bodyPr>
          <a:lstStyle/>
          <a:p>
            <a:pPr eaLnBrk="1" hangingPunct="1"/>
            <a:r>
              <a:rPr lang="en-US" altLang="en-US" sz="2600" b="1" dirty="0">
                <a:solidFill>
                  <a:srgbClr val="C00000"/>
                </a:solidFill>
                <a:latin typeface="Bookman Old Style" panose="02050604050505020204" pitchFamily="18" charset="0"/>
              </a:rPr>
              <a:t>Ion exchange chromatography</a:t>
            </a:r>
            <a:endParaRPr lang="en-US" altLang="en-US" sz="2600" dirty="0" smtClean="0">
              <a:solidFill>
                <a:srgbClr val="C00000"/>
              </a:solidFill>
              <a:latin typeface="Bookman Old Style" panose="02050604050505020204" pitchFamily="18" charset="0"/>
            </a:endParaRPr>
          </a:p>
        </p:txBody>
      </p:sp>
      <p:sp>
        <p:nvSpPr>
          <p:cNvPr id="57347" name="Rectangle 3"/>
          <p:cNvSpPr>
            <a:spLocks noGrp="1" noChangeArrowheads="1"/>
          </p:cNvSpPr>
          <p:nvPr>
            <p:ph idx="1"/>
          </p:nvPr>
        </p:nvSpPr>
        <p:spPr>
          <a:xfrm>
            <a:off x="970671" y="598488"/>
            <a:ext cx="9265530" cy="1807087"/>
          </a:xfrm>
        </p:spPr>
        <p:txBody>
          <a:bodyPr>
            <a:normAutofit/>
          </a:bodyPr>
          <a:lstStyle/>
          <a:p>
            <a:pPr eaLnBrk="1" hangingPunct="1">
              <a:lnSpc>
                <a:spcPct val="90000"/>
              </a:lnSpc>
            </a:pPr>
            <a:r>
              <a:rPr lang="en-US" altLang="en-US" sz="2000" dirty="0">
                <a:latin typeface="Times New Roman" panose="02020603050405020304" pitchFamily="18" charset="0"/>
                <a:cs typeface="Times New Roman" panose="02020603050405020304" pitchFamily="18" charset="0"/>
              </a:rPr>
              <a:t>Ion exchange resins contain </a:t>
            </a:r>
            <a:r>
              <a:rPr lang="en-US" altLang="en-US" sz="2000" b="1" dirty="0">
                <a:latin typeface="Times New Roman" panose="02020603050405020304" pitchFamily="18" charset="0"/>
                <a:cs typeface="Times New Roman" panose="02020603050405020304" pitchFamily="18" charset="0"/>
              </a:rPr>
              <a:t>charged groups</a:t>
            </a:r>
            <a:r>
              <a:rPr lang="en-US" altLang="en-US" sz="2000" dirty="0">
                <a:latin typeface="Times New Roman" panose="02020603050405020304" pitchFamily="18" charset="0"/>
                <a:cs typeface="Times New Roman" panose="02020603050405020304" pitchFamily="18" charset="0"/>
              </a:rPr>
              <a:t>.</a:t>
            </a:r>
          </a:p>
          <a:p>
            <a:pPr eaLnBrk="1" hangingPunct="1">
              <a:lnSpc>
                <a:spcPct val="90000"/>
              </a:lnSpc>
            </a:pPr>
            <a:r>
              <a:rPr lang="en-US" altLang="en-US" sz="2000" dirty="0">
                <a:latin typeface="Times New Roman" panose="02020603050405020304" pitchFamily="18" charset="0"/>
                <a:cs typeface="Times New Roman" panose="02020603050405020304" pitchFamily="18" charset="0"/>
              </a:rPr>
              <a:t>If these groups are </a:t>
            </a:r>
            <a:r>
              <a:rPr lang="en-US" altLang="en-US" sz="2000" i="1" dirty="0">
                <a:latin typeface="Times New Roman" panose="02020603050405020304" pitchFamily="18" charset="0"/>
                <a:cs typeface="Times New Roman" panose="02020603050405020304" pitchFamily="18" charset="0"/>
              </a:rPr>
              <a:t>acidic</a:t>
            </a:r>
            <a:r>
              <a:rPr lang="en-US" altLang="en-US" sz="2000" dirty="0">
                <a:latin typeface="Times New Roman" panose="02020603050405020304" pitchFamily="18" charset="0"/>
                <a:cs typeface="Times New Roman" panose="02020603050405020304" pitchFamily="18" charset="0"/>
              </a:rPr>
              <a:t> in nature they interact with positively charged proteins and are called </a:t>
            </a:r>
            <a:r>
              <a:rPr lang="en-US" altLang="en-US" sz="2000" b="1" dirty="0" err="1">
                <a:latin typeface="Times New Roman" panose="02020603050405020304" pitchFamily="18" charset="0"/>
                <a:cs typeface="Times New Roman" panose="02020603050405020304" pitchFamily="18" charset="0"/>
              </a:rPr>
              <a:t>cation</a:t>
            </a: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exchangers</a:t>
            </a:r>
          </a:p>
          <a:p>
            <a:pPr eaLnBrk="1" hangingPunct="1">
              <a:lnSpc>
                <a:spcPct val="90000"/>
              </a:lnSpc>
            </a:pPr>
            <a:r>
              <a:rPr lang="en-US" altLang="en-US" sz="2000" dirty="0">
                <a:latin typeface="Times New Roman" panose="02020603050405020304" pitchFamily="18" charset="0"/>
                <a:cs typeface="Times New Roman" panose="02020603050405020304" pitchFamily="18" charset="0"/>
              </a:rPr>
              <a:t>If these groups are </a:t>
            </a:r>
            <a:r>
              <a:rPr lang="en-US" altLang="en-US" sz="2000" i="1" dirty="0">
                <a:latin typeface="Times New Roman" panose="02020603050405020304" pitchFamily="18" charset="0"/>
                <a:cs typeface="Times New Roman" panose="02020603050405020304" pitchFamily="18" charset="0"/>
              </a:rPr>
              <a:t>basic</a:t>
            </a:r>
            <a:r>
              <a:rPr lang="en-US" altLang="en-US" sz="2000" dirty="0">
                <a:latin typeface="Times New Roman" panose="02020603050405020304" pitchFamily="18" charset="0"/>
                <a:cs typeface="Times New Roman" panose="02020603050405020304" pitchFamily="18" charset="0"/>
              </a:rPr>
              <a:t> in nature, they interact with negatively charged molecules and are called </a:t>
            </a:r>
            <a:r>
              <a:rPr lang="en-US" altLang="en-US" sz="2000" b="1" dirty="0">
                <a:latin typeface="Times New Roman" panose="02020603050405020304" pitchFamily="18" charset="0"/>
                <a:cs typeface="Times New Roman" panose="02020603050405020304" pitchFamily="18" charset="0"/>
              </a:rPr>
              <a:t>anion</a:t>
            </a:r>
            <a:r>
              <a:rPr lang="en-US" altLang="en-US" sz="2000" i="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exchangers.</a:t>
            </a:r>
          </a:p>
          <a:p>
            <a:pPr eaLnBrk="1" hangingPunct="1">
              <a:lnSpc>
                <a:spcPct val="90000"/>
              </a:lnSpc>
              <a:buFontTx/>
              <a:buNone/>
            </a:pPr>
            <a:endParaRPr lang="en-US" altLang="en-US" sz="2000" dirty="0">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en-US" sz="2000" dirty="0">
              <a:latin typeface="Times New Roman" panose="02020603050405020304" pitchFamily="18" charset="0"/>
              <a:cs typeface="Times New Roman" panose="02020603050405020304" pitchFamily="18" charset="0"/>
            </a:endParaRPr>
          </a:p>
        </p:txBody>
      </p:sp>
      <p:sp>
        <p:nvSpPr>
          <p:cNvPr id="57348" name="Oval 4"/>
          <p:cNvSpPr>
            <a:spLocks noChangeArrowheads="1"/>
          </p:cNvSpPr>
          <p:nvPr/>
        </p:nvSpPr>
        <p:spPr bwMode="auto">
          <a:xfrm>
            <a:off x="2346325" y="4762500"/>
            <a:ext cx="1060450" cy="960438"/>
          </a:xfrm>
          <a:prstGeom prst="ellipse">
            <a:avLst/>
          </a:prstGeom>
          <a:solidFill>
            <a:schemeClr val="accent1"/>
          </a:solidFill>
          <a:ln w="25400">
            <a:solidFill>
              <a:schemeClr val="tx1"/>
            </a:solidFill>
            <a:round/>
            <a:headEnd/>
            <a:tailEnd/>
          </a:ln>
          <a:effectLst/>
        </p:spPr>
        <p:txBody>
          <a:bodyPr wrap="none" anchor="ctr"/>
          <a:lstStyle/>
          <a:p>
            <a:pPr algn="ctr" eaLnBrk="1" hangingPunct="1"/>
            <a:endParaRPr lang="en-US" altLang="en-US"/>
          </a:p>
        </p:txBody>
      </p:sp>
      <p:sp>
        <p:nvSpPr>
          <p:cNvPr id="57349" name="Freeform 5"/>
          <p:cNvSpPr>
            <a:spLocks/>
          </p:cNvSpPr>
          <p:nvPr/>
        </p:nvSpPr>
        <p:spPr bwMode="auto">
          <a:xfrm>
            <a:off x="3306763" y="4926013"/>
            <a:ext cx="722312" cy="139700"/>
          </a:xfrm>
          <a:custGeom>
            <a:avLst/>
            <a:gdLst>
              <a:gd name="T0" fmla="*/ 0 w 455"/>
              <a:gd name="T1" fmla="*/ 139700 h 88"/>
              <a:gd name="T2" fmla="*/ 165100 w 455"/>
              <a:gd name="T3" fmla="*/ 17463 h 88"/>
              <a:gd name="T4" fmla="*/ 309562 w 455"/>
              <a:gd name="T5" fmla="*/ 60325 h 88"/>
              <a:gd name="T6" fmla="*/ 388937 w 455"/>
              <a:gd name="T7" fmla="*/ 111125 h 88"/>
              <a:gd name="T8" fmla="*/ 431800 w 455"/>
              <a:gd name="T9" fmla="*/ 96838 h 88"/>
              <a:gd name="T10" fmla="*/ 490537 w 455"/>
              <a:gd name="T11" fmla="*/ 68263 h 88"/>
              <a:gd name="T12" fmla="*/ 635000 w 455"/>
              <a:gd name="T13" fmla="*/ 68263 h 88"/>
              <a:gd name="T14" fmla="*/ 669925 w 455"/>
              <a:gd name="T15" fmla="*/ 53975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5" h="88">
                <a:moveTo>
                  <a:pt x="0" y="88"/>
                </a:moveTo>
                <a:cubicBezTo>
                  <a:pt x="32" y="53"/>
                  <a:pt x="54" y="0"/>
                  <a:pt x="104" y="11"/>
                </a:cubicBezTo>
                <a:cubicBezTo>
                  <a:pt x="158" y="53"/>
                  <a:pt x="127" y="44"/>
                  <a:pt x="195" y="38"/>
                </a:cubicBezTo>
                <a:cubicBezTo>
                  <a:pt x="213" y="48"/>
                  <a:pt x="224" y="64"/>
                  <a:pt x="245" y="70"/>
                </a:cubicBezTo>
                <a:cubicBezTo>
                  <a:pt x="254" y="67"/>
                  <a:pt x="263" y="64"/>
                  <a:pt x="272" y="61"/>
                </a:cubicBezTo>
                <a:cubicBezTo>
                  <a:pt x="284" y="55"/>
                  <a:pt x="309" y="43"/>
                  <a:pt x="309" y="43"/>
                </a:cubicBezTo>
                <a:cubicBezTo>
                  <a:pt x="348" y="49"/>
                  <a:pt x="352" y="52"/>
                  <a:pt x="400" y="43"/>
                </a:cubicBezTo>
                <a:cubicBezTo>
                  <a:pt x="455" y="32"/>
                  <a:pt x="385" y="34"/>
                  <a:pt x="422" y="34"/>
                </a:cubicBezTo>
              </a:path>
            </a:pathLst>
          </a:custGeom>
          <a:noFill/>
          <a:ln w="25400">
            <a:solidFill>
              <a:schemeClr val="tx1"/>
            </a:solidFill>
            <a:round/>
            <a:headEnd/>
            <a:tailEnd/>
          </a:ln>
          <a:effectLst/>
        </p:spPr>
        <p:txBody>
          <a:bodyPr wrap="none" anchor="ctr"/>
          <a:lstStyle/>
          <a:p>
            <a:endParaRPr lang="en-US"/>
          </a:p>
        </p:txBody>
      </p:sp>
      <p:sp>
        <p:nvSpPr>
          <p:cNvPr id="57350" name="Freeform 6"/>
          <p:cNvSpPr>
            <a:spLocks/>
          </p:cNvSpPr>
          <p:nvPr/>
        </p:nvSpPr>
        <p:spPr bwMode="auto">
          <a:xfrm>
            <a:off x="3355975" y="5310188"/>
            <a:ext cx="730250" cy="101600"/>
          </a:xfrm>
          <a:custGeom>
            <a:avLst/>
            <a:gdLst>
              <a:gd name="T0" fmla="*/ 0 w 460"/>
              <a:gd name="T1" fmla="*/ 73025 h 64"/>
              <a:gd name="T2" fmla="*/ 101600 w 460"/>
              <a:gd name="T3" fmla="*/ 23813 h 64"/>
              <a:gd name="T4" fmla="*/ 317500 w 460"/>
              <a:gd name="T5" fmla="*/ 95250 h 64"/>
              <a:gd name="T6" fmla="*/ 506413 w 460"/>
              <a:gd name="T7" fmla="*/ 80963 h 64"/>
              <a:gd name="T8" fmla="*/ 635000 w 460"/>
              <a:gd name="T9" fmla="*/ 23813 h 64"/>
              <a:gd name="T10" fmla="*/ 708025 w 460"/>
              <a:gd name="T11" fmla="*/ 9525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0" h="64">
                <a:moveTo>
                  <a:pt x="0" y="46"/>
                </a:moveTo>
                <a:cubicBezTo>
                  <a:pt x="18" y="29"/>
                  <a:pt x="39" y="20"/>
                  <a:pt x="64" y="15"/>
                </a:cubicBezTo>
                <a:cubicBezTo>
                  <a:pt x="129" y="23"/>
                  <a:pt x="148" y="33"/>
                  <a:pt x="200" y="60"/>
                </a:cubicBezTo>
                <a:cubicBezTo>
                  <a:pt x="239" y="58"/>
                  <a:pt x="281" y="64"/>
                  <a:pt x="319" y="51"/>
                </a:cubicBezTo>
                <a:cubicBezTo>
                  <a:pt x="346" y="40"/>
                  <a:pt x="371" y="21"/>
                  <a:pt x="400" y="15"/>
                </a:cubicBezTo>
                <a:cubicBezTo>
                  <a:pt x="460" y="0"/>
                  <a:pt x="420" y="17"/>
                  <a:pt x="446" y="6"/>
                </a:cubicBezTo>
              </a:path>
            </a:pathLst>
          </a:custGeom>
          <a:noFill/>
          <a:ln w="25400">
            <a:solidFill>
              <a:schemeClr val="tx1"/>
            </a:solidFill>
            <a:round/>
            <a:headEnd/>
            <a:tailEnd/>
          </a:ln>
          <a:effectLst/>
        </p:spPr>
        <p:txBody>
          <a:bodyPr wrap="none" anchor="ctr"/>
          <a:lstStyle/>
          <a:p>
            <a:endParaRPr lang="en-US"/>
          </a:p>
        </p:txBody>
      </p:sp>
      <p:sp>
        <p:nvSpPr>
          <p:cNvPr id="57351" name="Text Box 7"/>
          <p:cNvSpPr txBox="1">
            <a:spLocks noChangeArrowheads="1"/>
          </p:cNvSpPr>
          <p:nvPr/>
        </p:nvSpPr>
        <p:spPr bwMode="auto">
          <a:xfrm>
            <a:off x="2249488" y="5797550"/>
            <a:ext cx="2955558" cy="707886"/>
          </a:xfrm>
          <a:prstGeom prst="rect">
            <a:avLst/>
          </a:prstGeom>
          <a:noFill/>
          <a:ln w="9525">
            <a:noFill/>
            <a:miter lim="800000"/>
            <a:headEnd/>
            <a:tailEnd/>
          </a:ln>
          <a:effectLst/>
        </p:spPr>
        <p:txBody>
          <a:bodyPr wrap="square">
            <a:spAutoFit/>
          </a:bodyPr>
          <a:lstStyle/>
          <a:p>
            <a:pPr eaLnBrk="1" hangingPunct="1"/>
            <a:r>
              <a:rPr lang="en-US" altLang="en-US" sz="2000" dirty="0"/>
              <a:t>DEAE cellulose</a:t>
            </a:r>
          </a:p>
          <a:p>
            <a:pPr eaLnBrk="1" hangingPunct="1"/>
            <a:r>
              <a:rPr lang="en-US" altLang="en-US" sz="2000" i="1" dirty="0"/>
              <a:t>anion exchanger</a:t>
            </a:r>
            <a:endParaRPr lang="en-US" altLang="en-US" sz="2000" dirty="0"/>
          </a:p>
        </p:txBody>
      </p:sp>
      <p:sp>
        <p:nvSpPr>
          <p:cNvPr id="57352" name="Text Box 8"/>
          <p:cNvSpPr txBox="1">
            <a:spLocks noChangeArrowheads="1"/>
          </p:cNvSpPr>
          <p:nvPr/>
        </p:nvSpPr>
        <p:spPr bwMode="auto">
          <a:xfrm>
            <a:off x="3913188" y="4740275"/>
            <a:ext cx="2472152" cy="400110"/>
          </a:xfrm>
          <a:prstGeom prst="rect">
            <a:avLst/>
          </a:prstGeom>
          <a:noFill/>
          <a:ln w="9525">
            <a:noFill/>
            <a:miter lim="800000"/>
            <a:headEnd/>
            <a:tailEnd/>
          </a:ln>
          <a:effectLst/>
        </p:spPr>
        <p:txBody>
          <a:bodyPr wrap="none">
            <a:spAutoFit/>
          </a:bodyPr>
          <a:lstStyle/>
          <a:p>
            <a:pPr eaLnBrk="1" hangingPunct="1"/>
            <a:r>
              <a:rPr lang="en-US" altLang="en-US" sz="2000"/>
              <a:t>CH</a:t>
            </a:r>
            <a:r>
              <a:rPr lang="en-US" altLang="en-US" sz="2000" baseline="-25000"/>
              <a:t>2</a:t>
            </a:r>
            <a:r>
              <a:rPr lang="en-US" altLang="en-US" sz="2000"/>
              <a:t>-CH</a:t>
            </a:r>
            <a:r>
              <a:rPr lang="en-US" altLang="en-US" sz="2000" baseline="-25000"/>
              <a:t>2 </a:t>
            </a:r>
            <a:r>
              <a:rPr lang="en-US" altLang="en-US" sz="2000"/>
              <a:t>-NH</a:t>
            </a:r>
            <a:r>
              <a:rPr lang="en-US" altLang="en-US" baseline="30000"/>
              <a:t>+</a:t>
            </a:r>
            <a:r>
              <a:rPr lang="en-US" altLang="en-US" sz="2000"/>
              <a:t>(CH</a:t>
            </a:r>
            <a:r>
              <a:rPr lang="en-US" altLang="en-US" sz="2000" baseline="-25000"/>
              <a:t>2</a:t>
            </a:r>
            <a:r>
              <a:rPr lang="en-US" altLang="en-US" sz="2000"/>
              <a:t>CH</a:t>
            </a:r>
            <a:r>
              <a:rPr lang="en-US" altLang="en-US" sz="2000" baseline="-25000"/>
              <a:t>2</a:t>
            </a:r>
            <a:r>
              <a:rPr lang="en-US" altLang="en-US" sz="2000"/>
              <a:t>)</a:t>
            </a:r>
          </a:p>
        </p:txBody>
      </p:sp>
      <p:grpSp>
        <p:nvGrpSpPr>
          <p:cNvPr id="2" name="Group 9"/>
          <p:cNvGrpSpPr>
            <a:grpSpLocks/>
          </p:cNvGrpSpPr>
          <p:nvPr/>
        </p:nvGrpSpPr>
        <p:grpSpPr bwMode="auto">
          <a:xfrm>
            <a:off x="6905625" y="4437064"/>
            <a:ext cx="3549650" cy="1673225"/>
            <a:chOff x="3390" y="2795"/>
            <a:chExt cx="2236" cy="1054"/>
          </a:xfrm>
        </p:grpSpPr>
        <p:sp>
          <p:nvSpPr>
            <p:cNvPr id="57367" name="Freeform 10"/>
            <p:cNvSpPr>
              <a:spLocks/>
            </p:cNvSpPr>
            <p:nvPr/>
          </p:nvSpPr>
          <p:spPr bwMode="auto">
            <a:xfrm>
              <a:off x="3531" y="2945"/>
              <a:ext cx="692" cy="904"/>
            </a:xfrm>
            <a:custGeom>
              <a:avLst/>
              <a:gdLst>
                <a:gd name="T0" fmla="*/ 36 w 692"/>
                <a:gd name="T1" fmla="*/ 46 h 904"/>
                <a:gd name="T2" fmla="*/ 68 w 692"/>
                <a:gd name="T3" fmla="*/ 237 h 904"/>
                <a:gd name="T4" fmla="*/ 31 w 692"/>
                <a:gd name="T5" fmla="*/ 324 h 904"/>
                <a:gd name="T6" fmla="*/ 0 w 692"/>
                <a:gd name="T7" fmla="*/ 406 h 904"/>
                <a:gd name="T8" fmla="*/ 4 w 692"/>
                <a:gd name="T9" fmla="*/ 487 h 904"/>
                <a:gd name="T10" fmla="*/ 91 w 692"/>
                <a:gd name="T11" fmla="*/ 606 h 904"/>
                <a:gd name="T12" fmla="*/ 500 w 692"/>
                <a:gd name="T13" fmla="*/ 846 h 904"/>
                <a:gd name="T14" fmla="*/ 677 w 692"/>
                <a:gd name="T15" fmla="*/ 678 h 904"/>
                <a:gd name="T16" fmla="*/ 677 w 692"/>
                <a:gd name="T17" fmla="*/ 487 h 904"/>
                <a:gd name="T18" fmla="*/ 504 w 692"/>
                <a:gd name="T19" fmla="*/ 224 h 904"/>
                <a:gd name="T20" fmla="*/ 318 w 692"/>
                <a:gd name="T21" fmla="*/ 46 h 904"/>
                <a:gd name="T22" fmla="*/ 204 w 692"/>
                <a:gd name="T23" fmla="*/ 15 h 904"/>
                <a:gd name="T24" fmla="*/ 63 w 692"/>
                <a:gd name="T25" fmla="*/ 15 h 904"/>
                <a:gd name="T26" fmla="*/ 50 w 692"/>
                <a:gd name="T27" fmla="*/ 19 h 904"/>
                <a:gd name="T28" fmla="*/ 31 w 692"/>
                <a:gd name="T29" fmla="*/ 56 h 904"/>
                <a:gd name="T30" fmla="*/ 36 w 692"/>
                <a:gd name="T31" fmla="*/ 46 h 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2" h="904">
                  <a:moveTo>
                    <a:pt x="36" y="46"/>
                  </a:moveTo>
                  <a:cubicBezTo>
                    <a:pt x="23" y="112"/>
                    <a:pt x="28" y="179"/>
                    <a:pt x="68" y="237"/>
                  </a:cubicBezTo>
                  <a:cubicBezTo>
                    <a:pt x="63" y="276"/>
                    <a:pt x="60" y="297"/>
                    <a:pt x="31" y="324"/>
                  </a:cubicBezTo>
                  <a:cubicBezTo>
                    <a:pt x="16" y="352"/>
                    <a:pt x="6" y="375"/>
                    <a:pt x="0" y="406"/>
                  </a:cubicBezTo>
                  <a:cubicBezTo>
                    <a:pt x="1" y="433"/>
                    <a:pt x="0" y="460"/>
                    <a:pt x="4" y="487"/>
                  </a:cubicBezTo>
                  <a:cubicBezTo>
                    <a:pt x="6" y="508"/>
                    <a:pt x="72" y="585"/>
                    <a:pt x="91" y="606"/>
                  </a:cubicBezTo>
                  <a:cubicBezTo>
                    <a:pt x="201" y="729"/>
                    <a:pt x="333" y="817"/>
                    <a:pt x="500" y="846"/>
                  </a:cubicBezTo>
                  <a:cubicBezTo>
                    <a:pt x="628" y="904"/>
                    <a:pt x="661" y="766"/>
                    <a:pt x="677" y="678"/>
                  </a:cubicBezTo>
                  <a:cubicBezTo>
                    <a:pt x="681" y="613"/>
                    <a:pt x="692" y="551"/>
                    <a:pt x="677" y="487"/>
                  </a:cubicBezTo>
                  <a:cubicBezTo>
                    <a:pt x="649" y="372"/>
                    <a:pt x="585" y="301"/>
                    <a:pt x="504" y="224"/>
                  </a:cubicBezTo>
                  <a:cubicBezTo>
                    <a:pt x="441" y="164"/>
                    <a:pt x="386" y="96"/>
                    <a:pt x="318" y="46"/>
                  </a:cubicBezTo>
                  <a:cubicBezTo>
                    <a:pt x="293" y="27"/>
                    <a:pt x="234" y="18"/>
                    <a:pt x="204" y="15"/>
                  </a:cubicBezTo>
                  <a:cubicBezTo>
                    <a:pt x="150" y="0"/>
                    <a:pt x="130" y="8"/>
                    <a:pt x="63" y="15"/>
                  </a:cubicBezTo>
                  <a:cubicBezTo>
                    <a:pt x="58" y="16"/>
                    <a:pt x="53" y="15"/>
                    <a:pt x="50" y="19"/>
                  </a:cubicBezTo>
                  <a:cubicBezTo>
                    <a:pt x="43" y="25"/>
                    <a:pt x="45" y="56"/>
                    <a:pt x="31" y="56"/>
                  </a:cubicBezTo>
                  <a:cubicBezTo>
                    <a:pt x="27" y="56"/>
                    <a:pt x="34" y="49"/>
                    <a:pt x="36" y="46"/>
                  </a:cubicBezTo>
                  <a:close/>
                </a:path>
              </a:pathLst>
            </a:custGeom>
            <a:solidFill>
              <a:srgbClr val="FF0000"/>
            </a:solidFill>
            <a:ln w="25400">
              <a:solidFill>
                <a:schemeClr val="tx1"/>
              </a:solidFill>
              <a:round/>
              <a:headEnd/>
              <a:tailEnd/>
            </a:ln>
            <a:effectLst/>
          </p:spPr>
          <p:txBody>
            <a:bodyPr wrap="none" anchor="ctr"/>
            <a:lstStyle/>
            <a:p>
              <a:endParaRPr lang="en-US"/>
            </a:p>
          </p:txBody>
        </p:sp>
        <p:sp>
          <p:nvSpPr>
            <p:cNvPr id="57368" name="Text Box 11"/>
            <p:cNvSpPr txBox="1">
              <a:spLocks noChangeArrowheads="1"/>
            </p:cNvSpPr>
            <p:nvPr/>
          </p:nvSpPr>
          <p:spPr bwMode="auto">
            <a:xfrm>
              <a:off x="3390" y="3008"/>
              <a:ext cx="169" cy="250"/>
            </a:xfrm>
            <a:prstGeom prst="rect">
              <a:avLst/>
            </a:prstGeom>
            <a:noFill/>
            <a:ln w="9525">
              <a:noFill/>
              <a:miter lim="800000"/>
              <a:headEnd/>
              <a:tailEnd/>
            </a:ln>
            <a:effectLst/>
          </p:spPr>
          <p:txBody>
            <a:bodyPr wrap="none">
              <a:spAutoFit/>
            </a:bodyPr>
            <a:lstStyle/>
            <a:p>
              <a:pPr eaLnBrk="1" hangingPunct="1"/>
              <a:r>
                <a:rPr lang="en-US" altLang="en-US" sz="2000"/>
                <a:t>-</a:t>
              </a:r>
            </a:p>
          </p:txBody>
        </p:sp>
        <p:sp>
          <p:nvSpPr>
            <p:cNvPr id="57369" name="Text Box 12"/>
            <p:cNvSpPr txBox="1">
              <a:spLocks noChangeArrowheads="1"/>
            </p:cNvSpPr>
            <p:nvPr/>
          </p:nvSpPr>
          <p:spPr bwMode="auto">
            <a:xfrm>
              <a:off x="3564" y="3131"/>
              <a:ext cx="169" cy="250"/>
            </a:xfrm>
            <a:prstGeom prst="rect">
              <a:avLst/>
            </a:prstGeom>
            <a:noFill/>
            <a:ln w="9525">
              <a:noFill/>
              <a:miter lim="800000"/>
              <a:headEnd/>
              <a:tailEnd/>
            </a:ln>
            <a:effectLst/>
          </p:spPr>
          <p:txBody>
            <a:bodyPr wrap="none">
              <a:spAutoFit/>
            </a:bodyPr>
            <a:lstStyle/>
            <a:p>
              <a:pPr eaLnBrk="1" hangingPunct="1"/>
              <a:r>
                <a:rPr lang="en-US" altLang="en-US" sz="2000"/>
                <a:t>-</a:t>
              </a:r>
            </a:p>
          </p:txBody>
        </p:sp>
        <p:sp>
          <p:nvSpPr>
            <p:cNvPr id="57370" name="Text Box 13"/>
            <p:cNvSpPr txBox="1">
              <a:spLocks noChangeArrowheads="1"/>
            </p:cNvSpPr>
            <p:nvPr/>
          </p:nvSpPr>
          <p:spPr bwMode="auto">
            <a:xfrm>
              <a:off x="3563" y="3337"/>
              <a:ext cx="169" cy="250"/>
            </a:xfrm>
            <a:prstGeom prst="rect">
              <a:avLst/>
            </a:prstGeom>
            <a:noFill/>
            <a:ln w="9525">
              <a:noFill/>
              <a:miter lim="800000"/>
              <a:headEnd/>
              <a:tailEnd/>
            </a:ln>
            <a:effectLst/>
          </p:spPr>
          <p:txBody>
            <a:bodyPr wrap="none">
              <a:spAutoFit/>
            </a:bodyPr>
            <a:lstStyle/>
            <a:p>
              <a:pPr eaLnBrk="1" hangingPunct="1"/>
              <a:r>
                <a:rPr lang="en-US" altLang="en-US" sz="2000"/>
                <a:t>-</a:t>
              </a:r>
            </a:p>
          </p:txBody>
        </p:sp>
        <p:sp>
          <p:nvSpPr>
            <p:cNvPr id="57371" name="Text Box 14"/>
            <p:cNvSpPr txBox="1">
              <a:spLocks noChangeArrowheads="1"/>
            </p:cNvSpPr>
            <p:nvPr/>
          </p:nvSpPr>
          <p:spPr bwMode="auto">
            <a:xfrm>
              <a:off x="3454" y="3458"/>
              <a:ext cx="169" cy="250"/>
            </a:xfrm>
            <a:prstGeom prst="rect">
              <a:avLst/>
            </a:prstGeom>
            <a:noFill/>
            <a:ln w="9525">
              <a:noFill/>
              <a:miter lim="800000"/>
              <a:headEnd/>
              <a:tailEnd/>
            </a:ln>
            <a:effectLst/>
          </p:spPr>
          <p:txBody>
            <a:bodyPr wrap="none">
              <a:spAutoFit/>
            </a:bodyPr>
            <a:lstStyle/>
            <a:p>
              <a:pPr eaLnBrk="1" hangingPunct="1"/>
              <a:r>
                <a:rPr lang="en-US" altLang="en-US" sz="2000"/>
                <a:t>-</a:t>
              </a:r>
            </a:p>
          </p:txBody>
        </p:sp>
        <p:sp>
          <p:nvSpPr>
            <p:cNvPr id="57372" name="Text Box 15"/>
            <p:cNvSpPr txBox="1">
              <a:spLocks noChangeArrowheads="1"/>
            </p:cNvSpPr>
            <p:nvPr/>
          </p:nvSpPr>
          <p:spPr bwMode="auto">
            <a:xfrm>
              <a:off x="4223" y="2795"/>
              <a:ext cx="1403" cy="634"/>
            </a:xfrm>
            <a:prstGeom prst="rect">
              <a:avLst/>
            </a:prstGeom>
            <a:noFill/>
            <a:ln w="9525">
              <a:noFill/>
              <a:miter lim="800000"/>
              <a:headEnd/>
              <a:tailEnd/>
            </a:ln>
            <a:effectLst/>
          </p:spPr>
          <p:txBody>
            <a:bodyPr>
              <a:spAutoFit/>
            </a:bodyPr>
            <a:lstStyle/>
            <a:p>
              <a:pPr eaLnBrk="1" hangingPunct="1"/>
              <a:r>
                <a:rPr lang="en-US" altLang="en-US" sz="2000" dirty="0">
                  <a:latin typeface="Times New Roman" panose="02020603050405020304" pitchFamily="18" charset="0"/>
                  <a:cs typeface="Times New Roman" panose="02020603050405020304" pitchFamily="18" charset="0"/>
                </a:rPr>
                <a:t>Negatively charged (acidic) protein or enzyme</a:t>
              </a:r>
            </a:p>
          </p:txBody>
        </p:sp>
      </p:grpSp>
      <p:sp>
        <p:nvSpPr>
          <p:cNvPr id="57354" name="Oval 16"/>
          <p:cNvSpPr>
            <a:spLocks noChangeArrowheads="1"/>
          </p:cNvSpPr>
          <p:nvPr/>
        </p:nvSpPr>
        <p:spPr bwMode="auto">
          <a:xfrm>
            <a:off x="2765426" y="2362201"/>
            <a:ext cx="1044575" cy="808037"/>
          </a:xfrm>
          <a:prstGeom prst="ellipse">
            <a:avLst/>
          </a:prstGeom>
          <a:solidFill>
            <a:srgbClr val="FF0000"/>
          </a:solidFill>
          <a:ln w="25400">
            <a:solidFill>
              <a:schemeClr val="tx1"/>
            </a:solidFill>
            <a:round/>
            <a:headEnd/>
            <a:tailEnd/>
          </a:ln>
          <a:effectLst/>
        </p:spPr>
        <p:txBody>
          <a:bodyPr wrap="none" anchor="ctr"/>
          <a:lstStyle/>
          <a:p>
            <a:pPr eaLnBrk="1" hangingPunct="1"/>
            <a:endParaRPr lang="en-US"/>
          </a:p>
        </p:txBody>
      </p:sp>
      <p:sp>
        <p:nvSpPr>
          <p:cNvPr id="57355" name="Freeform 17"/>
          <p:cNvSpPr>
            <a:spLocks/>
          </p:cNvSpPr>
          <p:nvPr/>
        </p:nvSpPr>
        <p:spPr bwMode="auto">
          <a:xfrm>
            <a:off x="3849688" y="2603500"/>
            <a:ext cx="722312" cy="139700"/>
          </a:xfrm>
          <a:custGeom>
            <a:avLst/>
            <a:gdLst>
              <a:gd name="T0" fmla="*/ 0 w 455"/>
              <a:gd name="T1" fmla="*/ 139700 h 88"/>
              <a:gd name="T2" fmla="*/ 165100 w 455"/>
              <a:gd name="T3" fmla="*/ 17463 h 88"/>
              <a:gd name="T4" fmla="*/ 309562 w 455"/>
              <a:gd name="T5" fmla="*/ 60325 h 88"/>
              <a:gd name="T6" fmla="*/ 388937 w 455"/>
              <a:gd name="T7" fmla="*/ 111125 h 88"/>
              <a:gd name="T8" fmla="*/ 431800 w 455"/>
              <a:gd name="T9" fmla="*/ 96838 h 88"/>
              <a:gd name="T10" fmla="*/ 490537 w 455"/>
              <a:gd name="T11" fmla="*/ 68263 h 88"/>
              <a:gd name="T12" fmla="*/ 635000 w 455"/>
              <a:gd name="T13" fmla="*/ 68263 h 88"/>
              <a:gd name="T14" fmla="*/ 669925 w 455"/>
              <a:gd name="T15" fmla="*/ 53975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5" h="88">
                <a:moveTo>
                  <a:pt x="0" y="88"/>
                </a:moveTo>
                <a:cubicBezTo>
                  <a:pt x="32" y="53"/>
                  <a:pt x="54" y="0"/>
                  <a:pt x="104" y="11"/>
                </a:cubicBezTo>
                <a:cubicBezTo>
                  <a:pt x="158" y="53"/>
                  <a:pt x="127" y="44"/>
                  <a:pt x="195" y="38"/>
                </a:cubicBezTo>
                <a:cubicBezTo>
                  <a:pt x="213" y="48"/>
                  <a:pt x="224" y="64"/>
                  <a:pt x="245" y="70"/>
                </a:cubicBezTo>
                <a:cubicBezTo>
                  <a:pt x="254" y="67"/>
                  <a:pt x="263" y="64"/>
                  <a:pt x="272" y="61"/>
                </a:cubicBezTo>
                <a:cubicBezTo>
                  <a:pt x="284" y="55"/>
                  <a:pt x="309" y="43"/>
                  <a:pt x="309" y="43"/>
                </a:cubicBezTo>
                <a:cubicBezTo>
                  <a:pt x="348" y="49"/>
                  <a:pt x="352" y="52"/>
                  <a:pt x="400" y="43"/>
                </a:cubicBezTo>
                <a:cubicBezTo>
                  <a:pt x="455" y="32"/>
                  <a:pt x="385" y="34"/>
                  <a:pt x="422" y="34"/>
                </a:cubicBezTo>
              </a:path>
            </a:pathLst>
          </a:custGeom>
          <a:noFill/>
          <a:ln w="25400">
            <a:solidFill>
              <a:schemeClr val="tx1"/>
            </a:solidFill>
            <a:round/>
            <a:headEnd/>
            <a:tailEnd/>
          </a:ln>
          <a:effectLst/>
        </p:spPr>
        <p:txBody>
          <a:bodyPr wrap="none" anchor="ctr"/>
          <a:lstStyle/>
          <a:p>
            <a:endParaRPr lang="en-US"/>
          </a:p>
        </p:txBody>
      </p:sp>
      <p:sp>
        <p:nvSpPr>
          <p:cNvPr id="57356" name="Freeform 18"/>
          <p:cNvSpPr>
            <a:spLocks/>
          </p:cNvSpPr>
          <p:nvPr/>
        </p:nvSpPr>
        <p:spPr bwMode="auto">
          <a:xfrm>
            <a:off x="3775075" y="2870200"/>
            <a:ext cx="730250" cy="101600"/>
          </a:xfrm>
          <a:custGeom>
            <a:avLst/>
            <a:gdLst>
              <a:gd name="T0" fmla="*/ 0 w 460"/>
              <a:gd name="T1" fmla="*/ 73025 h 64"/>
              <a:gd name="T2" fmla="*/ 101600 w 460"/>
              <a:gd name="T3" fmla="*/ 23813 h 64"/>
              <a:gd name="T4" fmla="*/ 317500 w 460"/>
              <a:gd name="T5" fmla="*/ 95250 h 64"/>
              <a:gd name="T6" fmla="*/ 506413 w 460"/>
              <a:gd name="T7" fmla="*/ 80963 h 64"/>
              <a:gd name="T8" fmla="*/ 635000 w 460"/>
              <a:gd name="T9" fmla="*/ 23813 h 64"/>
              <a:gd name="T10" fmla="*/ 708025 w 460"/>
              <a:gd name="T11" fmla="*/ 9525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0" h="64">
                <a:moveTo>
                  <a:pt x="0" y="46"/>
                </a:moveTo>
                <a:cubicBezTo>
                  <a:pt x="18" y="29"/>
                  <a:pt x="39" y="20"/>
                  <a:pt x="64" y="15"/>
                </a:cubicBezTo>
                <a:cubicBezTo>
                  <a:pt x="129" y="23"/>
                  <a:pt x="148" y="33"/>
                  <a:pt x="200" y="60"/>
                </a:cubicBezTo>
                <a:cubicBezTo>
                  <a:pt x="239" y="58"/>
                  <a:pt x="281" y="64"/>
                  <a:pt x="319" y="51"/>
                </a:cubicBezTo>
                <a:cubicBezTo>
                  <a:pt x="346" y="40"/>
                  <a:pt x="371" y="21"/>
                  <a:pt x="400" y="15"/>
                </a:cubicBezTo>
                <a:cubicBezTo>
                  <a:pt x="460" y="0"/>
                  <a:pt x="420" y="17"/>
                  <a:pt x="446" y="6"/>
                </a:cubicBezTo>
              </a:path>
            </a:pathLst>
          </a:custGeom>
          <a:noFill/>
          <a:ln w="25400">
            <a:solidFill>
              <a:schemeClr val="tx1"/>
            </a:solidFill>
            <a:round/>
            <a:headEnd/>
            <a:tailEnd/>
          </a:ln>
          <a:effectLst/>
        </p:spPr>
        <p:txBody>
          <a:bodyPr wrap="none" anchor="ctr"/>
          <a:lstStyle/>
          <a:p>
            <a:endParaRPr lang="en-US"/>
          </a:p>
        </p:txBody>
      </p:sp>
      <p:sp>
        <p:nvSpPr>
          <p:cNvPr id="57357" name="Freeform 19"/>
          <p:cNvSpPr>
            <a:spLocks/>
          </p:cNvSpPr>
          <p:nvPr/>
        </p:nvSpPr>
        <p:spPr bwMode="auto">
          <a:xfrm>
            <a:off x="6084888" y="2374900"/>
            <a:ext cx="1098550" cy="1435100"/>
          </a:xfrm>
          <a:custGeom>
            <a:avLst/>
            <a:gdLst>
              <a:gd name="T0" fmla="*/ 57150 w 692"/>
              <a:gd name="T1" fmla="*/ 73025 h 904"/>
              <a:gd name="T2" fmla="*/ 107950 w 692"/>
              <a:gd name="T3" fmla="*/ 376238 h 904"/>
              <a:gd name="T4" fmla="*/ 49213 w 692"/>
              <a:gd name="T5" fmla="*/ 514350 h 904"/>
              <a:gd name="T6" fmla="*/ 0 w 692"/>
              <a:gd name="T7" fmla="*/ 644525 h 904"/>
              <a:gd name="T8" fmla="*/ 6350 w 692"/>
              <a:gd name="T9" fmla="*/ 773113 h 904"/>
              <a:gd name="T10" fmla="*/ 144463 w 692"/>
              <a:gd name="T11" fmla="*/ 962025 h 904"/>
              <a:gd name="T12" fmla="*/ 793750 w 692"/>
              <a:gd name="T13" fmla="*/ 1343025 h 904"/>
              <a:gd name="T14" fmla="*/ 1074738 w 692"/>
              <a:gd name="T15" fmla="*/ 1076325 h 904"/>
              <a:gd name="T16" fmla="*/ 1074738 w 692"/>
              <a:gd name="T17" fmla="*/ 773113 h 904"/>
              <a:gd name="T18" fmla="*/ 800100 w 692"/>
              <a:gd name="T19" fmla="*/ 355600 h 904"/>
              <a:gd name="T20" fmla="*/ 504825 w 692"/>
              <a:gd name="T21" fmla="*/ 73025 h 904"/>
              <a:gd name="T22" fmla="*/ 323850 w 692"/>
              <a:gd name="T23" fmla="*/ 23813 h 904"/>
              <a:gd name="T24" fmla="*/ 100013 w 692"/>
              <a:gd name="T25" fmla="*/ 23813 h 904"/>
              <a:gd name="T26" fmla="*/ 79375 w 692"/>
              <a:gd name="T27" fmla="*/ 30163 h 904"/>
              <a:gd name="T28" fmla="*/ 49213 w 692"/>
              <a:gd name="T29" fmla="*/ 88900 h 904"/>
              <a:gd name="T30" fmla="*/ 57150 w 692"/>
              <a:gd name="T31" fmla="*/ 73025 h 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2" h="904">
                <a:moveTo>
                  <a:pt x="36" y="46"/>
                </a:moveTo>
                <a:cubicBezTo>
                  <a:pt x="23" y="112"/>
                  <a:pt x="28" y="179"/>
                  <a:pt x="68" y="237"/>
                </a:cubicBezTo>
                <a:cubicBezTo>
                  <a:pt x="63" y="276"/>
                  <a:pt x="60" y="297"/>
                  <a:pt x="31" y="324"/>
                </a:cubicBezTo>
                <a:cubicBezTo>
                  <a:pt x="16" y="352"/>
                  <a:pt x="6" y="375"/>
                  <a:pt x="0" y="406"/>
                </a:cubicBezTo>
                <a:cubicBezTo>
                  <a:pt x="1" y="433"/>
                  <a:pt x="0" y="460"/>
                  <a:pt x="4" y="487"/>
                </a:cubicBezTo>
                <a:cubicBezTo>
                  <a:pt x="6" y="508"/>
                  <a:pt x="72" y="585"/>
                  <a:pt x="91" y="606"/>
                </a:cubicBezTo>
                <a:cubicBezTo>
                  <a:pt x="201" y="729"/>
                  <a:pt x="333" y="817"/>
                  <a:pt x="500" y="846"/>
                </a:cubicBezTo>
                <a:cubicBezTo>
                  <a:pt x="628" y="904"/>
                  <a:pt x="661" y="766"/>
                  <a:pt x="677" y="678"/>
                </a:cubicBezTo>
                <a:cubicBezTo>
                  <a:pt x="681" y="613"/>
                  <a:pt x="692" y="551"/>
                  <a:pt x="677" y="487"/>
                </a:cubicBezTo>
                <a:cubicBezTo>
                  <a:pt x="649" y="372"/>
                  <a:pt x="585" y="301"/>
                  <a:pt x="504" y="224"/>
                </a:cubicBezTo>
                <a:cubicBezTo>
                  <a:pt x="441" y="164"/>
                  <a:pt x="386" y="96"/>
                  <a:pt x="318" y="46"/>
                </a:cubicBezTo>
                <a:cubicBezTo>
                  <a:pt x="293" y="27"/>
                  <a:pt x="234" y="18"/>
                  <a:pt x="204" y="15"/>
                </a:cubicBezTo>
                <a:cubicBezTo>
                  <a:pt x="150" y="0"/>
                  <a:pt x="130" y="8"/>
                  <a:pt x="63" y="15"/>
                </a:cubicBezTo>
                <a:cubicBezTo>
                  <a:pt x="58" y="16"/>
                  <a:pt x="53" y="15"/>
                  <a:pt x="50" y="19"/>
                </a:cubicBezTo>
                <a:cubicBezTo>
                  <a:pt x="43" y="25"/>
                  <a:pt x="45" y="56"/>
                  <a:pt x="31" y="56"/>
                </a:cubicBezTo>
                <a:cubicBezTo>
                  <a:pt x="27" y="56"/>
                  <a:pt x="34" y="49"/>
                  <a:pt x="36" y="46"/>
                </a:cubicBezTo>
                <a:close/>
              </a:path>
            </a:pathLst>
          </a:custGeom>
          <a:solidFill>
            <a:schemeClr val="accent1"/>
          </a:solidFill>
          <a:ln w="25400">
            <a:solidFill>
              <a:schemeClr val="tx1"/>
            </a:solidFill>
            <a:round/>
            <a:headEnd/>
            <a:tailEnd/>
          </a:ln>
          <a:effectLst/>
        </p:spPr>
        <p:txBody>
          <a:bodyPr wrap="none" anchor="ctr"/>
          <a:lstStyle/>
          <a:p>
            <a:endParaRPr lang="en-US"/>
          </a:p>
        </p:txBody>
      </p:sp>
      <p:sp>
        <p:nvSpPr>
          <p:cNvPr id="57358" name="Text Box 20"/>
          <p:cNvSpPr txBox="1">
            <a:spLocks noChangeArrowheads="1"/>
          </p:cNvSpPr>
          <p:nvPr/>
        </p:nvSpPr>
        <p:spPr bwMode="auto">
          <a:xfrm>
            <a:off x="2452689" y="3108325"/>
            <a:ext cx="1955407" cy="707886"/>
          </a:xfrm>
          <a:prstGeom prst="rect">
            <a:avLst/>
          </a:prstGeom>
          <a:noFill/>
          <a:ln w="25400">
            <a:noFill/>
            <a:miter lim="800000"/>
            <a:headEnd/>
            <a:tailEnd/>
          </a:ln>
          <a:effectLst/>
        </p:spPr>
        <p:txBody>
          <a:bodyPr wrap="none">
            <a:spAutoFit/>
          </a:bodyPr>
          <a:lstStyle/>
          <a:p>
            <a:pPr eaLnBrk="1" hangingPunct="1"/>
            <a:r>
              <a:rPr lang="en-US" altLang="en-US" sz="2000" dirty="0"/>
              <a:t>CM cellulose</a:t>
            </a:r>
          </a:p>
          <a:p>
            <a:pPr eaLnBrk="1" hangingPunct="1"/>
            <a:r>
              <a:rPr lang="en-US" altLang="en-US" sz="2000" i="1" dirty="0" err="1"/>
              <a:t>cation</a:t>
            </a:r>
            <a:r>
              <a:rPr lang="en-US" altLang="en-US" sz="2000" dirty="0"/>
              <a:t> exchanger</a:t>
            </a:r>
          </a:p>
        </p:txBody>
      </p:sp>
      <p:sp>
        <p:nvSpPr>
          <p:cNvPr id="57359" name="Text Box 21"/>
          <p:cNvSpPr txBox="1">
            <a:spLocks noChangeArrowheads="1"/>
          </p:cNvSpPr>
          <p:nvPr/>
        </p:nvSpPr>
        <p:spPr bwMode="auto">
          <a:xfrm>
            <a:off x="4419600" y="2406650"/>
            <a:ext cx="1166666" cy="400110"/>
          </a:xfrm>
          <a:prstGeom prst="rect">
            <a:avLst/>
          </a:prstGeom>
          <a:noFill/>
          <a:ln w="25400">
            <a:noFill/>
            <a:miter lim="800000"/>
            <a:headEnd/>
            <a:tailEnd/>
          </a:ln>
          <a:effectLst/>
        </p:spPr>
        <p:txBody>
          <a:bodyPr wrap="none">
            <a:spAutoFit/>
          </a:bodyPr>
          <a:lstStyle/>
          <a:p>
            <a:pPr eaLnBrk="1" hangingPunct="1"/>
            <a:r>
              <a:rPr lang="en-US" altLang="en-US" sz="2000" dirty="0"/>
              <a:t>CH</a:t>
            </a:r>
            <a:r>
              <a:rPr lang="en-US" altLang="en-US" sz="2000" baseline="-25000" dirty="0"/>
              <a:t>2</a:t>
            </a:r>
            <a:r>
              <a:rPr lang="en-US" altLang="en-US" sz="2000" dirty="0"/>
              <a:t>-COO</a:t>
            </a:r>
            <a:r>
              <a:rPr lang="en-US" altLang="en-US" baseline="30000" dirty="0"/>
              <a:t>-</a:t>
            </a:r>
            <a:endParaRPr lang="en-US" altLang="en-US" sz="2000" dirty="0"/>
          </a:p>
        </p:txBody>
      </p:sp>
      <p:sp>
        <p:nvSpPr>
          <p:cNvPr id="57360" name="Text Box 22"/>
          <p:cNvSpPr txBox="1">
            <a:spLocks noChangeArrowheads="1"/>
          </p:cNvSpPr>
          <p:nvPr/>
        </p:nvSpPr>
        <p:spPr bwMode="auto">
          <a:xfrm>
            <a:off x="4433888" y="2711450"/>
            <a:ext cx="1166666" cy="400110"/>
          </a:xfrm>
          <a:prstGeom prst="rect">
            <a:avLst/>
          </a:prstGeom>
          <a:noFill/>
          <a:ln w="25400">
            <a:noFill/>
            <a:miter lim="800000"/>
            <a:headEnd/>
            <a:tailEnd/>
          </a:ln>
          <a:effectLst/>
        </p:spPr>
        <p:txBody>
          <a:bodyPr wrap="none">
            <a:spAutoFit/>
          </a:bodyPr>
          <a:lstStyle/>
          <a:p>
            <a:pPr eaLnBrk="1" hangingPunct="1"/>
            <a:r>
              <a:rPr lang="en-US" altLang="en-US" sz="2000" dirty="0"/>
              <a:t>CH</a:t>
            </a:r>
            <a:r>
              <a:rPr lang="en-US" altLang="en-US" sz="2000" baseline="-25000" dirty="0"/>
              <a:t>2</a:t>
            </a:r>
            <a:r>
              <a:rPr lang="en-US" altLang="en-US" sz="2000" dirty="0"/>
              <a:t>-COO</a:t>
            </a:r>
            <a:r>
              <a:rPr lang="en-US" altLang="en-US" baseline="30000" dirty="0"/>
              <a:t>-</a:t>
            </a:r>
            <a:endParaRPr lang="en-US" altLang="en-US" sz="2000" dirty="0"/>
          </a:p>
        </p:txBody>
      </p:sp>
      <p:sp>
        <p:nvSpPr>
          <p:cNvPr id="57362" name="Text Box 24"/>
          <p:cNvSpPr txBox="1">
            <a:spLocks noChangeArrowheads="1"/>
          </p:cNvSpPr>
          <p:nvPr/>
        </p:nvSpPr>
        <p:spPr bwMode="auto">
          <a:xfrm>
            <a:off x="6143625" y="2235200"/>
            <a:ext cx="312906" cy="400110"/>
          </a:xfrm>
          <a:prstGeom prst="rect">
            <a:avLst/>
          </a:prstGeom>
          <a:noFill/>
          <a:ln w="25400">
            <a:noFill/>
            <a:miter lim="800000"/>
            <a:headEnd/>
            <a:tailEnd/>
          </a:ln>
          <a:effectLst/>
        </p:spPr>
        <p:txBody>
          <a:bodyPr wrap="none">
            <a:spAutoFit/>
          </a:bodyPr>
          <a:lstStyle/>
          <a:p>
            <a:pPr eaLnBrk="1" hangingPunct="1"/>
            <a:r>
              <a:rPr lang="en-US" altLang="en-US" sz="2000"/>
              <a:t>+</a:t>
            </a:r>
          </a:p>
        </p:txBody>
      </p:sp>
      <p:sp>
        <p:nvSpPr>
          <p:cNvPr id="57363" name="Text Box 25"/>
          <p:cNvSpPr txBox="1">
            <a:spLocks noChangeArrowheads="1"/>
          </p:cNvSpPr>
          <p:nvPr/>
        </p:nvSpPr>
        <p:spPr bwMode="auto">
          <a:xfrm>
            <a:off x="6142038" y="2562225"/>
            <a:ext cx="312906" cy="400110"/>
          </a:xfrm>
          <a:prstGeom prst="rect">
            <a:avLst/>
          </a:prstGeom>
          <a:noFill/>
          <a:ln w="25400">
            <a:noFill/>
            <a:miter lim="800000"/>
            <a:headEnd/>
            <a:tailEnd/>
          </a:ln>
          <a:effectLst/>
        </p:spPr>
        <p:txBody>
          <a:bodyPr wrap="none">
            <a:spAutoFit/>
          </a:bodyPr>
          <a:lstStyle/>
          <a:p>
            <a:pPr eaLnBrk="1" hangingPunct="1"/>
            <a:r>
              <a:rPr lang="en-US" altLang="en-US" sz="2000"/>
              <a:t>+</a:t>
            </a:r>
          </a:p>
        </p:txBody>
      </p:sp>
      <p:sp>
        <p:nvSpPr>
          <p:cNvPr id="57364" name="Text Box 26"/>
          <p:cNvSpPr txBox="1">
            <a:spLocks noChangeArrowheads="1"/>
          </p:cNvSpPr>
          <p:nvPr/>
        </p:nvSpPr>
        <p:spPr bwMode="auto">
          <a:xfrm>
            <a:off x="5867400" y="2754313"/>
            <a:ext cx="312906" cy="400110"/>
          </a:xfrm>
          <a:prstGeom prst="rect">
            <a:avLst/>
          </a:prstGeom>
          <a:noFill/>
          <a:ln w="25400">
            <a:noFill/>
            <a:miter lim="800000"/>
            <a:headEnd/>
            <a:tailEnd/>
          </a:ln>
          <a:effectLst/>
        </p:spPr>
        <p:txBody>
          <a:bodyPr wrap="none">
            <a:spAutoFit/>
          </a:bodyPr>
          <a:lstStyle/>
          <a:p>
            <a:pPr eaLnBrk="1" hangingPunct="1"/>
            <a:r>
              <a:rPr lang="en-US" altLang="en-US" sz="2000" dirty="0"/>
              <a:t>+</a:t>
            </a:r>
          </a:p>
        </p:txBody>
      </p:sp>
      <p:sp>
        <p:nvSpPr>
          <p:cNvPr id="57365" name="Text Box 27"/>
          <p:cNvSpPr txBox="1">
            <a:spLocks noChangeArrowheads="1"/>
          </p:cNvSpPr>
          <p:nvPr/>
        </p:nvSpPr>
        <p:spPr bwMode="auto">
          <a:xfrm>
            <a:off x="7146926" y="2622094"/>
            <a:ext cx="2227263" cy="1006475"/>
          </a:xfrm>
          <a:prstGeom prst="rect">
            <a:avLst/>
          </a:prstGeom>
          <a:noFill/>
          <a:ln w="25400">
            <a:noFill/>
            <a:miter lim="800000"/>
            <a:headEnd/>
            <a:tailEnd/>
          </a:ln>
          <a:effectLst/>
        </p:spPr>
        <p:txBody>
          <a:bodyPr>
            <a:spAutoFit/>
          </a:bodyPr>
          <a:lstStyle/>
          <a:p>
            <a:pPr eaLnBrk="1" hangingPunct="1"/>
            <a:r>
              <a:rPr lang="en-US" altLang="en-US" sz="2000" dirty="0">
                <a:latin typeface="Times New Roman" panose="02020603050405020304" pitchFamily="18" charset="0"/>
                <a:cs typeface="Times New Roman" panose="02020603050405020304" pitchFamily="18" charset="0"/>
              </a:rPr>
              <a:t>Positively charged (basic) protein or enzyme</a:t>
            </a:r>
          </a:p>
        </p:txBody>
      </p:sp>
      <p:sp>
        <p:nvSpPr>
          <p:cNvPr id="57366" name="Text Box 28"/>
          <p:cNvSpPr txBox="1">
            <a:spLocks noChangeArrowheads="1"/>
          </p:cNvSpPr>
          <p:nvPr/>
        </p:nvSpPr>
        <p:spPr bwMode="auto">
          <a:xfrm>
            <a:off x="3971925" y="5094288"/>
            <a:ext cx="2997200" cy="412750"/>
          </a:xfrm>
          <a:prstGeom prst="rect">
            <a:avLst/>
          </a:prstGeom>
          <a:noFill/>
          <a:ln w="9525">
            <a:noFill/>
            <a:miter lim="800000"/>
            <a:headEnd/>
            <a:tailEnd/>
          </a:ln>
          <a:effectLst/>
        </p:spPr>
        <p:txBody>
          <a:bodyPr>
            <a:spAutoFit/>
          </a:bodyPr>
          <a:lstStyle/>
          <a:p>
            <a:pPr eaLnBrk="1" hangingPunct="1"/>
            <a:r>
              <a:rPr lang="en-US" altLang="en-US" sz="2000"/>
              <a:t>CH</a:t>
            </a:r>
            <a:r>
              <a:rPr lang="en-US" altLang="en-US" sz="2000" baseline="-25000"/>
              <a:t>2</a:t>
            </a:r>
            <a:r>
              <a:rPr lang="en-US" altLang="en-US" sz="2000"/>
              <a:t>-CH</a:t>
            </a:r>
            <a:r>
              <a:rPr lang="en-US" altLang="en-US" sz="2000" baseline="-25000"/>
              <a:t>2 </a:t>
            </a:r>
            <a:r>
              <a:rPr lang="en-US" altLang="en-US" sz="2000"/>
              <a:t>-NH</a:t>
            </a:r>
            <a:r>
              <a:rPr lang="en-US" altLang="en-US" baseline="30000"/>
              <a:t>+</a:t>
            </a:r>
            <a:r>
              <a:rPr lang="en-US" altLang="en-US" sz="2000"/>
              <a:t>(CH</a:t>
            </a:r>
            <a:r>
              <a:rPr lang="en-US" altLang="en-US" sz="2000" baseline="-25000"/>
              <a:t>2</a:t>
            </a:r>
            <a:r>
              <a:rPr lang="en-US" altLang="en-US" sz="2000"/>
              <a:t>CH</a:t>
            </a:r>
            <a:r>
              <a:rPr lang="en-US" altLang="en-US" sz="2000" baseline="-25000"/>
              <a:t>2</a:t>
            </a:r>
            <a:r>
              <a:rPr lang="en-US" altLang="en-US" sz="2000"/>
              <a:t>)</a:t>
            </a:r>
          </a:p>
        </p:txBody>
      </p:sp>
      <p:sp>
        <p:nvSpPr>
          <p:cNvPr id="32" name="TextBox 31"/>
          <p:cNvSpPr txBox="1"/>
          <p:nvPr/>
        </p:nvSpPr>
        <p:spPr>
          <a:xfrm>
            <a:off x="256842" y="6519446"/>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33"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9926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893888" y="0"/>
            <a:ext cx="8229600" cy="1143000"/>
          </a:xfrm>
        </p:spPr>
        <p:txBody>
          <a:bodyPr>
            <a:normAutofit/>
          </a:bodyPr>
          <a:lstStyle/>
          <a:p>
            <a:pPr eaLnBrk="1" hangingPunct="1"/>
            <a:r>
              <a:rPr lang="en-US" altLang="en-US" sz="3600" b="1" dirty="0">
                <a:solidFill>
                  <a:srgbClr val="C00000"/>
                </a:solidFill>
                <a:latin typeface="Bookman Old Style" panose="02050604050505020204" pitchFamily="18" charset="0"/>
              </a:rPr>
              <a:t>Ion exchange chromatography</a:t>
            </a:r>
            <a:endParaRPr lang="en-US" altLang="en-US" sz="3600" dirty="0" smtClean="0">
              <a:solidFill>
                <a:srgbClr val="C00000"/>
              </a:solidFill>
              <a:latin typeface="Bookman Old Style" panose="02050604050505020204" pitchFamily="18" charset="0"/>
            </a:endParaRPr>
          </a:p>
        </p:txBody>
      </p:sp>
      <p:grpSp>
        <p:nvGrpSpPr>
          <p:cNvPr id="2" name="Group 3"/>
          <p:cNvGrpSpPr>
            <a:grpSpLocks/>
          </p:cNvGrpSpPr>
          <p:nvPr/>
        </p:nvGrpSpPr>
        <p:grpSpPr bwMode="auto">
          <a:xfrm>
            <a:off x="5459660" y="2368550"/>
            <a:ext cx="3148013" cy="1657350"/>
            <a:chOff x="845" y="836"/>
            <a:chExt cx="1983" cy="1044"/>
          </a:xfrm>
        </p:grpSpPr>
        <p:sp>
          <p:nvSpPr>
            <p:cNvPr id="61474" name="Oval 4"/>
            <p:cNvSpPr>
              <a:spLocks noChangeArrowheads="1"/>
            </p:cNvSpPr>
            <p:nvPr/>
          </p:nvSpPr>
          <p:spPr bwMode="auto">
            <a:xfrm>
              <a:off x="1042" y="842"/>
              <a:ext cx="668" cy="605"/>
            </a:xfrm>
            <a:prstGeom prst="ellipse">
              <a:avLst/>
            </a:prstGeom>
            <a:solidFill>
              <a:srgbClr val="FF0000"/>
            </a:solidFill>
            <a:ln w="25400">
              <a:solidFill>
                <a:schemeClr val="tx1"/>
              </a:solidFill>
              <a:round/>
              <a:headEnd/>
              <a:tailEnd/>
            </a:ln>
            <a:effectLst/>
          </p:spPr>
          <p:txBody>
            <a:bodyPr wrap="none" anchor="ctr"/>
            <a:lstStyle/>
            <a:p>
              <a:pPr eaLnBrk="1" hangingPunct="1"/>
              <a:endParaRPr lang="en-US"/>
            </a:p>
          </p:txBody>
        </p:sp>
        <p:sp>
          <p:nvSpPr>
            <p:cNvPr id="61475" name="Freeform 5"/>
            <p:cNvSpPr>
              <a:spLocks/>
            </p:cNvSpPr>
            <p:nvPr/>
          </p:nvSpPr>
          <p:spPr bwMode="auto">
            <a:xfrm>
              <a:off x="1647" y="949"/>
              <a:ext cx="455" cy="88"/>
            </a:xfrm>
            <a:custGeom>
              <a:avLst/>
              <a:gdLst>
                <a:gd name="T0" fmla="*/ 0 w 455"/>
                <a:gd name="T1" fmla="*/ 88 h 88"/>
                <a:gd name="T2" fmla="*/ 104 w 455"/>
                <a:gd name="T3" fmla="*/ 11 h 88"/>
                <a:gd name="T4" fmla="*/ 195 w 455"/>
                <a:gd name="T5" fmla="*/ 38 h 88"/>
                <a:gd name="T6" fmla="*/ 245 w 455"/>
                <a:gd name="T7" fmla="*/ 70 h 88"/>
                <a:gd name="T8" fmla="*/ 272 w 455"/>
                <a:gd name="T9" fmla="*/ 61 h 88"/>
                <a:gd name="T10" fmla="*/ 309 w 455"/>
                <a:gd name="T11" fmla="*/ 43 h 88"/>
                <a:gd name="T12" fmla="*/ 400 w 455"/>
                <a:gd name="T13" fmla="*/ 43 h 88"/>
                <a:gd name="T14" fmla="*/ 422 w 455"/>
                <a:gd name="T15" fmla="*/ 34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5" h="88">
                  <a:moveTo>
                    <a:pt x="0" y="88"/>
                  </a:moveTo>
                  <a:cubicBezTo>
                    <a:pt x="32" y="53"/>
                    <a:pt x="54" y="0"/>
                    <a:pt x="104" y="11"/>
                  </a:cubicBezTo>
                  <a:cubicBezTo>
                    <a:pt x="158" y="53"/>
                    <a:pt x="127" y="44"/>
                    <a:pt x="195" y="38"/>
                  </a:cubicBezTo>
                  <a:cubicBezTo>
                    <a:pt x="213" y="48"/>
                    <a:pt x="224" y="64"/>
                    <a:pt x="245" y="70"/>
                  </a:cubicBezTo>
                  <a:cubicBezTo>
                    <a:pt x="254" y="67"/>
                    <a:pt x="263" y="64"/>
                    <a:pt x="272" y="61"/>
                  </a:cubicBezTo>
                  <a:cubicBezTo>
                    <a:pt x="284" y="55"/>
                    <a:pt x="309" y="43"/>
                    <a:pt x="309" y="43"/>
                  </a:cubicBezTo>
                  <a:cubicBezTo>
                    <a:pt x="348" y="49"/>
                    <a:pt x="352" y="52"/>
                    <a:pt x="400" y="43"/>
                  </a:cubicBezTo>
                  <a:cubicBezTo>
                    <a:pt x="455" y="32"/>
                    <a:pt x="385" y="34"/>
                    <a:pt x="422" y="34"/>
                  </a:cubicBezTo>
                </a:path>
              </a:pathLst>
            </a:custGeom>
            <a:noFill/>
            <a:ln w="25400">
              <a:solidFill>
                <a:schemeClr val="tx1"/>
              </a:solidFill>
              <a:round/>
              <a:headEnd/>
              <a:tailEnd/>
            </a:ln>
            <a:effectLst/>
          </p:spPr>
          <p:txBody>
            <a:bodyPr wrap="none" anchor="ctr"/>
            <a:lstStyle/>
            <a:p>
              <a:endParaRPr lang="en-US"/>
            </a:p>
          </p:txBody>
        </p:sp>
        <p:sp>
          <p:nvSpPr>
            <p:cNvPr id="61476" name="Freeform 6"/>
            <p:cNvSpPr>
              <a:spLocks/>
            </p:cNvSpPr>
            <p:nvPr/>
          </p:nvSpPr>
          <p:spPr bwMode="auto">
            <a:xfrm>
              <a:off x="1678" y="1191"/>
              <a:ext cx="460" cy="64"/>
            </a:xfrm>
            <a:custGeom>
              <a:avLst/>
              <a:gdLst>
                <a:gd name="T0" fmla="*/ 0 w 460"/>
                <a:gd name="T1" fmla="*/ 46 h 64"/>
                <a:gd name="T2" fmla="*/ 64 w 460"/>
                <a:gd name="T3" fmla="*/ 15 h 64"/>
                <a:gd name="T4" fmla="*/ 200 w 460"/>
                <a:gd name="T5" fmla="*/ 60 h 64"/>
                <a:gd name="T6" fmla="*/ 319 w 460"/>
                <a:gd name="T7" fmla="*/ 51 h 64"/>
                <a:gd name="T8" fmla="*/ 400 w 460"/>
                <a:gd name="T9" fmla="*/ 15 h 64"/>
                <a:gd name="T10" fmla="*/ 446 w 460"/>
                <a:gd name="T11" fmla="*/ 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0" h="64">
                  <a:moveTo>
                    <a:pt x="0" y="46"/>
                  </a:moveTo>
                  <a:cubicBezTo>
                    <a:pt x="18" y="29"/>
                    <a:pt x="39" y="20"/>
                    <a:pt x="64" y="15"/>
                  </a:cubicBezTo>
                  <a:cubicBezTo>
                    <a:pt x="129" y="23"/>
                    <a:pt x="148" y="33"/>
                    <a:pt x="200" y="60"/>
                  </a:cubicBezTo>
                  <a:cubicBezTo>
                    <a:pt x="239" y="58"/>
                    <a:pt x="281" y="64"/>
                    <a:pt x="319" y="51"/>
                  </a:cubicBezTo>
                  <a:cubicBezTo>
                    <a:pt x="346" y="40"/>
                    <a:pt x="371" y="21"/>
                    <a:pt x="400" y="15"/>
                  </a:cubicBezTo>
                  <a:cubicBezTo>
                    <a:pt x="460" y="0"/>
                    <a:pt x="420" y="17"/>
                    <a:pt x="446" y="6"/>
                  </a:cubicBezTo>
                </a:path>
              </a:pathLst>
            </a:custGeom>
            <a:noFill/>
            <a:ln w="25400">
              <a:solidFill>
                <a:schemeClr val="tx1"/>
              </a:solidFill>
              <a:round/>
              <a:headEnd/>
              <a:tailEnd/>
            </a:ln>
            <a:effectLst/>
          </p:spPr>
          <p:txBody>
            <a:bodyPr wrap="none" anchor="ctr"/>
            <a:lstStyle/>
            <a:p>
              <a:endParaRPr lang="en-US"/>
            </a:p>
          </p:txBody>
        </p:sp>
        <p:sp>
          <p:nvSpPr>
            <p:cNvPr id="61477" name="Text Box 7"/>
            <p:cNvSpPr txBox="1">
              <a:spLocks noChangeArrowheads="1"/>
            </p:cNvSpPr>
            <p:nvPr/>
          </p:nvSpPr>
          <p:spPr bwMode="auto">
            <a:xfrm>
              <a:off x="845" y="1434"/>
              <a:ext cx="1232" cy="446"/>
            </a:xfrm>
            <a:prstGeom prst="rect">
              <a:avLst/>
            </a:prstGeom>
            <a:noFill/>
            <a:ln w="25400">
              <a:noFill/>
              <a:miter lim="800000"/>
              <a:headEnd/>
              <a:tailEnd/>
            </a:ln>
            <a:effectLst/>
          </p:spPr>
          <p:txBody>
            <a:bodyPr wrap="none">
              <a:spAutoFit/>
            </a:bodyPr>
            <a:lstStyle/>
            <a:p>
              <a:pPr eaLnBrk="1" hangingPunct="1"/>
              <a:r>
                <a:rPr lang="en-US" altLang="en-US" sz="2000"/>
                <a:t>CM cellulose</a:t>
              </a:r>
            </a:p>
            <a:p>
              <a:pPr eaLnBrk="1" hangingPunct="1"/>
              <a:r>
                <a:rPr lang="en-US" altLang="en-US" sz="2000" i="1"/>
                <a:t>cation</a:t>
              </a:r>
              <a:r>
                <a:rPr lang="en-US" altLang="en-US" sz="2000"/>
                <a:t> exchanger</a:t>
              </a:r>
            </a:p>
          </p:txBody>
        </p:sp>
        <p:sp>
          <p:nvSpPr>
            <p:cNvPr id="61478" name="Text Box 8"/>
            <p:cNvSpPr txBox="1">
              <a:spLocks noChangeArrowheads="1"/>
            </p:cNvSpPr>
            <p:nvPr/>
          </p:nvSpPr>
          <p:spPr bwMode="auto">
            <a:xfrm>
              <a:off x="2047" y="836"/>
              <a:ext cx="735" cy="252"/>
            </a:xfrm>
            <a:prstGeom prst="rect">
              <a:avLst/>
            </a:prstGeom>
            <a:noFill/>
            <a:ln w="25400">
              <a:noFill/>
              <a:miter lim="800000"/>
              <a:headEnd/>
              <a:tailEnd/>
            </a:ln>
            <a:effectLst/>
          </p:spPr>
          <p:txBody>
            <a:bodyPr wrap="none">
              <a:spAutoFit/>
            </a:bodyPr>
            <a:lstStyle/>
            <a:p>
              <a:pPr eaLnBrk="1" hangingPunct="1"/>
              <a:r>
                <a:rPr lang="en-US" altLang="en-US" sz="2000"/>
                <a:t>CH</a:t>
              </a:r>
              <a:r>
                <a:rPr lang="en-US" altLang="en-US" sz="2000" baseline="-25000"/>
                <a:t>2</a:t>
              </a:r>
              <a:r>
                <a:rPr lang="en-US" altLang="en-US" sz="2000"/>
                <a:t>-COO</a:t>
              </a:r>
              <a:r>
                <a:rPr lang="en-US" altLang="en-US" baseline="30000"/>
                <a:t>-</a:t>
              </a:r>
              <a:endParaRPr lang="en-US" altLang="en-US" sz="2000"/>
            </a:p>
          </p:txBody>
        </p:sp>
        <p:sp>
          <p:nvSpPr>
            <p:cNvPr id="61479" name="Text Box 9"/>
            <p:cNvSpPr txBox="1">
              <a:spLocks noChangeArrowheads="1"/>
            </p:cNvSpPr>
            <p:nvPr/>
          </p:nvSpPr>
          <p:spPr bwMode="auto">
            <a:xfrm>
              <a:off x="2093" y="1078"/>
              <a:ext cx="735" cy="252"/>
            </a:xfrm>
            <a:prstGeom prst="rect">
              <a:avLst/>
            </a:prstGeom>
            <a:noFill/>
            <a:ln w="25400">
              <a:noFill/>
              <a:miter lim="800000"/>
              <a:headEnd/>
              <a:tailEnd/>
            </a:ln>
            <a:effectLst/>
          </p:spPr>
          <p:txBody>
            <a:bodyPr wrap="none">
              <a:spAutoFit/>
            </a:bodyPr>
            <a:lstStyle/>
            <a:p>
              <a:pPr eaLnBrk="1" hangingPunct="1"/>
              <a:r>
                <a:rPr lang="en-US" altLang="en-US" sz="2000"/>
                <a:t>CH</a:t>
              </a:r>
              <a:r>
                <a:rPr lang="en-US" altLang="en-US" sz="2000" baseline="-25000"/>
                <a:t>2</a:t>
              </a:r>
              <a:r>
                <a:rPr lang="en-US" altLang="en-US" sz="2000"/>
                <a:t>-COO</a:t>
              </a:r>
              <a:r>
                <a:rPr lang="en-US" altLang="en-US" baseline="30000"/>
                <a:t>-</a:t>
              </a:r>
              <a:endParaRPr lang="en-US" altLang="en-US" sz="2000"/>
            </a:p>
          </p:txBody>
        </p:sp>
      </p:grpSp>
      <p:grpSp>
        <p:nvGrpSpPr>
          <p:cNvPr id="3" name="Group 10"/>
          <p:cNvGrpSpPr>
            <a:grpSpLocks/>
          </p:cNvGrpSpPr>
          <p:nvPr/>
        </p:nvGrpSpPr>
        <p:grpSpPr bwMode="auto">
          <a:xfrm>
            <a:off x="8619038" y="2205038"/>
            <a:ext cx="1316037" cy="1435100"/>
            <a:chOff x="2756" y="1362"/>
            <a:chExt cx="829" cy="904"/>
          </a:xfrm>
        </p:grpSpPr>
        <p:sp>
          <p:nvSpPr>
            <p:cNvPr id="61469" name="Freeform 11"/>
            <p:cNvSpPr>
              <a:spLocks/>
            </p:cNvSpPr>
            <p:nvPr/>
          </p:nvSpPr>
          <p:spPr bwMode="auto">
            <a:xfrm>
              <a:off x="2893" y="1362"/>
              <a:ext cx="692" cy="904"/>
            </a:xfrm>
            <a:custGeom>
              <a:avLst/>
              <a:gdLst>
                <a:gd name="T0" fmla="*/ 36 w 692"/>
                <a:gd name="T1" fmla="*/ 46 h 904"/>
                <a:gd name="T2" fmla="*/ 68 w 692"/>
                <a:gd name="T3" fmla="*/ 237 h 904"/>
                <a:gd name="T4" fmla="*/ 31 w 692"/>
                <a:gd name="T5" fmla="*/ 324 h 904"/>
                <a:gd name="T6" fmla="*/ 0 w 692"/>
                <a:gd name="T7" fmla="*/ 406 h 904"/>
                <a:gd name="T8" fmla="*/ 4 w 692"/>
                <a:gd name="T9" fmla="*/ 487 h 904"/>
                <a:gd name="T10" fmla="*/ 91 w 692"/>
                <a:gd name="T11" fmla="*/ 606 h 904"/>
                <a:gd name="T12" fmla="*/ 500 w 692"/>
                <a:gd name="T13" fmla="*/ 846 h 904"/>
                <a:gd name="T14" fmla="*/ 677 w 692"/>
                <a:gd name="T15" fmla="*/ 678 h 904"/>
                <a:gd name="T16" fmla="*/ 677 w 692"/>
                <a:gd name="T17" fmla="*/ 487 h 904"/>
                <a:gd name="T18" fmla="*/ 504 w 692"/>
                <a:gd name="T19" fmla="*/ 224 h 904"/>
                <a:gd name="T20" fmla="*/ 318 w 692"/>
                <a:gd name="T21" fmla="*/ 46 h 904"/>
                <a:gd name="T22" fmla="*/ 204 w 692"/>
                <a:gd name="T23" fmla="*/ 15 h 904"/>
                <a:gd name="T24" fmla="*/ 63 w 692"/>
                <a:gd name="T25" fmla="*/ 15 h 904"/>
                <a:gd name="T26" fmla="*/ 50 w 692"/>
                <a:gd name="T27" fmla="*/ 19 h 904"/>
                <a:gd name="T28" fmla="*/ 31 w 692"/>
                <a:gd name="T29" fmla="*/ 56 h 904"/>
                <a:gd name="T30" fmla="*/ 36 w 692"/>
                <a:gd name="T31" fmla="*/ 46 h 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2" h="904">
                  <a:moveTo>
                    <a:pt x="36" y="46"/>
                  </a:moveTo>
                  <a:cubicBezTo>
                    <a:pt x="23" y="112"/>
                    <a:pt x="28" y="179"/>
                    <a:pt x="68" y="237"/>
                  </a:cubicBezTo>
                  <a:cubicBezTo>
                    <a:pt x="63" y="276"/>
                    <a:pt x="60" y="297"/>
                    <a:pt x="31" y="324"/>
                  </a:cubicBezTo>
                  <a:cubicBezTo>
                    <a:pt x="16" y="352"/>
                    <a:pt x="6" y="375"/>
                    <a:pt x="0" y="406"/>
                  </a:cubicBezTo>
                  <a:cubicBezTo>
                    <a:pt x="1" y="433"/>
                    <a:pt x="0" y="460"/>
                    <a:pt x="4" y="487"/>
                  </a:cubicBezTo>
                  <a:cubicBezTo>
                    <a:pt x="6" y="508"/>
                    <a:pt x="72" y="585"/>
                    <a:pt x="91" y="606"/>
                  </a:cubicBezTo>
                  <a:cubicBezTo>
                    <a:pt x="201" y="729"/>
                    <a:pt x="333" y="817"/>
                    <a:pt x="500" y="846"/>
                  </a:cubicBezTo>
                  <a:cubicBezTo>
                    <a:pt x="628" y="904"/>
                    <a:pt x="661" y="766"/>
                    <a:pt x="677" y="678"/>
                  </a:cubicBezTo>
                  <a:cubicBezTo>
                    <a:pt x="681" y="613"/>
                    <a:pt x="692" y="551"/>
                    <a:pt x="677" y="487"/>
                  </a:cubicBezTo>
                  <a:cubicBezTo>
                    <a:pt x="649" y="372"/>
                    <a:pt x="585" y="301"/>
                    <a:pt x="504" y="224"/>
                  </a:cubicBezTo>
                  <a:cubicBezTo>
                    <a:pt x="441" y="164"/>
                    <a:pt x="386" y="96"/>
                    <a:pt x="318" y="46"/>
                  </a:cubicBezTo>
                  <a:cubicBezTo>
                    <a:pt x="293" y="27"/>
                    <a:pt x="234" y="18"/>
                    <a:pt x="204" y="15"/>
                  </a:cubicBezTo>
                  <a:cubicBezTo>
                    <a:pt x="150" y="0"/>
                    <a:pt x="130" y="8"/>
                    <a:pt x="63" y="15"/>
                  </a:cubicBezTo>
                  <a:cubicBezTo>
                    <a:pt x="58" y="16"/>
                    <a:pt x="53" y="15"/>
                    <a:pt x="50" y="19"/>
                  </a:cubicBezTo>
                  <a:cubicBezTo>
                    <a:pt x="43" y="25"/>
                    <a:pt x="45" y="56"/>
                    <a:pt x="31" y="56"/>
                  </a:cubicBezTo>
                  <a:cubicBezTo>
                    <a:pt x="27" y="56"/>
                    <a:pt x="34" y="49"/>
                    <a:pt x="36" y="46"/>
                  </a:cubicBezTo>
                  <a:close/>
                </a:path>
              </a:pathLst>
            </a:custGeom>
            <a:solidFill>
              <a:schemeClr val="accent1"/>
            </a:solidFill>
            <a:ln w="25400">
              <a:solidFill>
                <a:schemeClr val="tx1"/>
              </a:solidFill>
              <a:round/>
              <a:headEnd/>
              <a:tailEnd/>
            </a:ln>
            <a:effectLst/>
          </p:spPr>
          <p:txBody>
            <a:bodyPr wrap="none" anchor="ctr"/>
            <a:lstStyle/>
            <a:p>
              <a:endParaRPr lang="en-US"/>
            </a:p>
          </p:txBody>
        </p:sp>
        <p:sp>
          <p:nvSpPr>
            <p:cNvPr id="61470" name="Text Box 12"/>
            <p:cNvSpPr txBox="1">
              <a:spLocks noChangeArrowheads="1"/>
            </p:cNvSpPr>
            <p:nvPr/>
          </p:nvSpPr>
          <p:spPr bwMode="auto">
            <a:xfrm>
              <a:off x="2756" y="1425"/>
              <a:ext cx="197" cy="252"/>
            </a:xfrm>
            <a:prstGeom prst="rect">
              <a:avLst/>
            </a:prstGeom>
            <a:noFill/>
            <a:ln w="25400">
              <a:noFill/>
              <a:miter lim="800000"/>
              <a:headEnd/>
              <a:tailEnd/>
            </a:ln>
            <a:effectLst/>
          </p:spPr>
          <p:txBody>
            <a:bodyPr wrap="none">
              <a:spAutoFit/>
            </a:bodyPr>
            <a:lstStyle/>
            <a:p>
              <a:pPr eaLnBrk="1" hangingPunct="1"/>
              <a:r>
                <a:rPr lang="en-US" altLang="en-US" sz="2000"/>
                <a:t>+</a:t>
              </a:r>
            </a:p>
          </p:txBody>
        </p:sp>
        <p:sp>
          <p:nvSpPr>
            <p:cNvPr id="61471" name="Text Box 13"/>
            <p:cNvSpPr txBox="1">
              <a:spLocks noChangeArrowheads="1"/>
            </p:cNvSpPr>
            <p:nvPr/>
          </p:nvSpPr>
          <p:spPr bwMode="auto">
            <a:xfrm>
              <a:off x="2930" y="1548"/>
              <a:ext cx="197" cy="252"/>
            </a:xfrm>
            <a:prstGeom prst="rect">
              <a:avLst/>
            </a:prstGeom>
            <a:noFill/>
            <a:ln w="25400">
              <a:noFill/>
              <a:miter lim="800000"/>
              <a:headEnd/>
              <a:tailEnd/>
            </a:ln>
            <a:effectLst/>
          </p:spPr>
          <p:txBody>
            <a:bodyPr wrap="none">
              <a:spAutoFit/>
            </a:bodyPr>
            <a:lstStyle/>
            <a:p>
              <a:pPr eaLnBrk="1" hangingPunct="1"/>
              <a:r>
                <a:rPr lang="en-US" altLang="en-US" sz="2000"/>
                <a:t>+</a:t>
              </a:r>
            </a:p>
          </p:txBody>
        </p:sp>
        <p:sp>
          <p:nvSpPr>
            <p:cNvPr id="61472" name="Text Box 14"/>
            <p:cNvSpPr txBox="1">
              <a:spLocks noChangeArrowheads="1"/>
            </p:cNvSpPr>
            <p:nvPr/>
          </p:nvSpPr>
          <p:spPr bwMode="auto">
            <a:xfrm>
              <a:off x="2929" y="1754"/>
              <a:ext cx="197" cy="252"/>
            </a:xfrm>
            <a:prstGeom prst="rect">
              <a:avLst/>
            </a:prstGeom>
            <a:noFill/>
            <a:ln w="25400">
              <a:noFill/>
              <a:miter lim="800000"/>
              <a:headEnd/>
              <a:tailEnd/>
            </a:ln>
            <a:effectLst/>
          </p:spPr>
          <p:txBody>
            <a:bodyPr wrap="none">
              <a:spAutoFit/>
            </a:bodyPr>
            <a:lstStyle/>
            <a:p>
              <a:pPr eaLnBrk="1" hangingPunct="1"/>
              <a:r>
                <a:rPr lang="en-US" altLang="en-US" sz="2000"/>
                <a:t>+</a:t>
              </a:r>
            </a:p>
          </p:txBody>
        </p:sp>
        <p:sp>
          <p:nvSpPr>
            <p:cNvPr id="61473" name="Text Box 15"/>
            <p:cNvSpPr txBox="1">
              <a:spLocks noChangeArrowheads="1"/>
            </p:cNvSpPr>
            <p:nvPr/>
          </p:nvSpPr>
          <p:spPr bwMode="auto">
            <a:xfrm>
              <a:off x="2820" y="1875"/>
              <a:ext cx="197" cy="252"/>
            </a:xfrm>
            <a:prstGeom prst="rect">
              <a:avLst/>
            </a:prstGeom>
            <a:noFill/>
            <a:ln w="25400">
              <a:noFill/>
              <a:miter lim="800000"/>
              <a:headEnd/>
              <a:tailEnd/>
            </a:ln>
            <a:effectLst/>
          </p:spPr>
          <p:txBody>
            <a:bodyPr wrap="none">
              <a:spAutoFit/>
            </a:bodyPr>
            <a:lstStyle/>
            <a:p>
              <a:pPr eaLnBrk="1" hangingPunct="1"/>
              <a:r>
                <a:rPr lang="en-US" altLang="en-US" sz="2000"/>
                <a:t>+</a:t>
              </a:r>
            </a:p>
          </p:txBody>
        </p:sp>
      </p:grpSp>
      <p:sp>
        <p:nvSpPr>
          <p:cNvPr id="61445" name="Text Box 16"/>
          <p:cNvSpPr txBox="1">
            <a:spLocks noChangeArrowheads="1"/>
          </p:cNvSpPr>
          <p:nvPr/>
        </p:nvSpPr>
        <p:spPr bwMode="auto">
          <a:xfrm>
            <a:off x="1068558" y="1036858"/>
            <a:ext cx="10233025" cy="1107996"/>
          </a:xfrm>
          <a:prstGeom prst="rect">
            <a:avLst/>
          </a:prstGeom>
          <a:noFill/>
          <a:ln w="9525">
            <a:noFill/>
            <a:miter lim="800000"/>
            <a:headEnd/>
            <a:tailEnd/>
          </a:ln>
          <a:effectLst/>
        </p:spPr>
        <p:txBody>
          <a:bodyPr wrap="square">
            <a:spAutoFit/>
          </a:bodyPr>
          <a:lstStyle/>
          <a:p>
            <a:pPr algn="just" eaLnBrk="1" hangingPunct="1"/>
            <a:r>
              <a:rPr lang="en-US" altLang="en-US" sz="2200" dirty="0">
                <a:latin typeface="Times New Roman" panose="02020603050405020304" pitchFamily="18" charset="0"/>
                <a:cs typeface="Times New Roman" panose="02020603050405020304" pitchFamily="18" charset="0"/>
              </a:rPr>
              <a:t>To elute our protein of interest, add increasingly higher amount of salt (increase the ionic strength).  Na</a:t>
            </a:r>
            <a:r>
              <a:rPr lang="en-US" altLang="en-US" sz="2200" baseline="30000" dirty="0">
                <a:latin typeface="Times New Roman" panose="02020603050405020304" pitchFamily="18" charset="0"/>
                <a:cs typeface="Times New Roman" panose="02020603050405020304" pitchFamily="18" charset="0"/>
              </a:rPr>
              <a:t>+</a:t>
            </a:r>
            <a:r>
              <a:rPr lang="en-US" altLang="en-US" sz="2200" dirty="0">
                <a:latin typeface="Times New Roman" panose="02020603050405020304" pitchFamily="18" charset="0"/>
                <a:cs typeface="Times New Roman" panose="02020603050405020304" pitchFamily="18" charset="0"/>
              </a:rPr>
              <a:t> will interact with the cation resin and Cl</a:t>
            </a:r>
            <a:r>
              <a:rPr lang="en-US" altLang="en-US" sz="2200" baseline="30000" dirty="0">
                <a:latin typeface="Times New Roman" panose="02020603050405020304" pitchFamily="18" charset="0"/>
                <a:cs typeface="Times New Roman" panose="02020603050405020304" pitchFamily="18" charset="0"/>
              </a:rPr>
              <a:t>-</a:t>
            </a:r>
            <a:r>
              <a:rPr lang="en-US" altLang="en-US" sz="2200" dirty="0">
                <a:latin typeface="Times New Roman" panose="02020603050405020304" pitchFamily="18" charset="0"/>
                <a:cs typeface="Times New Roman" panose="02020603050405020304" pitchFamily="18" charset="0"/>
              </a:rPr>
              <a:t> will interact with our positively charged protein to elute off the column.</a:t>
            </a:r>
          </a:p>
        </p:txBody>
      </p:sp>
      <p:grpSp>
        <p:nvGrpSpPr>
          <p:cNvPr id="4" name="Group 17"/>
          <p:cNvGrpSpPr>
            <a:grpSpLocks/>
          </p:cNvGrpSpPr>
          <p:nvPr/>
        </p:nvGrpSpPr>
        <p:grpSpPr bwMode="auto">
          <a:xfrm>
            <a:off x="2360613" y="4824188"/>
            <a:ext cx="3071557" cy="1606550"/>
            <a:chOff x="845" y="836"/>
            <a:chExt cx="1983" cy="1044"/>
          </a:xfrm>
        </p:grpSpPr>
        <p:sp>
          <p:nvSpPr>
            <p:cNvPr id="61463" name="Oval 18"/>
            <p:cNvSpPr>
              <a:spLocks noChangeArrowheads="1"/>
            </p:cNvSpPr>
            <p:nvPr/>
          </p:nvSpPr>
          <p:spPr bwMode="auto">
            <a:xfrm>
              <a:off x="1042" y="842"/>
              <a:ext cx="668" cy="605"/>
            </a:xfrm>
            <a:prstGeom prst="ellipse">
              <a:avLst/>
            </a:prstGeom>
            <a:solidFill>
              <a:srgbClr val="FF0000"/>
            </a:solidFill>
            <a:ln w="25400">
              <a:solidFill>
                <a:schemeClr val="tx1"/>
              </a:solidFill>
              <a:round/>
              <a:headEnd/>
              <a:tailEnd/>
            </a:ln>
            <a:effectLst/>
          </p:spPr>
          <p:txBody>
            <a:bodyPr wrap="none" anchor="ctr"/>
            <a:lstStyle/>
            <a:p>
              <a:pPr eaLnBrk="1" hangingPunct="1"/>
              <a:endParaRPr lang="en-US"/>
            </a:p>
          </p:txBody>
        </p:sp>
        <p:sp>
          <p:nvSpPr>
            <p:cNvPr id="61464" name="Freeform 19"/>
            <p:cNvSpPr>
              <a:spLocks/>
            </p:cNvSpPr>
            <p:nvPr/>
          </p:nvSpPr>
          <p:spPr bwMode="auto">
            <a:xfrm>
              <a:off x="1647" y="949"/>
              <a:ext cx="455" cy="88"/>
            </a:xfrm>
            <a:custGeom>
              <a:avLst/>
              <a:gdLst>
                <a:gd name="T0" fmla="*/ 0 w 455"/>
                <a:gd name="T1" fmla="*/ 88 h 88"/>
                <a:gd name="T2" fmla="*/ 104 w 455"/>
                <a:gd name="T3" fmla="*/ 11 h 88"/>
                <a:gd name="T4" fmla="*/ 195 w 455"/>
                <a:gd name="T5" fmla="*/ 38 h 88"/>
                <a:gd name="T6" fmla="*/ 245 w 455"/>
                <a:gd name="T7" fmla="*/ 70 h 88"/>
                <a:gd name="T8" fmla="*/ 272 w 455"/>
                <a:gd name="T9" fmla="*/ 61 h 88"/>
                <a:gd name="T10" fmla="*/ 309 w 455"/>
                <a:gd name="T11" fmla="*/ 43 h 88"/>
                <a:gd name="T12" fmla="*/ 400 w 455"/>
                <a:gd name="T13" fmla="*/ 43 h 88"/>
                <a:gd name="T14" fmla="*/ 422 w 455"/>
                <a:gd name="T15" fmla="*/ 34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5" h="88">
                  <a:moveTo>
                    <a:pt x="0" y="88"/>
                  </a:moveTo>
                  <a:cubicBezTo>
                    <a:pt x="32" y="53"/>
                    <a:pt x="54" y="0"/>
                    <a:pt x="104" y="11"/>
                  </a:cubicBezTo>
                  <a:cubicBezTo>
                    <a:pt x="158" y="53"/>
                    <a:pt x="127" y="44"/>
                    <a:pt x="195" y="38"/>
                  </a:cubicBezTo>
                  <a:cubicBezTo>
                    <a:pt x="213" y="48"/>
                    <a:pt x="224" y="64"/>
                    <a:pt x="245" y="70"/>
                  </a:cubicBezTo>
                  <a:cubicBezTo>
                    <a:pt x="254" y="67"/>
                    <a:pt x="263" y="64"/>
                    <a:pt x="272" y="61"/>
                  </a:cubicBezTo>
                  <a:cubicBezTo>
                    <a:pt x="284" y="55"/>
                    <a:pt x="309" y="43"/>
                    <a:pt x="309" y="43"/>
                  </a:cubicBezTo>
                  <a:cubicBezTo>
                    <a:pt x="348" y="49"/>
                    <a:pt x="352" y="52"/>
                    <a:pt x="400" y="43"/>
                  </a:cubicBezTo>
                  <a:cubicBezTo>
                    <a:pt x="455" y="32"/>
                    <a:pt x="385" y="34"/>
                    <a:pt x="422" y="34"/>
                  </a:cubicBezTo>
                </a:path>
              </a:pathLst>
            </a:custGeom>
            <a:noFill/>
            <a:ln w="25400">
              <a:solidFill>
                <a:schemeClr val="tx1"/>
              </a:solidFill>
              <a:round/>
              <a:headEnd/>
              <a:tailEnd/>
            </a:ln>
            <a:effectLst/>
          </p:spPr>
          <p:txBody>
            <a:bodyPr wrap="none" anchor="ctr"/>
            <a:lstStyle/>
            <a:p>
              <a:endParaRPr lang="en-US"/>
            </a:p>
          </p:txBody>
        </p:sp>
        <p:sp>
          <p:nvSpPr>
            <p:cNvPr id="61465" name="Freeform 20"/>
            <p:cNvSpPr>
              <a:spLocks/>
            </p:cNvSpPr>
            <p:nvPr/>
          </p:nvSpPr>
          <p:spPr bwMode="auto">
            <a:xfrm>
              <a:off x="1678" y="1191"/>
              <a:ext cx="460" cy="64"/>
            </a:xfrm>
            <a:custGeom>
              <a:avLst/>
              <a:gdLst>
                <a:gd name="T0" fmla="*/ 0 w 460"/>
                <a:gd name="T1" fmla="*/ 46 h 64"/>
                <a:gd name="T2" fmla="*/ 64 w 460"/>
                <a:gd name="T3" fmla="*/ 15 h 64"/>
                <a:gd name="T4" fmla="*/ 200 w 460"/>
                <a:gd name="T5" fmla="*/ 60 h 64"/>
                <a:gd name="T6" fmla="*/ 319 w 460"/>
                <a:gd name="T7" fmla="*/ 51 h 64"/>
                <a:gd name="T8" fmla="*/ 400 w 460"/>
                <a:gd name="T9" fmla="*/ 15 h 64"/>
                <a:gd name="T10" fmla="*/ 446 w 460"/>
                <a:gd name="T11" fmla="*/ 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0" h="64">
                  <a:moveTo>
                    <a:pt x="0" y="46"/>
                  </a:moveTo>
                  <a:cubicBezTo>
                    <a:pt x="18" y="29"/>
                    <a:pt x="39" y="20"/>
                    <a:pt x="64" y="15"/>
                  </a:cubicBezTo>
                  <a:cubicBezTo>
                    <a:pt x="129" y="23"/>
                    <a:pt x="148" y="33"/>
                    <a:pt x="200" y="60"/>
                  </a:cubicBezTo>
                  <a:cubicBezTo>
                    <a:pt x="239" y="58"/>
                    <a:pt x="281" y="64"/>
                    <a:pt x="319" y="51"/>
                  </a:cubicBezTo>
                  <a:cubicBezTo>
                    <a:pt x="346" y="40"/>
                    <a:pt x="371" y="21"/>
                    <a:pt x="400" y="15"/>
                  </a:cubicBezTo>
                  <a:cubicBezTo>
                    <a:pt x="460" y="0"/>
                    <a:pt x="420" y="17"/>
                    <a:pt x="446" y="6"/>
                  </a:cubicBezTo>
                </a:path>
              </a:pathLst>
            </a:custGeom>
            <a:noFill/>
            <a:ln w="25400">
              <a:solidFill>
                <a:schemeClr val="tx1"/>
              </a:solidFill>
              <a:round/>
              <a:headEnd/>
              <a:tailEnd/>
            </a:ln>
            <a:effectLst/>
          </p:spPr>
          <p:txBody>
            <a:bodyPr wrap="none" anchor="ctr"/>
            <a:lstStyle/>
            <a:p>
              <a:endParaRPr lang="en-US"/>
            </a:p>
          </p:txBody>
        </p:sp>
        <p:sp>
          <p:nvSpPr>
            <p:cNvPr id="61466" name="Text Box 21"/>
            <p:cNvSpPr txBox="1">
              <a:spLocks noChangeArrowheads="1"/>
            </p:cNvSpPr>
            <p:nvPr/>
          </p:nvSpPr>
          <p:spPr bwMode="auto">
            <a:xfrm>
              <a:off x="845" y="1434"/>
              <a:ext cx="1232" cy="446"/>
            </a:xfrm>
            <a:prstGeom prst="rect">
              <a:avLst/>
            </a:prstGeom>
            <a:noFill/>
            <a:ln w="25400">
              <a:noFill/>
              <a:miter lim="800000"/>
              <a:headEnd/>
              <a:tailEnd/>
            </a:ln>
            <a:effectLst/>
          </p:spPr>
          <p:txBody>
            <a:bodyPr wrap="none">
              <a:spAutoFit/>
            </a:bodyPr>
            <a:lstStyle/>
            <a:p>
              <a:pPr eaLnBrk="1" hangingPunct="1"/>
              <a:r>
                <a:rPr lang="en-US" altLang="en-US" sz="2000"/>
                <a:t>CM cellulose</a:t>
              </a:r>
            </a:p>
            <a:p>
              <a:pPr eaLnBrk="1" hangingPunct="1"/>
              <a:r>
                <a:rPr lang="en-US" altLang="en-US" sz="2000" i="1"/>
                <a:t>cation</a:t>
              </a:r>
              <a:r>
                <a:rPr lang="en-US" altLang="en-US" sz="2000"/>
                <a:t> exchanger</a:t>
              </a:r>
            </a:p>
          </p:txBody>
        </p:sp>
        <p:sp>
          <p:nvSpPr>
            <p:cNvPr id="61467" name="Text Box 22"/>
            <p:cNvSpPr txBox="1">
              <a:spLocks noChangeArrowheads="1"/>
            </p:cNvSpPr>
            <p:nvPr/>
          </p:nvSpPr>
          <p:spPr bwMode="auto">
            <a:xfrm>
              <a:off x="2047" y="836"/>
              <a:ext cx="735" cy="252"/>
            </a:xfrm>
            <a:prstGeom prst="rect">
              <a:avLst/>
            </a:prstGeom>
            <a:noFill/>
            <a:ln w="25400">
              <a:noFill/>
              <a:miter lim="800000"/>
              <a:headEnd/>
              <a:tailEnd/>
            </a:ln>
            <a:effectLst/>
          </p:spPr>
          <p:txBody>
            <a:bodyPr wrap="none">
              <a:spAutoFit/>
            </a:bodyPr>
            <a:lstStyle/>
            <a:p>
              <a:pPr eaLnBrk="1" hangingPunct="1"/>
              <a:r>
                <a:rPr lang="en-US" altLang="en-US" sz="2000"/>
                <a:t>CH</a:t>
              </a:r>
              <a:r>
                <a:rPr lang="en-US" altLang="en-US" sz="2000" baseline="-25000"/>
                <a:t>2</a:t>
              </a:r>
              <a:r>
                <a:rPr lang="en-US" altLang="en-US" sz="2000"/>
                <a:t>-COO</a:t>
              </a:r>
              <a:r>
                <a:rPr lang="en-US" altLang="en-US" baseline="30000"/>
                <a:t>-</a:t>
              </a:r>
              <a:endParaRPr lang="en-US" altLang="en-US" sz="2000"/>
            </a:p>
          </p:txBody>
        </p:sp>
        <p:sp>
          <p:nvSpPr>
            <p:cNvPr id="61468" name="Text Box 23"/>
            <p:cNvSpPr txBox="1">
              <a:spLocks noChangeArrowheads="1"/>
            </p:cNvSpPr>
            <p:nvPr/>
          </p:nvSpPr>
          <p:spPr bwMode="auto">
            <a:xfrm>
              <a:off x="2093" y="1078"/>
              <a:ext cx="735" cy="252"/>
            </a:xfrm>
            <a:prstGeom prst="rect">
              <a:avLst/>
            </a:prstGeom>
            <a:noFill/>
            <a:ln w="25400">
              <a:noFill/>
              <a:miter lim="800000"/>
              <a:headEnd/>
              <a:tailEnd/>
            </a:ln>
            <a:effectLst/>
          </p:spPr>
          <p:txBody>
            <a:bodyPr wrap="none">
              <a:spAutoFit/>
            </a:bodyPr>
            <a:lstStyle/>
            <a:p>
              <a:pPr eaLnBrk="1" hangingPunct="1"/>
              <a:r>
                <a:rPr lang="en-US" altLang="en-US" sz="2000" dirty="0"/>
                <a:t>CH</a:t>
              </a:r>
              <a:r>
                <a:rPr lang="en-US" altLang="en-US" sz="2000" baseline="-25000" dirty="0"/>
                <a:t>2</a:t>
              </a:r>
              <a:r>
                <a:rPr lang="en-US" altLang="en-US" sz="2000" dirty="0"/>
                <a:t>-COO</a:t>
              </a:r>
              <a:r>
                <a:rPr lang="en-US" altLang="en-US" baseline="30000" dirty="0"/>
                <a:t>-</a:t>
              </a:r>
              <a:endParaRPr lang="en-US" altLang="en-US" sz="2000" dirty="0"/>
            </a:p>
          </p:txBody>
        </p:sp>
      </p:grpSp>
      <p:grpSp>
        <p:nvGrpSpPr>
          <p:cNvPr id="5" name="Group 24"/>
          <p:cNvGrpSpPr>
            <a:grpSpLocks/>
          </p:cNvGrpSpPr>
          <p:nvPr/>
        </p:nvGrpSpPr>
        <p:grpSpPr bwMode="auto">
          <a:xfrm>
            <a:off x="8734425" y="4940300"/>
            <a:ext cx="1316038" cy="1435100"/>
            <a:chOff x="2756" y="1362"/>
            <a:chExt cx="829" cy="904"/>
          </a:xfrm>
        </p:grpSpPr>
        <p:sp>
          <p:nvSpPr>
            <p:cNvPr id="61458" name="Freeform 25"/>
            <p:cNvSpPr>
              <a:spLocks/>
            </p:cNvSpPr>
            <p:nvPr/>
          </p:nvSpPr>
          <p:spPr bwMode="auto">
            <a:xfrm>
              <a:off x="2893" y="1362"/>
              <a:ext cx="692" cy="904"/>
            </a:xfrm>
            <a:custGeom>
              <a:avLst/>
              <a:gdLst>
                <a:gd name="T0" fmla="*/ 36 w 692"/>
                <a:gd name="T1" fmla="*/ 46 h 904"/>
                <a:gd name="T2" fmla="*/ 68 w 692"/>
                <a:gd name="T3" fmla="*/ 237 h 904"/>
                <a:gd name="T4" fmla="*/ 31 w 692"/>
                <a:gd name="T5" fmla="*/ 324 h 904"/>
                <a:gd name="T6" fmla="*/ 0 w 692"/>
                <a:gd name="T7" fmla="*/ 406 h 904"/>
                <a:gd name="T8" fmla="*/ 4 w 692"/>
                <a:gd name="T9" fmla="*/ 487 h 904"/>
                <a:gd name="T10" fmla="*/ 91 w 692"/>
                <a:gd name="T11" fmla="*/ 606 h 904"/>
                <a:gd name="T12" fmla="*/ 500 w 692"/>
                <a:gd name="T13" fmla="*/ 846 h 904"/>
                <a:gd name="T14" fmla="*/ 677 w 692"/>
                <a:gd name="T15" fmla="*/ 678 h 904"/>
                <a:gd name="T16" fmla="*/ 677 w 692"/>
                <a:gd name="T17" fmla="*/ 487 h 904"/>
                <a:gd name="T18" fmla="*/ 504 w 692"/>
                <a:gd name="T19" fmla="*/ 224 h 904"/>
                <a:gd name="T20" fmla="*/ 318 w 692"/>
                <a:gd name="T21" fmla="*/ 46 h 904"/>
                <a:gd name="T22" fmla="*/ 204 w 692"/>
                <a:gd name="T23" fmla="*/ 15 h 904"/>
                <a:gd name="T24" fmla="*/ 63 w 692"/>
                <a:gd name="T25" fmla="*/ 15 h 904"/>
                <a:gd name="T26" fmla="*/ 50 w 692"/>
                <a:gd name="T27" fmla="*/ 19 h 904"/>
                <a:gd name="T28" fmla="*/ 31 w 692"/>
                <a:gd name="T29" fmla="*/ 56 h 904"/>
                <a:gd name="T30" fmla="*/ 36 w 692"/>
                <a:gd name="T31" fmla="*/ 46 h 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2" h="904">
                  <a:moveTo>
                    <a:pt x="36" y="46"/>
                  </a:moveTo>
                  <a:cubicBezTo>
                    <a:pt x="23" y="112"/>
                    <a:pt x="28" y="179"/>
                    <a:pt x="68" y="237"/>
                  </a:cubicBezTo>
                  <a:cubicBezTo>
                    <a:pt x="63" y="276"/>
                    <a:pt x="60" y="297"/>
                    <a:pt x="31" y="324"/>
                  </a:cubicBezTo>
                  <a:cubicBezTo>
                    <a:pt x="16" y="352"/>
                    <a:pt x="6" y="375"/>
                    <a:pt x="0" y="406"/>
                  </a:cubicBezTo>
                  <a:cubicBezTo>
                    <a:pt x="1" y="433"/>
                    <a:pt x="0" y="460"/>
                    <a:pt x="4" y="487"/>
                  </a:cubicBezTo>
                  <a:cubicBezTo>
                    <a:pt x="6" y="508"/>
                    <a:pt x="72" y="585"/>
                    <a:pt x="91" y="606"/>
                  </a:cubicBezTo>
                  <a:cubicBezTo>
                    <a:pt x="201" y="729"/>
                    <a:pt x="333" y="817"/>
                    <a:pt x="500" y="846"/>
                  </a:cubicBezTo>
                  <a:cubicBezTo>
                    <a:pt x="628" y="904"/>
                    <a:pt x="661" y="766"/>
                    <a:pt x="677" y="678"/>
                  </a:cubicBezTo>
                  <a:cubicBezTo>
                    <a:pt x="681" y="613"/>
                    <a:pt x="692" y="551"/>
                    <a:pt x="677" y="487"/>
                  </a:cubicBezTo>
                  <a:cubicBezTo>
                    <a:pt x="649" y="372"/>
                    <a:pt x="585" y="301"/>
                    <a:pt x="504" y="224"/>
                  </a:cubicBezTo>
                  <a:cubicBezTo>
                    <a:pt x="441" y="164"/>
                    <a:pt x="386" y="96"/>
                    <a:pt x="318" y="46"/>
                  </a:cubicBezTo>
                  <a:cubicBezTo>
                    <a:pt x="293" y="27"/>
                    <a:pt x="234" y="18"/>
                    <a:pt x="204" y="15"/>
                  </a:cubicBezTo>
                  <a:cubicBezTo>
                    <a:pt x="150" y="0"/>
                    <a:pt x="130" y="8"/>
                    <a:pt x="63" y="15"/>
                  </a:cubicBezTo>
                  <a:cubicBezTo>
                    <a:pt x="58" y="16"/>
                    <a:pt x="53" y="15"/>
                    <a:pt x="50" y="19"/>
                  </a:cubicBezTo>
                  <a:cubicBezTo>
                    <a:pt x="43" y="25"/>
                    <a:pt x="45" y="56"/>
                    <a:pt x="31" y="56"/>
                  </a:cubicBezTo>
                  <a:cubicBezTo>
                    <a:pt x="27" y="56"/>
                    <a:pt x="34" y="49"/>
                    <a:pt x="36" y="46"/>
                  </a:cubicBezTo>
                  <a:close/>
                </a:path>
              </a:pathLst>
            </a:custGeom>
            <a:solidFill>
              <a:schemeClr val="accent1"/>
            </a:solidFill>
            <a:ln w="25400">
              <a:solidFill>
                <a:schemeClr val="tx1"/>
              </a:solidFill>
              <a:round/>
              <a:headEnd/>
              <a:tailEnd/>
            </a:ln>
            <a:effectLst/>
          </p:spPr>
          <p:txBody>
            <a:bodyPr wrap="none" anchor="ctr"/>
            <a:lstStyle/>
            <a:p>
              <a:endParaRPr lang="en-US"/>
            </a:p>
          </p:txBody>
        </p:sp>
        <p:sp>
          <p:nvSpPr>
            <p:cNvPr id="61459" name="Text Box 26"/>
            <p:cNvSpPr txBox="1">
              <a:spLocks noChangeArrowheads="1"/>
            </p:cNvSpPr>
            <p:nvPr/>
          </p:nvSpPr>
          <p:spPr bwMode="auto">
            <a:xfrm>
              <a:off x="2756" y="1425"/>
              <a:ext cx="197" cy="252"/>
            </a:xfrm>
            <a:prstGeom prst="rect">
              <a:avLst/>
            </a:prstGeom>
            <a:noFill/>
            <a:ln w="25400">
              <a:noFill/>
              <a:miter lim="800000"/>
              <a:headEnd/>
              <a:tailEnd/>
            </a:ln>
            <a:effectLst/>
          </p:spPr>
          <p:txBody>
            <a:bodyPr wrap="none">
              <a:spAutoFit/>
            </a:bodyPr>
            <a:lstStyle/>
            <a:p>
              <a:pPr eaLnBrk="1" hangingPunct="1"/>
              <a:r>
                <a:rPr lang="en-US" altLang="en-US" sz="2000"/>
                <a:t>+</a:t>
              </a:r>
            </a:p>
          </p:txBody>
        </p:sp>
        <p:sp>
          <p:nvSpPr>
            <p:cNvPr id="61460" name="Text Box 27"/>
            <p:cNvSpPr txBox="1">
              <a:spLocks noChangeArrowheads="1"/>
            </p:cNvSpPr>
            <p:nvPr/>
          </p:nvSpPr>
          <p:spPr bwMode="auto">
            <a:xfrm>
              <a:off x="2930" y="1548"/>
              <a:ext cx="197" cy="252"/>
            </a:xfrm>
            <a:prstGeom prst="rect">
              <a:avLst/>
            </a:prstGeom>
            <a:noFill/>
            <a:ln w="25400">
              <a:noFill/>
              <a:miter lim="800000"/>
              <a:headEnd/>
              <a:tailEnd/>
            </a:ln>
            <a:effectLst/>
          </p:spPr>
          <p:txBody>
            <a:bodyPr wrap="none">
              <a:spAutoFit/>
            </a:bodyPr>
            <a:lstStyle/>
            <a:p>
              <a:pPr eaLnBrk="1" hangingPunct="1"/>
              <a:r>
                <a:rPr lang="en-US" altLang="en-US" sz="2000"/>
                <a:t>+</a:t>
              </a:r>
            </a:p>
          </p:txBody>
        </p:sp>
        <p:sp>
          <p:nvSpPr>
            <p:cNvPr id="61461" name="Text Box 28"/>
            <p:cNvSpPr txBox="1">
              <a:spLocks noChangeArrowheads="1"/>
            </p:cNvSpPr>
            <p:nvPr/>
          </p:nvSpPr>
          <p:spPr bwMode="auto">
            <a:xfrm>
              <a:off x="2929" y="1754"/>
              <a:ext cx="197" cy="252"/>
            </a:xfrm>
            <a:prstGeom prst="rect">
              <a:avLst/>
            </a:prstGeom>
            <a:noFill/>
            <a:ln w="25400">
              <a:noFill/>
              <a:miter lim="800000"/>
              <a:headEnd/>
              <a:tailEnd/>
            </a:ln>
            <a:effectLst/>
          </p:spPr>
          <p:txBody>
            <a:bodyPr wrap="none">
              <a:spAutoFit/>
            </a:bodyPr>
            <a:lstStyle/>
            <a:p>
              <a:pPr eaLnBrk="1" hangingPunct="1"/>
              <a:r>
                <a:rPr lang="en-US" altLang="en-US" sz="2000"/>
                <a:t>+</a:t>
              </a:r>
            </a:p>
          </p:txBody>
        </p:sp>
        <p:sp>
          <p:nvSpPr>
            <p:cNvPr id="61462" name="Text Box 29"/>
            <p:cNvSpPr txBox="1">
              <a:spLocks noChangeArrowheads="1"/>
            </p:cNvSpPr>
            <p:nvPr/>
          </p:nvSpPr>
          <p:spPr bwMode="auto">
            <a:xfrm>
              <a:off x="2820" y="1875"/>
              <a:ext cx="197" cy="252"/>
            </a:xfrm>
            <a:prstGeom prst="rect">
              <a:avLst/>
            </a:prstGeom>
            <a:noFill/>
            <a:ln w="25400">
              <a:noFill/>
              <a:miter lim="800000"/>
              <a:headEnd/>
              <a:tailEnd/>
            </a:ln>
            <a:effectLst/>
          </p:spPr>
          <p:txBody>
            <a:bodyPr wrap="none">
              <a:spAutoFit/>
            </a:bodyPr>
            <a:lstStyle/>
            <a:p>
              <a:pPr eaLnBrk="1" hangingPunct="1"/>
              <a:r>
                <a:rPr lang="en-US" altLang="en-US" sz="2000"/>
                <a:t>+</a:t>
              </a:r>
            </a:p>
          </p:txBody>
        </p:sp>
      </p:grpSp>
      <p:sp>
        <p:nvSpPr>
          <p:cNvPr id="61448" name="Text Box 30"/>
          <p:cNvSpPr txBox="1">
            <a:spLocks noChangeArrowheads="1"/>
          </p:cNvSpPr>
          <p:nvPr/>
        </p:nvSpPr>
        <p:spPr bwMode="auto">
          <a:xfrm>
            <a:off x="5541963" y="4857750"/>
            <a:ext cx="558166" cy="400110"/>
          </a:xfrm>
          <a:prstGeom prst="rect">
            <a:avLst/>
          </a:prstGeom>
          <a:noFill/>
          <a:ln w="9525">
            <a:noFill/>
            <a:miter lim="800000"/>
            <a:headEnd/>
            <a:tailEnd/>
          </a:ln>
          <a:effectLst/>
        </p:spPr>
        <p:txBody>
          <a:bodyPr wrap="none">
            <a:spAutoFit/>
          </a:bodyPr>
          <a:lstStyle/>
          <a:p>
            <a:pPr eaLnBrk="1" hangingPunct="1"/>
            <a:r>
              <a:rPr lang="en-US" altLang="en-US" sz="2000"/>
              <a:t>Na</a:t>
            </a:r>
            <a:r>
              <a:rPr lang="en-US" altLang="en-US" sz="2000" baseline="30000"/>
              <a:t>+</a:t>
            </a:r>
            <a:endParaRPr lang="en-US" altLang="en-US" sz="2000"/>
          </a:p>
        </p:txBody>
      </p:sp>
      <p:sp>
        <p:nvSpPr>
          <p:cNvPr id="61449" name="Text Box 31"/>
          <p:cNvSpPr txBox="1">
            <a:spLocks noChangeArrowheads="1"/>
          </p:cNvSpPr>
          <p:nvPr/>
        </p:nvSpPr>
        <p:spPr bwMode="auto">
          <a:xfrm>
            <a:off x="5581650" y="5310188"/>
            <a:ext cx="558166" cy="400110"/>
          </a:xfrm>
          <a:prstGeom prst="rect">
            <a:avLst/>
          </a:prstGeom>
          <a:noFill/>
          <a:ln w="9525">
            <a:noFill/>
            <a:miter lim="800000"/>
            <a:headEnd/>
            <a:tailEnd/>
          </a:ln>
          <a:effectLst/>
        </p:spPr>
        <p:txBody>
          <a:bodyPr wrap="none">
            <a:spAutoFit/>
          </a:bodyPr>
          <a:lstStyle/>
          <a:p>
            <a:pPr eaLnBrk="1" hangingPunct="1"/>
            <a:r>
              <a:rPr lang="en-US" altLang="en-US" sz="2000"/>
              <a:t>Na</a:t>
            </a:r>
            <a:r>
              <a:rPr lang="en-US" altLang="en-US" sz="2000" baseline="30000"/>
              <a:t>+</a:t>
            </a:r>
            <a:endParaRPr lang="en-US" altLang="en-US" sz="2000"/>
          </a:p>
        </p:txBody>
      </p:sp>
      <p:sp>
        <p:nvSpPr>
          <p:cNvPr id="61450" name="Text Box 32"/>
          <p:cNvSpPr txBox="1">
            <a:spLocks noChangeArrowheads="1"/>
          </p:cNvSpPr>
          <p:nvPr/>
        </p:nvSpPr>
        <p:spPr bwMode="auto">
          <a:xfrm>
            <a:off x="8304213" y="5057775"/>
            <a:ext cx="433132" cy="400110"/>
          </a:xfrm>
          <a:prstGeom prst="rect">
            <a:avLst/>
          </a:prstGeom>
          <a:noFill/>
          <a:ln w="9525">
            <a:noFill/>
            <a:miter lim="800000"/>
            <a:headEnd/>
            <a:tailEnd/>
          </a:ln>
          <a:effectLst/>
        </p:spPr>
        <p:txBody>
          <a:bodyPr wrap="none">
            <a:spAutoFit/>
          </a:bodyPr>
          <a:lstStyle/>
          <a:p>
            <a:pPr eaLnBrk="1" hangingPunct="1"/>
            <a:r>
              <a:rPr lang="en-US" altLang="en-US" sz="2000"/>
              <a:t>Cl</a:t>
            </a:r>
            <a:r>
              <a:rPr lang="en-US" altLang="en-US" sz="2000" baseline="30000"/>
              <a:t>-</a:t>
            </a:r>
            <a:endParaRPr lang="en-US" altLang="en-US" sz="2000"/>
          </a:p>
        </p:txBody>
      </p:sp>
      <p:sp>
        <p:nvSpPr>
          <p:cNvPr id="61451" name="Text Box 33"/>
          <p:cNvSpPr txBox="1">
            <a:spLocks noChangeArrowheads="1"/>
          </p:cNvSpPr>
          <p:nvPr/>
        </p:nvSpPr>
        <p:spPr bwMode="auto">
          <a:xfrm>
            <a:off x="6184900" y="4879975"/>
            <a:ext cx="644728" cy="400110"/>
          </a:xfrm>
          <a:prstGeom prst="rect">
            <a:avLst/>
          </a:prstGeom>
          <a:noFill/>
          <a:ln w="9525">
            <a:noFill/>
            <a:miter lim="800000"/>
            <a:headEnd/>
            <a:tailEnd/>
          </a:ln>
          <a:effectLst/>
        </p:spPr>
        <p:txBody>
          <a:bodyPr wrap="none">
            <a:spAutoFit/>
          </a:bodyPr>
          <a:lstStyle/>
          <a:p>
            <a:pPr eaLnBrk="1" hangingPunct="1"/>
            <a:r>
              <a:rPr lang="en-US" altLang="en-US" sz="2000"/>
              <a:t>Na</a:t>
            </a:r>
            <a:r>
              <a:rPr lang="en-US" altLang="en-US" sz="2000" baseline="30000"/>
              <a:t>+2</a:t>
            </a:r>
            <a:endParaRPr lang="en-US" altLang="en-US" sz="2000"/>
          </a:p>
        </p:txBody>
      </p:sp>
      <p:sp>
        <p:nvSpPr>
          <p:cNvPr id="61452" name="Text Box 34"/>
          <p:cNvSpPr txBox="1">
            <a:spLocks noChangeArrowheads="1"/>
          </p:cNvSpPr>
          <p:nvPr/>
        </p:nvSpPr>
        <p:spPr bwMode="auto">
          <a:xfrm>
            <a:off x="8293100" y="5418138"/>
            <a:ext cx="433132" cy="400110"/>
          </a:xfrm>
          <a:prstGeom prst="rect">
            <a:avLst/>
          </a:prstGeom>
          <a:noFill/>
          <a:ln w="9525">
            <a:noFill/>
            <a:miter lim="800000"/>
            <a:headEnd/>
            <a:tailEnd/>
          </a:ln>
          <a:effectLst/>
        </p:spPr>
        <p:txBody>
          <a:bodyPr wrap="none">
            <a:spAutoFit/>
          </a:bodyPr>
          <a:lstStyle/>
          <a:p>
            <a:pPr eaLnBrk="1" hangingPunct="1"/>
            <a:r>
              <a:rPr lang="en-US" altLang="en-US" sz="2000"/>
              <a:t>Cl</a:t>
            </a:r>
            <a:r>
              <a:rPr lang="en-US" altLang="en-US" sz="2000" baseline="30000"/>
              <a:t>-</a:t>
            </a:r>
            <a:endParaRPr lang="en-US" altLang="en-US" sz="2000"/>
          </a:p>
        </p:txBody>
      </p:sp>
      <p:sp>
        <p:nvSpPr>
          <p:cNvPr id="61453" name="Text Box 35"/>
          <p:cNvSpPr txBox="1">
            <a:spLocks noChangeArrowheads="1"/>
          </p:cNvSpPr>
          <p:nvPr/>
        </p:nvSpPr>
        <p:spPr bwMode="auto">
          <a:xfrm>
            <a:off x="8421688" y="5759450"/>
            <a:ext cx="433132" cy="400110"/>
          </a:xfrm>
          <a:prstGeom prst="rect">
            <a:avLst/>
          </a:prstGeom>
          <a:noFill/>
          <a:ln w="9525">
            <a:noFill/>
            <a:miter lim="800000"/>
            <a:headEnd/>
            <a:tailEnd/>
          </a:ln>
          <a:effectLst/>
        </p:spPr>
        <p:txBody>
          <a:bodyPr wrap="none">
            <a:spAutoFit/>
          </a:bodyPr>
          <a:lstStyle/>
          <a:p>
            <a:pPr eaLnBrk="1" hangingPunct="1"/>
            <a:r>
              <a:rPr lang="en-US" altLang="en-US" sz="2000"/>
              <a:t>Cl</a:t>
            </a:r>
            <a:r>
              <a:rPr lang="en-US" altLang="en-US" sz="2000" baseline="30000"/>
              <a:t>-</a:t>
            </a:r>
            <a:endParaRPr lang="en-US" altLang="en-US" sz="2000"/>
          </a:p>
        </p:txBody>
      </p:sp>
      <p:sp>
        <p:nvSpPr>
          <p:cNvPr id="61454" name="Text Box 36"/>
          <p:cNvSpPr txBox="1">
            <a:spLocks noChangeArrowheads="1"/>
          </p:cNvSpPr>
          <p:nvPr/>
        </p:nvSpPr>
        <p:spPr bwMode="auto">
          <a:xfrm>
            <a:off x="8426450" y="4818063"/>
            <a:ext cx="433132" cy="400110"/>
          </a:xfrm>
          <a:prstGeom prst="rect">
            <a:avLst/>
          </a:prstGeom>
          <a:noFill/>
          <a:ln w="9525">
            <a:noFill/>
            <a:miter lim="800000"/>
            <a:headEnd/>
            <a:tailEnd/>
          </a:ln>
          <a:effectLst/>
        </p:spPr>
        <p:txBody>
          <a:bodyPr wrap="none">
            <a:spAutoFit/>
          </a:bodyPr>
          <a:lstStyle/>
          <a:p>
            <a:pPr eaLnBrk="1" hangingPunct="1"/>
            <a:r>
              <a:rPr lang="en-US" altLang="en-US" sz="2000"/>
              <a:t>Cl</a:t>
            </a:r>
            <a:r>
              <a:rPr lang="en-US" altLang="en-US" sz="2000" baseline="30000"/>
              <a:t>-</a:t>
            </a:r>
            <a:endParaRPr lang="en-US" altLang="en-US" sz="2000"/>
          </a:p>
        </p:txBody>
      </p:sp>
      <p:sp>
        <p:nvSpPr>
          <p:cNvPr id="61455" name="Text Box 37"/>
          <p:cNvSpPr txBox="1">
            <a:spLocks noChangeArrowheads="1"/>
          </p:cNvSpPr>
          <p:nvPr/>
        </p:nvSpPr>
        <p:spPr bwMode="auto">
          <a:xfrm>
            <a:off x="5380038" y="5773738"/>
            <a:ext cx="644728" cy="400110"/>
          </a:xfrm>
          <a:prstGeom prst="rect">
            <a:avLst/>
          </a:prstGeom>
          <a:noFill/>
          <a:ln w="9525">
            <a:noFill/>
            <a:miter lim="800000"/>
            <a:headEnd/>
            <a:tailEnd/>
          </a:ln>
          <a:effectLst/>
        </p:spPr>
        <p:txBody>
          <a:bodyPr wrap="none">
            <a:spAutoFit/>
          </a:bodyPr>
          <a:lstStyle/>
          <a:p>
            <a:pPr eaLnBrk="1" hangingPunct="1"/>
            <a:r>
              <a:rPr lang="en-US" altLang="en-US" sz="2000"/>
              <a:t>Na</a:t>
            </a:r>
            <a:r>
              <a:rPr lang="en-US" altLang="en-US" sz="2000" baseline="30000"/>
              <a:t>+2</a:t>
            </a:r>
            <a:endParaRPr lang="en-US" altLang="en-US" sz="2000"/>
          </a:p>
        </p:txBody>
      </p:sp>
      <p:sp>
        <p:nvSpPr>
          <p:cNvPr id="61456" name="Text Box 38"/>
          <p:cNvSpPr txBox="1">
            <a:spLocks noChangeArrowheads="1"/>
          </p:cNvSpPr>
          <p:nvPr/>
        </p:nvSpPr>
        <p:spPr bwMode="auto">
          <a:xfrm>
            <a:off x="10009770" y="2341564"/>
            <a:ext cx="2254250" cy="1006475"/>
          </a:xfrm>
          <a:prstGeom prst="rect">
            <a:avLst/>
          </a:prstGeom>
          <a:noFill/>
          <a:ln w="9525">
            <a:noFill/>
            <a:miter lim="800000"/>
            <a:headEnd/>
            <a:tailEnd/>
          </a:ln>
          <a:effectLst/>
        </p:spPr>
        <p:txBody>
          <a:bodyPr>
            <a:spAutoFit/>
          </a:bodyPr>
          <a:lstStyle/>
          <a:p>
            <a:pPr eaLnBrk="1" hangingPunct="1"/>
            <a:r>
              <a:rPr lang="en-US" altLang="en-US" sz="2000" dirty="0"/>
              <a:t>+ Increasing [</a:t>
            </a:r>
            <a:r>
              <a:rPr lang="en-US" altLang="en-US" sz="2000" dirty="0" err="1"/>
              <a:t>NaCl</a:t>
            </a:r>
            <a:r>
              <a:rPr lang="en-US" altLang="en-US" sz="2000" dirty="0"/>
              <a:t>] of the elution buffer</a:t>
            </a:r>
          </a:p>
        </p:txBody>
      </p:sp>
      <p:sp>
        <p:nvSpPr>
          <p:cNvPr id="61457" name="Line 39"/>
          <p:cNvSpPr>
            <a:spLocks noChangeShapeType="1"/>
          </p:cNvSpPr>
          <p:nvPr/>
        </p:nvSpPr>
        <p:spPr bwMode="auto">
          <a:xfrm>
            <a:off x="6446838" y="4117435"/>
            <a:ext cx="0" cy="777875"/>
          </a:xfrm>
          <a:prstGeom prst="line">
            <a:avLst/>
          </a:prstGeom>
          <a:noFill/>
          <a:ln w="25400">
            <a:solidFill>
              <a:schemeClr val="tx1"/>
            </a:solidFill>
            <a:round/>
            <a:headEnd/>
            <a:tailEnd type="triangle" w="med" len="med"/>
          </a:ln>
          <a:effectLst/>
        </p:spPr>
        <p:txBody>
          <a:bodyPr wrap="none" anchor="ctr"/>
          <a:lstStyle/>
          <a:p>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31381" t="55114" r="26580" b="6294"/>
          <a:stretch/>
        </p:blipFill>
        <p:spPr>
          <a:xfrm>
            <a:off x="534868" y="2511069"/>
            <a:ext cx="4389805" cy="2265661"/>
          </a:xfrm>
          <a:prstGeom prst="rect">
            <a:avLst/>
          </a:prstGeom>
        </p:spPr>
      </p:pic>
      <p:sp>
        <p:nvSpPr>
          <p:cNvPr id="45" name="TextBox 44"/>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46" name="Picture 6" descr="College logo_Updated.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1741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285751"/>
            <a:ext cx="8305800" cy="2123658"/>
          </a:xfrm>
          <a:prstGeom prst="rect">
            <a:avLst/>
          </a:prstGeom>
          <a:noFill/>
          <a:ln w="9525">
            <a:noFill/>
            <a:miter lim="800000"/>
            <a:headEnd/>
            <a:tailEnd/>
          </a:ln>
          <a:effectLst/>
        </p:spPr>
        <p:txBody>
          <a:bodyPr wrap="square">
            <a:spAutoFit/>
          </a:bodyPr>
          <a:lstStyle/>
          <a:p>
            <a:r>
              <a:rPr lang="en-US" altLang="en-US" sz="2200" b="1" dirty="0">
                <a:solidFill>
                  <a:srgbClr val="C00000"/>
                </a:solidFill>
                <a:latin typeface="Times New Roman" panose="02020603050405020304" pitchFamily="18" charset="0"/>
                <a:cs typeface="Times New Roman" panose="02020603050405020304" pitchFamily="18" charset="0"/>
              </a:rPr>
              <a:t>Centrifugation</a:t>
            </a:r>
            <a:endParaRPr lang="en-US" altLang="en-US" sz="2200" b="1" u="sng" dirty="0">
              <a:solidFill>
                <a:srgbClr val="C00000"/>
              </a:solidFill>
              <a:latin typeface="Times New Roman" panose="02020603050405020304" pitchFamily="18" charset="0"/>
              <a:cs typeface="Times New Roman" panose="02020603050405020304" pitchFamily="18" charset="0"/>
            </a:endParaRPr>
          </a:p>
          <a:p>
            <a:r>
              <a:rPr lang="en-US" altLang="en-US" sz="2200" dirty="0">
                <a:latin typeface="Times New Roman" panose="02020603050405020304" pitchFamily="18" charset="0"/>
                <a:cs typeface="Times New Roman" panose="02020603050405020304" pitchFamily="18" charset="0"/>
              </a:rPr>
              <a:t>Separate proteins by size or density</a:t>
            </a:r>
          </a:p>
          <a:p>
            <a:r>
              <a:rPr lang="en-US" altLang="en-US" sz="2200" dirty="0">
                <a:latin typeface="Times New Roman" panose="02020603050405020304" pitchFamily="18" charset="0"/>
                <a:cs typeface="Times New Roman" panose="02020603050405020304" pitchFamily="18" charset="0"/>
              </a:rPr>
              <a:t>Differential centrifugation - separates large from small particles</a:t>
            </a:r>
          </a:p>
          <a:p>
            <a:r>
              <a:rPr lang="en-US" altLang="en-US" sz="2200" dirty="0" err="1">
                <a:latin typeface="Times New Roman" panose="02020603050405020304" pitchFamily="18" charset="0"/>
                <a:cs typeface="Times New Roman" panose="02020603050405020304" pitchFamily="18" charset="0"/>
              </a:rPr>
              <a:t>Isopycnic</a:t>
            </a:r>
            <a:r>
              <a:rPr lang="en-US" altLang="en-US" sz="2200" dirty="0">
                <a:latin typeface="Times New Roman" panose="02020603050405020304" pitchFamily="18" charset="0"/>
                <a:cs typeface="Times New Roman" panose="02020603050405020304" pitchFamily="18" charset="0"/>
              </a:rPr>
              <a:t> (sucrose-density) centrifugation - separates particles of different densities</a:t>
            </a:r>
            <a:endParaRPr lang="en-US" altLang="en-US" sz="2200" u="sng" dirty="0">
              <a:latin typeface="Times New Roman" panose="02020603050405020304" pitchFamily="18" charset="0"/>
              <a:cs typeface="Times New Roman" panose="02020603050405020304" pitchFamily="18" charset="0"/>
            </a:endParaRPr>
          </a:p>
          <a:p>
            <a:endParaRPr lang="en-US" altLang="en-US" sz="2200" b="1" dirty="0">
              <a:latin typeface="Times New Roman" panose="02020603050405020304" pitchFamily="18" charset="0"/>
              <a:cs typeface="Times New Roman" panose="02020603050405020304" pitchFamily="18" charset="0"/>
            </a:endParaRPr>
          </a:p>
        </p:txBody>
      </p:sp>
      <p:pic>
        <p:nvPicPr>
          <p:cNvPr id="4" name="Picture 31"/>
          <p:cNvPicPr>
            <a:picLocks noChangeAspect="1" noChangeArrowheads="1"/>
          </p:cNvPicPr>
          <p:nvPr/>
        </p:nvPicPr>
        <p:blipFill>
          <a:blip r:embed="rId2" cstate="print"/>
          <a:srcRect/>
          <a:stretch>
            <a:fillRect/>
          </a:stretch>
        </p:blipFill>
        <p:spPr bwMode="auto">
          <a:xfrm>
            <a:off x="1695451" y="2212938"/>
            <a:ext cx="3848099" cy="4289910"/>
          </a:xfrm>
          <a:prstGeom prst="rect">
            <a:avLst/>
          </a:prstGeom>
          <a:noFill/>
          <a:ln w="9525">
            <a:noFill/>
            <a:miter lim="800000"/>
            <a:headEnd/>
            <a:tailEnd/>
          </a:ln>
        </p:spPr>
      </p:pic>
      <p:grpSp>
        <p:nvGrpSpPr>
          <p:cNvPr id="8" name="Group 7"/>
          <p:cNvGrpSpPr/>
          <p:nvPr/>
        </p:nvGrpSpPr>
        <p:grpSpPr>
          <a:xfrm>
            <a:off x="6934201" y="2892306"/>
            <a:ext cx="2057400" cy="2897248"/>
            <a:chOff x="6372225" y="1219200"/>
            <a:chExt cx="1704975" cy="2743200"/>
          </a:xfrm>
        </p:grpSpPr>
        <p:pic>
          <p:nvPicPr>
            <p:cNvPr id="5" name="Picture 4" descr="http://www.frontiersin.org/files/Articles/92868/fmolb-01-00005-HTML/image_m/fmolb-01-00005-g004.jpg"/>
            <p:cNvPicPr>
              <a:picLocks noChangeAspect="1" noChangeArrowheads="1"/>
            </p:cNvPicPr>
            <p:nvPr/>
          </p:nvPicPr>
          <p:blipFill>
            <a:blip r:embed="rId3"/>
            <a:srcRect l="38766" t="8276" r="50661" b="42069"/>
            <a:stretch>
              <a:fillRect/>
            </a:stretch>
          </p:blipFill>
          <p:spPr bwMode="auto">
            <a:xfrm>
              <a:off x="7010400" y="1219200"/>
              <a:ext cx="457200" cy="2743200"/>
            </a:xfrm>
            <a:prstGeom prst="rect">
              <a:avLst/>
            </a:prstGeom>
            <a:noFill/>
          </p:spPr>
        </p:pic>
        <p:pic>
          <p:nvPicPr>
            <p:cNvPr id="6" name="Picture 5" descr="http://www.frontiersin.org/files/Articles/92868/fmolb-01-00005-HTML/image_m/fmolb-01-00005-g004.jpg"/>
            <p:cNvPicPr>
              <a:picLocks noChangeAspect="1" noChangeArrowheads="1"/>
            </p:cNvPicPr>
            <p:nvPr/>
          </p:nvPicPr>
          <p:blipFill>
            <a:blip r:embed="rId3"/>
            <a:srcRect l="84582" t="8276" r="3084" b="42069"/>
            <a:stretch>
              <a:fillRect/>
            </a:stretch>
          </p:blipFill>
          <p:spPr bwMode="auto">
            <a:xfrm>
              <a:off x="7543800" y="1219200"/>
              <a:ext cx="533400" cy="2743200"/>
            </a:xfrm>
            <a:prstGeom prst="rect">
              <a:avLst/>
            </a:prstGeom>
            <a:noFill/>
          </p:spPr>
        </p:pic>
        <p:pic>
          <p:nvPicPr>
            <p:cNvPr id="7" name="Picture 6" descr="http://www.frontiersin.org/files/Articles/92868/fmolb-01-00005-HTML/image_m/fmolb-01-00005-g004.jpg"/>
            <p:cNvPicPr>
              <a:picLocks noChangeAspect="1" noChangeArrowheads="1"/>
            </p:cNvPicPr>
            <p:nvPr/>
          </p:nvPicPr>
          <p:blipFill>
            <a:blip r:embed="rId3"/>
            <a:srcRect l="10573" t="8276" r="73568" b="42069"/>
            <a:stretch>
              <a:fillRect/>
            </a:stretch>
          </p:blipFill>
          <p:spPr bwMode="auto">
            <a:xfrm>
              <a:off x="6372225" y="1219200"/>
              <a:ext cx="685800" cy="2743200"/>
            </a:xfrm>
            <a:prstGeom prst="rect">
              <a:avLst/>
            </a:prstGeom>
            <a:noFill/>
          </p:spPr>
        </p:pic>
      </p:grpSp>
      <p:sp>
        <p:nvSpPr>
          <p:cNvPr id="10" name="TextBox 9"/>
          <p:cNvSpPr txBox="1"/>
          <p:nvPr/>
        </p:nvSpPr>
        <p:spPr>
          <a:xfrm>
            <a:off x="7031686" y="5812975"/>
            <a:ext cx="2286000" cy="646331"/>
          </a:xfrm>
          <a:prstGeom prst="rect">
            <a:avLst/>
          </a:prstGeom>
          <a:noFill/>
        </p:spPr>
        <p:txBody>
          <a:bodyPr wrap="square" rtlCol="0">
            <a:spAutoFit/>
          </a:bodyPr>
          <a:lstStyle/>
          <a:p>
            <a:r>
              <a:rPr lang="en-US" dirty="0"/>
              <a:t>Purification of viral coat protein</a:t>
            </a:r>
          </a:p>
        </p:txBody>
      </p:sp>
      <p:pic>
        <p:nvPicPr>
          <p:cNvPr id="27650" name="Picture 2" descr="Figure 15 Rate zonal sedimentation in continuous iodixanol gradients."/>
          <p:cNvPicPr>
            <a:picLocks noChangeAspect="1" noChangeArrowheads="1"/>
          </p:cNvPicPr>
          <p:nvPr/>
        </p:nvPicPr>
        <p:blipFill>
          <a:blip r:embed="rId4"/>
          <a:srcRect t="8145" r="79042"/>
          <a:stretch>
            <a:fillRect/>
          </a:stretch>
        </p:blipFill>
        <p:spPr bwMode="auto">
          <a:xfrm>
            <a:off x="9725385" y="2300022"/>
            <a:ext cx="1570038" cy="3801802"/>
          </a:xfrm>
          <a:prstGeom prst="rect">
            <a:avLst/>
          </a:prstGeom>
          <a:noFill/>
        </p:spPr>
      </p:pic>
      <p:sp>
        <p:nvSpPr>
          <p:cNvPr id="12" name="TextBox 11"/>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15" name="Picture 6" descr="College logo_Updated.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2491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35880" y="254000"/>
            <a:ext cx="7772400" cy="660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600" b="1" dirty="0" smtClean="0">
                <a:solidFill>
                  <a:srgbClr val="C00000"/>
                </a:solidFill>
                <a:latin typeface="Bookman Old Style" panose="02050604050505020204" pitchFamily="18" charset="0"/>
                <a:cs typeface="Arial" panose="020B0604020202020204" pitchFamily="34" charset="0"/>
              </a:rPr>
              <a:t>Differential Centrifugation</a:t>
            </a:r>
            <a:endParaRPr lang="en-US" altLang="en-US" sz="2600" b="1" dirty="0">
              <a:solidFill>
                <a:srgbClr val="C00000"/>
              </a:solidFill>
              <a:latin typeface="Bookman Old Style" panose="02050604050505020204" pitchFamily="18" charset="0"/>
              <a:cs typeface="Arial" panose="020B0604020202020204"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957948"/>
            <a:ext cx="6503988" cy="538638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9"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007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691" y="1545654"/>
            <a:ext cx="10792691" cy="2462213"/>
          </a:xfrm>
          <a:prstGeom prst="rect">
            <a:avLst/>
          </a:prstGeom>
        </p:spPr>
        <p:txBody>
          <a:bodyPr wrap="square">
            <a:spAutoFit/>
          </a:bodyPr>
          <a:lstStyle/>
          <a:p>
            <a:pPr marL="285750" indent="-285750">
              <a:buFont typeface="Arial" panose="020B0604020202020204" pitchFamily="34" charset="0"/>
              <a:buChar char="•"/>
            </a:pPr>
            <a:r>
              <a:rPr lang="en-US" sz="2200" b="1" i="0" dirty="0" smtClean="0">
                <a:effectLst/>
                <a:latin typeface="Times New Roman" panose="02020603050405020304" pitchFamily="18" charset="0"/>
                <a:cs typeface="Times New Roman" panose="02020603050405020304" pitchFamily="18" charset="0"/>
              </a:rPr>
              <a:t>Recombinant protein</a:t>
            </a:r>
            <a:r>
              <a:rPr lang="en-US" sz="2200" b="0" i="0" dirty="0" smtClean="0">
                <a:effectLst/>
                <a:latin typeface="Times New Roman" panose="02020603050405020304" pitchFamily="18" charset="0"/>
                <a:cs typeface="Times New Roman" panose="02020603050405020304" pitchFamily="18" charset="0"/>
              </a:rPr>
              <a:t> is a manipulated form of protein, which is generated in various ways to </a:t>
            </a:r>
            <a:r>
              <a:rPr lang="en-US" sz="2200" b="0" i="0" strike="noStrike" dirty="0" smtClean="0">
                <a:effectLst/>
                <a:latin typeface="Times New Roman" panose="02020603050405020304" pitchFamily="18" charset="0"/>
                <a:cs typeface="Times New Roman" panose="02020603050405020304" pitchFamily="18" charset="0"/>
              </a:rPr>
              <a:t>produce large quantities of proteins</a:t>
            </a: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200" b="0" i="0" dirty="0" smtClean="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0" i="0" dirty="0" smtClean="0">
                <a:effectLst/>
                <a:latin typeface="Times New Roman" panose="02020603050405020304" pitchFamily="18" charset="0"/>
                <a:cs typeface="Times New Roman" panose="02020603050405020304" pitchFamily="18" charset="0"/>
              </a:rPr>
              <a:t>Modify gene sequences and manufacture useful commercial products. </a:t>
            </a:r>
          </a:p>
          <a:p>
            <a:pPr marL="285750" indent="-285750">
              <a:buFont typeface="Arial" panose="020B0604020202020204" pitchFamily="34" charset="0"/>
              <a:buChar char="•"/>
            </a:pPr>
            <a:endParaRPr lang="en-US" sz="2200" b="0" i="0" dirty="0" smtClean="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0" i="0" dirty="0" smtClean="0">
                <a:effectLst/>
                <a:latin typeface="Times New Roman" panose="02020603050405020304" pitchFamily="18" charset="0"/>
                <a:cs typeface="Times New Roman" panose="02020603050405020304" pitchFamily="18" charset="0"/>
              </a:rPr>
              <a:t>The formation of recombinant protein is carried out in specialized vehicles known as vectors.</a:t>
            </a:r>
            <a:endParaRPr lang="en-US" sz="2200" dirty="0">
              <a:latin typeface="Times New Roman" panose="02020603050405020304" pitchFamily="18" charset="0"/>
              <a:cs typeface="Times New Roman" panose="02020603050405020304" pitchFamily="18" charset="0"/>
            </a:endParaRPr>
          </a:p>
        </p:txBody>
      </p:sp>
      <p:sp>
        <p:nvSpPr>
          <p:cNvPr id="3" name="Rectangle 2"/>
          <p:cNvSpPr/>
          <p:nvPr/>
        </p:nvSpPr>
        <p:spPr>
          <a:xfrm>
            <a:off x="915039" y="4091105"/>
            <a:ext cx="10917382" cy="1446550"/>
          </a:xfrm>
          <a:prstGeom prst="rect">
            <a:avLst/>
          </a:prstGeom>
        </p:spPr>
        <p:txBody>
          <a:bodyPr wrap="square">
            <a:spAutoFit/>
          </a:bodyPr>
          <a:lstStyle/>
          <a:p>
            <a:pPr marL="285750" indent="-285750" algn="just">
              <a:buFont typeface="Arial" panose="020B0604020202020204" pitchFamily="34" charset="0"/>
              <a:buChar char="•"/>
            </a:pPr>
            <a:r>
              <a:rPr lang="en-US" sz="2200" i="0" dirty="0" smtClean="0">
                <a:effectLst/>
                <a:latin typeface="Times New Roman" panose="02020603050405020304" pitchFamily="18" charset="0"/>
                <a:cs typeface="Times New Roman" panose="02020603050405020304" pitchFamily="18" charset="0"/>
              </a:rPr>
              <a:t>Many of notable proteins are generated from </a:t>
            </a:r>
            <a:r>
              <a:rPr lang="en-US" sz="2200" i="0" u="none" strike="noStrike" dirty="0" smtClean="0">
                <a:effectLst/>
                <a:latin typeface="Times New Roman" panose="02020603050405020304" pitchFamily="18" charset="0"/>
                <a:cs typeface="Times New Roman" panose="02020603050405020304" pitchFamily="18" charset="0"/>
              </a:rPr>
              <a:t>recombinant DNA</a:t>
            </a:r>
            <a:r>
              <a:rPr lang="en-US" sz="2200" i="0" dirty="0" smtClean="0">
                <a:effectLst/>
                <a:latin typeface="Times New Roman" panose="02020603050405020304" pitchFamily="18" charset="0"/>
                <a:cs typeface="Times New Roman" panose="02020603050405020304" pitchFamily="18" charset="0"/>
              </a:rPr>
              <a:t>, using </a:t>
            </a:r>
            <a:r>
              <a:rPr lang="en-US" sz="2200" i="0" u="none" strike="noStrike" dirty="0" smtClean="0">
                <a:effectLst/>
                <a:latin typeface="Times New Roman" panose="02020603050405020304" pitchFamily="18" charset="0"/>
                <a:cs typeface="Times New Roman" panose="02020603050405020304" pitchFamily="18" charset="0"/>
              </a:rPr>
              <a:t>biomolecular engineering</a:t>
            </a:r>
            <a:endParaRPr lang="en-US"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i="0" dirty="0" smtClean="0">
                <a:effectLst/>
                <a:latin typeface="Times New Roman" panose="02020603050405020304" pitchFamily="18" charset="0"/>
                <a:cs typeface="Times New Roman" panose="02020603050405020304" pitchFamily="18" charset="0"/>
              </a:rPr>
              <a:t>In many cases, recombinant human proteins have replaced the original animal-derived version used in medicine.</a:t>
            </a:r>
            <a:endParaRPr lang="en-US" sz="2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931886" y="420922"/>
            <a:ext cx="5355771" cy="646331"/>
          </a:xfrm>
          <a:prstGeom prst="rect">
            <a:avLst/>
          </a:prstGeom>
          <a:noFill/>
        </p:spPr>
        <p:txBody>
          <a:bodyPr wrap="square" rtlCol="0">
            <a:spAutoFit/>
          </a:bodyPr>
          <a:lstStyle/>
          <a:p>
            <a:r>
              <a:rPr lang="en-US" sz="3600" b="1" dirty="0" smtClean="0">
                <a:solidFill>
                  <a:srgbClr val="C00000"/>
                </a:solidFill>
                <a:latin typeface="Bookman Old Style" panose="02050604050505020204" pitchFamily="18" charset="0"/>
              </a:rPr>
              <a:t>INTRODUCTION</a:t>
            </a:r>
            <a:endParaRPr lang="en-US" sz="3600" b="1" dirty="0">
              <a:solidFill>
                <a:srgbClr val="C00000"/>
              </a:solidFill>
              <a:latin typeface="Bookman Old Style" panose="02050604050505020204" pitchFamily="18" charset="0"/>
            </a:endParaRPr>
          </a:p>
        </p:txBody>
      </p:sp>
      <p:sp>
        <p:nvSpPr>
          <p:cNvPr id="7" name="TextBox 6"/>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8" name="Picture 6" descr="College logo_Updat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8722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979" y="731303"/>
            <a:ext cx="10972800" cy="4708981"/>
          </a:xfrm>
          <a:prstGeom prst="rect">
            <a:avLst/>
          </a:prstGeom>
          <a:noFill/>
        </p:spPr>
        <p:txBody>
          <a:bodyPr wrap="square" rtlCol="0">
            <a:spAutoFit/>
          </a:bodyPr>
          <a:lstStyle/>
          <a:p>
            <a:pPr algn="ctr"/>
            <a:r>
              <a:rPr lang="en-IN" sz="3600" b="1" dirty="0" smtClean="0">
                <a:solidFill>
                  <a:srgbClr val="C00000"/>
                </a:solidFill>
                <a:latin typeface="Bookman Old Style" panose="02050604050505020204" pitchFamily="18" charset="0"/>
                <a:cs typeface="Arial" panose="020B0604020202020204" pitchFamily="34" charset="0"/>
              </a:rPr>
              <a:t>Final purification </a:t>
            </a:r>
            <a:r>
              <a:rPr lang="en-IN" sz="3600" b="1" dirty="0" smtClean="0">
                <a:solidFill>
                  <a:srgbClr val="C00000"/>
                </a:solidFill>
                <a:latin typeface="Bookman Old Style" panose="02050604050505020204" pitchFamily="18" charset="0"/>
                <a:cs typeface="Arial" panose="020B0604020202020204" pitchFamily="34" charset="0"/>
              </a:rPr>
              <a:t>methods</a:t>
            </a:r>
            <a:endParaRPr lang="en-IN" sz="3600" b="1" dirty="0" smtClean="0">
              <a:solidFill>
                <a:srgbClr val="00206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Initial methods included fractionation methods like salt precipitation, precipitation using organic solvents, membrane filtration etc.</a:t>
            </a:r>
          </a:p>
          <a:p>
            <a:pPr marL="342900" indent="-342900">
              <a:lnSpc>
                <a:spcPct val="15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Secondary fractionation included ion exchange chromatography, gel filtration, adsorption, affinity methods etc.</a:t>
            </a:r>
          </a:p>
          <a:p>
            <a:pPr marL="342900" indent="-342900">
              <a:lnSpc>
                <a:spcPct val="15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The protein intended for drugs and similar uses has to be extremely pure and should be free from even traces of other proteins from the source.</a:t>
            </a:r>
          </a:p>
          <a:p>
            <a:pPr marL="342900" indent="-342900">
              <a:lnSpc>
                <a:spcPct val="15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Polishing steps has to be performed in final round like HPLC gel filtration, reverse phase HPLC, ion exchange HPLC etc.</a:t>
            </a:r>
            <a:endParaRPr lang="en-IN"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8" name="Picture 6" descr="College logo_Updat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8635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804229" y="900113"/>
            <a:ext cx="4587420" cy="3773487"/>
          </a:xfrm>
          <a:prstGeom prst="rect">
            <a:avLst/>
          </a:prstGeom>
          <a:noFill/>
          <a:ln w="9525">
            <a:noFill/>
            <a:miter lim="800000"/>
            <a:headEnd/>
            <a:tailEnd/>
          </a:ln>
        </p:spPr>
      </p:pic>
      <p:sp>
        <p:nvSpPr>
          <p:cNvPr id="3" name="Rectangle 2"/>
          <p:cNvSpPr/>
          <p:nvPr/>
        </p:nvSpPr>
        <p:spPr>
          <a:xfrm>
            <a:off x="4737100" y="5075537"/>
            <a:ext cx="6096000" cy="923330"/>
          </a:xfrm>
          <a:prstGeom prst="rect">
            <a:avLst/>
          </a:prstGeom>
        </p:spPr>
        <p:txBody>
          <a:bodyPr>
            <a:spAutoFit/>
          </a:bodyPr>
          <a:lstStyle/>
          <a:p>
            <a:r>
              <a:rPr lang="en-IN" b="1" dirty="0">
                <a:latin typeface="Calibri" panose="020F0502020204030204" pitchFamily="34" charset="0"/>
                <a:ea typeface="Calibri" panose="020F0502020204030204" pitchFamily="34" charset="0"/>
                <a:cs typeface="Kartika"/>
              </a:rPr>
              <a:t>Size-exclusion chromatography of seed HGI-III and </a:t>
            </a:r>
            <a:r>
              <a:rPr lang="en-IN" b="1" dirty="0" err="1">
                <a:latin typeface="Calibri" panose="020F0502020204030204" pitchFamily="34" charset="0"/>
                <a:ea typeface="Calibri" panose="020F0502020204030204" pitchFamily="34" charset="0"/>
                <a:cs typeface="Kartika"/>
              </a:rPr>
              <a:t>rHGI</a:t>
            </a:r>
            <a:r>
              <a:rPr lang="en-IN" b="1" dirty="0">
                <a:latin typeface="Calibri" panose="020F0502020204030204" pitchFamily="34" charset="0"/>
                <a:ea typeface="Calibri" panose="020F0502020204030204" pitchFamily="34" charset="0"/>
                <a:cs typeface="Kartika"/>
              </a:rPr>
              <a:t>.</a:t>
            </a:r>
            <a:r>
              <a:rPr lang="en-IN" dirty="0">
                <a:latin typeface="Calibri" panose="020F0502020204030204" pitchFamily="34" charset="0"/>
                <a:ea typeface="Calibri" panose="020F0502020204030204" pitchFamily="34" charset="0"/>
                <a:cs typeface="Kartika"/>
              </a:rPr>
              <a:t> The purified proteins were dissolved in 0.1M </a:t>
            </a:r>
            <a:r>
              <a:rPr lang="en-IN" dirty="0" err="1">
                <a:latin typeface="Calibri" panose="020F0502020204030204" pitchFamily="34" charset="0"/>
                <a:ea typeface="Calibri" panose="020F0502020204030204" pitchFamily="34" charset="0"/>
                <a:cs typeface="Kartika"/>
              </a:rPr>
              <a:t>Tris-HCl</a:t>
            </a:r>
            <a:r>
              <a:rPr lang="en-IN" dirty="0">
                <a:latin typeface="Calibri" panose="020F0502020204030204" pitchFamily="34" charset="0"/>
                <a:ea typeface="Calibri" panose="020F0502020204030204" pitchFamily="34" charset="0"/>
                <a:cs typeface="Kartika"/>
              </a:rPr>
              <a:t>, pH 7.5 and loaded on to a BIOSEP-SEC-S 3000 column</a:t>
            </a:r>
            <a:endParaRPr lang="en-IN" dirty="0"/>
          </a:p>
        </p:txBody>
      </p:sp>
      <p:sp>
        <p:nvSpPr>
          <p:cNvPr id="4" name="TextBox 3"/>
          <p:cNvSpPr txBox="1"/>
          <p:nvPr/>
        </p:nvSpPr>
        <p:spPr>
          <a:xfrm>
            <a:off x="4833257" y="43542"/>
            <a:ext cx="5925457" cy="830997"/>
          </a:xfrm>
          <a:prstGeom prst="rect">
            <a:avLst/>
          </a:prstGeom>
          <a:noFill/>
        </p:spPr>
        <p:txBody>
          <a:bodyPr wrap="square" rtlCol="0">
            <a:spAutoFit/>
          </a:bodyPr>
          <a:lstStyle/>
          <a:p>
            <a:r>
              <a:rPr lang="en-IN" sz="2400" b="1" dirty="0" smtClean="0">
                <a:solidFill>
                  <a:srgbClr val="C00000"/>
                </a:solidFill>
                <a:latin typeface="Bookman Old Style" panose="02050604050505020204" pitchFamily="18" charset="0"/>
              </a:rPr>
              <a:t>HPLC Profile of </a:t>
            </a:r>
            <a:r>
              <a:rPr lang="en-IN" sz="2400" b="1" dirty="0">
                <a:solidFill>
                  <a:srgbClr val="C00000"/>
                </a:solidFill>
                <a:latin typeface="Bookman Old Style" panose="02050604050505020204" pitchFamily="18" charset="0"/>
              </a:rPr>
              <a:t>Size-exclusion </a:t>
            </a:r>
            <a:r>
              <a:rPr lang="en-IN" sz="2400" b="1" dirty="0" smtClean="0">
                <a:solidFill>
                  <a:srgbClr val="C00000"/>
                </a:solidFill>
                <a:latin typeface="Bookman Old Style" panose="02050604050505020204" pitchFamily="18" charset="0"/>
              </a:rPr>
              <a:t> BIOSEP-SEC-S </a:t>
            </a:r>
            <a:r>
              <a:rPr lang="en-IN" sz="2400" b="1" dirty="0">
                <a:solidFill>
                  <a:srgbClr val="C00000"/>
                </a:solidFill>
                <a:latin typeface="Bookman Old Style" panose="02050604050505020204" pitchFamily="18" charset="0"/>
              </a:rPr>
              <a:t>3000 column</a:t>
            </a:r>
          </a:p>
        </p:txBody>
      </p:sp>
      <p:pic>
        <p:nvPicPr>
          <p:cNvPr id="7"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78457" y="31115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xmlns="" val="1425336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7365" y="483181"/>
            <a:ext cx="3185487" cy="646331"/>
          </a:xfrm>
          <a:prstGeom prst="rect">
            <a:avLst/>
          </a:prstGeom>
          <a:noFill/>
        </p:spPr>
        <p:txBody>
          <a:bodyPr wrap="none" rtlCol="0">
            <a:spAutoFit/>
          </a:bodyPr>
          <a:lstStyle/>
          <a:p>
            <a:r>
              <a:rPr lang="en-IN" sz="3600" b="1" dirty="0" smtClean="0">
                <a:solidFill>
                  <a:srgbClr val="C00000"/>
                </a:solidFill>
                <a:latin typeface="Bookman Old Style" panose="02050604050505020204" pitchFamily="18" charset="0"/>
                <a:cs typeface="Arial" panose="020B0604020202020204" pitchFamily="34" charset="0"/>
              </a:rPr>
              <a:t>Applications</a:t>
            </a:r>
            <a:endParaRPr lang="en-IN" sz="3600" b="1" dirty="0">
              <a:solidFill>
                <a:srgbClr val="C00000"/>
              </a:solidFill>
              <a:latin typeface="Bookman Old Style" panose="02050604050505020204" pitchFamily="18" charset="0"/>
              <a:cs typeface="Arial" panose="020B0604020202020204" pitchFamily="34" charset="0"/>
            </a:endParaRPr>
          </a:p>
        </p:txBody>
      </p:sp>
      <p:pic>
        <p:nvPicPr>
          <p:cNvPr id="10242" name="Picture 2" descr="1PSO.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62141" y="2074391"/>
            <a:ext cx="4323217" cy="292799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10"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4491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0" y="2230071"/>
            <a:ext cx="6096000" cy="3477875"/>
          </a:xfrm>
          <a:prstGeom prst="rect">
            <a:avLst/>
          </a:prstGeom>
        </p:spPr>
        <p:txBody>
          <a:bodyPr>
            <a:spAutoFit/>
          </a:bodyPr>
          <a:lstStyle/>
          <a:p>
            <a:r>
              <a:rPr lang="en-IN" sz="2200" dirty="0" smtClean="0">
                <a:latin typeface="Times New Roman" panose="02020603050405020304" pitchFamily="18" charset="0"/>
                <a:cs typeface="Times New Roman" panose="02020603050405020304" pitchFamily="18" charset="0"/>
              </a:rPr>
              <a:t>3. </a:t>
            </a:r>
            <a:r>
              <a:rPr lang="en-IN" sz="2200" dirty="0">
                <a:latin typeface="Times New Roman" panose="02020603050405020304" pitchFamily="18" charset="0"/>
                <a:cs typeface="Times New Roman" panose="02020603050405020304" pitchFamily="18" charset="0"/>
              </a:rPr>
              <a:t>Can perform desired changes for a protein either to study its structure or its function.</a:t>
            </a:r>
          </a:p>
          <a:p>
            <a:r>
              <a:rPr lang="en-IN" sz="2200" dirty="0">
                <a:latin typeface="Times New Roman" panose="02020603050405020304" pitchFamily="18" charset="0"/>
                <a:cs typeface="Times New Roman" panose="02020603050405020304" pitchFamily="18" charset="0"/>
              </a:rPr>
              <a:t>4. Synthesis of drugs</a:t>
            </a:r>
          </a:p>
          <a:p>
            <a:r>
              <a:rPr lang="en-IN" sz="2200" dirty="0">
                <a:latin typeface="Times New Roman" panose="02020603050405020304" pitchFamily="18" charset="0"/>
                <a:cs typeface="Times New Roman" panose="02020603050405020304" pitchFamily="18" charset="0"/>
              </a:rPr>
              <a:t>5. Synthesis of hormones</a:t>
            </a:r>
          </a:p>
          <a:p>
            <a:r>
              <a:rPr lang="en-IN" sz="2200" dirty="0">
                <a:latin typeface="Times New Roman" panose="02020603050405020304" pitchFamily="18" charset="0"/>
                <a:cs typeface="Times New Roman" panose="02020603050405020304" pitchFamily="18" charset="0"/>
              </a:rPr>
              <a:t>6. Production of vaccines</a:t>
            </a:r>
          </a:p>
          <a:p>
            <a:r>
              <a:rPr lang="en-IN" sz="2200" dirty="0">
                <a:latin typeface="Times New Roman" panose="02020603050405020304" pitchFamily="18" charset="0"/>
                <a:cs typeface="Times New Roman" panose="02020603050405020304" pitchFamily="18" charset="0"/>
              </a:rPr>
              <a:t>7. Production of carrier molecules</a:t>
            </a:r>
          </a:p>
          <a:p>
            <a:pPr>
              <a:lnSpc>
                <a:spcPct val="150000"/>
              </a:lnSpc>
              <a:spcBef>
                <a:spcPct val="0"/>
              </a:spcBef>
            </a:pPr>
            <a:r>
              <a:rPr lang="en-IN" sz="2200" dirty="0">
                <a:latin typeface="Times New Roman" panose="02020603050405020304" pitchFamily="18" charset="0"/>
                <a:cs typeface="Times New Roman" panose="02020603050405020304" pitchFamily="18" charset="0"/>
              </a:rPr>
              <a:t>8. Monoclonal antibody production</a:t>
            </a:r>
          </a:p>
          <a:p>
            <a:pPr>
              <a:lnSpc>
                <a:spcPct val="150000"/>
              </a:lnSpc>
              <a:spcBef>
                <a:spcPct val="0"/>
              </a:spcBef>
            </a:pPr>
            <a:r>
              <a:rPr lang="en-IN" altLang="zh-TW" sz="2200" dirty="0">
                <a:latin typeface="Times New Roman" panose="02020603050405020304" pitchFamily="18" charset="0"/>
                <a:cs typeface="Times New Roman" panose="02020603050405020304" pitchFamily="18" charset="0"/>
              </a:rPr>
              <a:t>9. </a:t>
            </a:r>
            <a:r>
              <a:rPr lang="en-US" altLang="zh-TW" sz="2200" dirty="0">
                <a:latin typeface="Times New Roman" panose="02020603050405020304" pitchFamily="18" charset="0"/>
                <a:cs typeface="Times New Roman" panose="02020603050405020304" pitchFamily="18" charset="0"/>
              </a:rPr>
              <a:t>Therapeutic Proteins – Preclinical Studies</a:t>
            </a:r>
          </a:p>
          <a:p>
            <a:r>
              <a:rPr lang="en-IN" sz="2200" dirty="0">
                <a:latin typeface="Times New Roman" panose="02020603050405020304" pitchFamily="18" charset="0"/>
                <a:cs typeface="Times New Roman" panose="02020603050405020304" pitchFamily="18" charset="0"/>
              </a:rPr>
              <a:t>10. Production of biosimilar</a:t>
            </a:r>
          </a:p>
        </p:txBody>
      </p:sp>
      <p:pic>
        <p:nvPicPr>
          <p:cNvPr id="3" name="Picture 2"/>
          <p:cNvPicPr/>
          <p:nvPr/>
        </p:nvPicPr>
        <p:blipFill rotWithShape="1">
          <a:blip r:embed="rId2" cstate="print"/>
          <a:srcRect r="42663"/>
          <a:stretch/>
        </p:blipFill>
        <p:spPr>
          <a:xfrm>
            <a:off x="7524465" y="2879588"/>
            <a:ext cx="2388792" cy="3100297"/>
          </a:xfrm>
          <a:prstGeom prst="rect">
            <a:avLst/>
          </a:prstGeom>
        </p:spPr>
      </p:pic>
      <p:pic>
        <p:nvPicPr>
          <p:cNvPr id="4" name="Picture 3"/>
          <p:cNvPicPr/>
          <p:nvPr/>
        </p:nvPicPr>
        <p:blipFill>
          <a:blip r:embed="rId3" cstate="print"/>
          <a:srcRect/>
          <a:stretch>
            <a:fillRect/>
          </a:stretch>
        </p:blipFill>
        <p:spPr bwMode="auto">
          <a:xfrm>
            <a:off x="10037544" y="2106334"/>
            <a:ext cx="1893199" cy="3873551"/>
          </a:xfrm>
          <a:prstGeom prst="rect">
            <a:avLst/>
          </a:prstGeom>
          <a:noFill/>
          <a:ln w="9525">
            <a:noFill/>
            <a:miter lim="800000"/>
            <a:headEnd/>
            <a:tailEnd/>
          </a:ln>
        </p:spPr>
      </p:pic>
      <p:sp>
        <p:nvSpPr>
          <p:cNvPr id="5" name="TextBox 4"/>
          <p:cNvSpPr txBox="1"/>
          <p:nvPr/>
        </p:nvSpPr>
        <p:spPr>
          <a:xfrm>
            <a:off x="2951650" y="1310501"/>
            <a:ext cx="6380273" cy="646331"/>
          </a:xfrm>
          <a:prstGeom prst="rect">
            <a:avLst/>
          </a:prstGeom>
          <a:noFill/>
        </p:spPr>
        <p:txBody>
          <a:bodyPr wrap="none" rtlCol="0">
            <a:spAutoFit/>
          </a:bodyPr>
          <a:lstStyle/>
          <a:p>
            <a:r>
              <a:rPr lang="en-IN" sz="3600" b="1" dirty="0" smtClean="0">
                <a:solidFill>
                  <a:srgbClr val="C00000"/>
                </a:solidFill>
                <a:latin typeface="Bookman Old Style" panose="02050604050505020204" pitchFamily="18" charset="0"/>
                <a:cs typeface="Arial" panose="020B0604020202020204" pitchFamily="34" charset="0"/>
              </a:rPr>
              <a:t>Applications (continued)..</a:t>
            </a:r>
            <a:endParaRPr lang="en-IN" sz="3600" b="1" dirty="0">
              <a:solidFill>
                <a:srgbClr val="C00000"/>
              </a:solidFill>
              <a:latin typeface="Bookman Old Style" panose="02050604050505020204" pitchFamily="18" charset="0"/>
              <a:cs typeface="Arial" panose="020B0604020202020204" pitchFamily="34" charset="0"/>
            </a:endParaRPr>
          </a:p>
        </p:txBody>
      </p:sp>
      <p:sp>
        <p:nvSpPr>
          <p:cNvPr id="10" name="TextBox 9"/>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11" name="Picture 6" descr="College logo_Updated.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314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bosterbio.com/media/catalog/product/r/e/recombinant-protein-thumbnail_1.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1029"/>
          <a:stretch/>
        </p:blipFill>
        <p:spPr bwMode="auto">
          <a:xfrm>
            <a:off x="2230033" y="95534"/>
            <a:ext cx="6604917" cy="42853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rot="19679260">
            <a:off x="2892043" y="4261238"/>
            <a:ext cx="5315614" cy="646331"/>
          </a:xfrm>
          <a:prstGeom prst="rect">
            <a:avLst/>
          </a:prstGeom>
          <a:noFill/>
        </p:spPr>
        <p:txBody>
          <a:bodyPr wrap="square" rtlCol="0">
            <a:spAutoFit/>
          </a:bodyPr>
          <a:lstStyle/>
          <a:p>
            <a:r>
              <a:rPr lang="en-IN" sz="3600" b="1" dirty="0" smtClean="0">
                <a:solidFill>
                  <a:srgbClr val="C00000"/>
                </a:solidFill>
                <a:latin typeface="Bookman Old Style" panose="02050604050505020204" pitchFamily="18" charset="0"/>
                <a:cs typeface="Times New Roman" panose="02020603050405020304" pitchFamily="18" charset="0"/>
              </a:rPr>
              <a:t>THANK YOU</a:t>
            </a:r>
            <a:endParaRPr lang="en-IN" sz="3600" b="1" dirty="0">
              <a:solidFill>
                <a:srgbClr val="C00000"/>
              </a:solidFill>
              <a:latin typeface="Bookman Old Style" panose="02050604050505020204" pitchFamily="18" charset="0"/>
              <a:cs typeface="Times New Roman" panose="02020603050405020304" pitchFamily="18" charset="0"/>
            </a:endParaRPr>
          </a:p>
        </p:txBody>
      </p:sp>
      <p:pic>
        <p:nvPicPr>
          <p:cNvPr id="8"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5079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995" y="274224"/>
            <a:ext cx="9256540" cy="5632311"/>
          </a:xfrm>
          <a:prstGeom prst="rect">
            <a:avLst/>
          </a:prstGeom>
        </p:spPr>
        <p:txBody>
          <a:bodyPr wrap="square">
            <a:spAutoFit/>
          </a:bodyPr>
          <a:lstStyle/>
          <a:p>
            <a:r>
              <a:rPr lang="en-US" sz="2000" b="1" i="0" dirty="0" smtClean="0">
                <a:solidFill>
                  <a:srgbClr val="C00000"/>
                </a:solidFill>
                <a:effectLst/>
                <a:latin typeface="Bookman Old Style" panose="02050604050505020204" pitchFamily="18" charset="0"/>
              </a:rPr>
              <a:t>Examples of Human recombinants </a:t>
            </a:r>
            <a:endParaRPr lang="en-US" sz="2000" i="0" strike="noStrike" dirty="0" smtClean="0">
              <a:solidFill>
                <a:srgbClr val="C00000"/>
              </a:solidFill>
              <a:effectLst/>
              <a:latin typeface="Bookman Old Style" panose="02050604050505020204" pitchFamily="18" charset="0"/>
            </a:endParaRPr>
          </a:p>
          <a:p>
            <a:r>
              <a:rPr lang="en-US" sz="2000" i="0" strike="noStrike" dirty="0" smtClean="0">
                <a:effectLst/>
                <a:latin typeface="Times New Roman" panose="02020603050405020304" pitchFamily="18" charset="0"/>
                <a:cs typeface="Times New Roman" panose="02020603050405020304" pitchFamily="18" charset="0"/>
              </a:rPr>
              <a:t>Human growth hormone</a:t>
            </a:r>
            <a:r>
              <a:rPr lang="en-US" sz="2000" i="0" dirty="0" smtClean="0">
                <a:effectLst/>
                <a:latin typeface="Times New Roman" panose="02020603050405020304" pitchFamily="18" charset="0"/>
                <a:cs typeface="Times New Roman" panose="02020603050405020304" pitchFamily="18" charset="0"/>
              </a:rPr>
              <a:t> (</a:t>
            </a:r>
            <a:r>
              <a:rPr lang="en-US" sz="2000" i="0" strike="noStrike" dirty="0" err="1" smtClean="0">
                <a:effectLst/>
                <a:latin typeface="Times New Roman" panose="02020603050405020304" pitchFamily="18" charset="0"/>
                <a:cs typeface="Times New Roman" panose="02020603050405020304" pitchFamily="18" charset="0"/>
              </a:rPr>
              <a:t>rHGH</a:t>
            </a:r>
            <a:r>
              <a:rPr lang="en-US" sz="2000" i="0" strike="noStrike" dirty="0" smtClean="0">
                <a:effectLst/>
                <a:latin typeface="Times New Roman" panose="02020603050405020304" pitchFamily="18" charset="0"/>
                <a:cs typeface="Times New Roman" panose="02020603050405020304" pitchFamily="18" charset="0"/>
              </a:rPr>
              <a:t>)</a:t>
            </a:r>
          </a:p>
          <a:p>
            <a:r>
              <a:rPr lang="en-US" sz="2000" i="0" strike="noStrike" dirty="0" smtClean="0">
                <a:effectLst/>
                <a:latin typeface="Times New Roman" panose="02020603050405020304" pitchFamily="18" charset="0"/>
                <a:cs typeface="Times New Roman" panose="02020603050405020304" pitchFamily="18" charset="0"/>
              </a:rPr>
              <a:t>human insulin</a:t>
            </a:r>
            <a:r>
              <a:rPr lang="en-US" sz="2000" i="0" dirty="0" smtClean="0">
                <a:effectLst/>
                <a:latin typeface="Times New Roman" panose="02020603050405020304" pitchFamily="18" charset="0"/>
                <a:cs typeface="Times New Roman" panose="02020603050405020304" pitchFamily="18" charset="0"/>
              </a:rPr>
              <a:t> (BHI): </a:t>
            </a:r>
            <a:r>
              <a:rPr lang="en-US" sz="2000" i="0" strike="noStrike" dirty="0" err="1" smtClean="0">
                <a:effectLst/>
                <a:latin typeface="Times New Roman" panose="02020603050405020304" pitchFamily="18" charset="0"/>
                <a:cs typeface="Times New Roman" panose="02020603050405020304" pitchFamily="18" charset="0"/>
              </a:rPr>
              <a:t>Humulin</a:t>
            </a:r>
            <a:r>
              <a:rPr lang="en-US" sz="2000" i="0" dirty="0" smtClean="0">
                <a:effectLst/>
                <a:latin typeface="Times New Roman" panose="02020603050405020304" pitchFamily="18" charset="0"/>
                <a:cs typeface="Times New Roman" panose="02020603050405020304" pitchFamily="18" charset="0"/>
              </a:rPr>
              <a:t> from Lilly and </a:t>
            </a:r>
            <a:r>
              <a:rPr lang="en-US" sz="2000" i="0" strike="noStrike" dirty="0" err="1" smtClean="0">
                <a:effectLst/>
                <a:latin typeface="Times New Roman" panose="02020603050405020304" pitchFamily="18" charset="0"/>
                <a:cs typeface="Times New Roman" panose="02020603050405020304" pitchFamily="18" charset="0"/>
              </a:rPr>
              <a:t>Novolin</a:t>
            </a:r>
            <a:r>
              <a:rPr lang="en-US" sz="2000" i="0" dirty="0" smtClean="0">
                <a:effectLst/>
                <a:latin typeface="Times New Roman" panose="02020603050405020304" pitchFamily="18" charset="0"/>
                <a:cs typeface="Times New Roman" panose="02020603050405020304" pitchFamily="18" charset="0"/>
              </a:rPr>
              <a:t> from </a:t>
            </a:r>
            <a:r>
              <a:rPr lang="en-US" sz="2000" i="0" strike="noStrike" dirty="0" smtClean="0">
                <a:effectLst/>
                <a:latin typeface="Times New Roman" panose="02020603050405020304" pitchFamily="18" charset="0"/>
                <a:cs typeface="Times New Roman" panose="02020603050405020304" pitchFamily="18" charset="0"/>
              </a:rPr>
              <a:t>Novo Nordisk</a:t>
            </a:r>
            <a:r>
              <a:rPr lang="en-US" sz="2000" i="0" dirty="0" smtClean="0">
                <a:effectLst/>
                <a:latin typeface="Times New Roman" panose="02020603050405020304" pitchFamily="18" charset="0"/>
                <a:cs typeface="Times New Roman" panose="02020603050405020304" pitchFamily="18" charset="0"/>
              </a:rPr>
              <a:t> among others largely replaced bovine and porcine insulin for human therapy.</a:t>
            </a:r>
          </a:p>
          <a:p>
            <a:pPr>
              <a:buFont typeface="Arial" panose="020B0604020202020204" pitchFamily="34" charset="0"/>
              <a:buChar char="•"/>
            </a:pPr>
            <a:r>
              <a:rPr lang="en-US" sz="2000" i="0" strike="noStrike" dirty="0" smtClean="0">
                <a:effectLst/>
                <a:latin typeface="Times New Roman" panose="02020603050405020304" pitchFamily="18" charset="0"/>
                <a:cs typeface="Times New Roman" panose="02020603050405020304" pitchFamily="18" charset="0"/>
              </a:rPr>
              <a:t>Follicle-stimulating hormone</a:t>
            </a:r>
            <a:r>
              <a:rPr lang="en-US" sz="2000" i="0" dirty="0" smtClean="0">
                <a:effectLst/>
                <a:latin typeface="Times New Roman" panose="02020603050405020304" pitchFamily="18" charset="0"/>
                <a:cs typeface="Times New Roman" panose="02020603050405020304" pitchFamily="18" charset="0"/>
              </a:rPr>
              <a:t> (FSH) as a recombinant </a:t>
            </a:r>
            <a:r>
              <a:rPr lang="en-US" sz="2000" i="0" strike="noStrike" dirty="0" smtClean="0">
                <a:effectLst/>
                <a:latin typeface="Times New Roman" panose="02020603050405020304" pitchFamily="18" charset="0"/>
                <a:cs typeface="Times New Roman" panose="02020603050405020304" pitchFamily="18" charset="0"/>
              </a:rPr>
              <a:t>gonadotropin preparation</a:t>
            </a:r>
            <a:r>
              <a:rPr lang="en-US" sz="2000" i="0" dirty="0" smtClean="0">
                <a:effectLst/>
                <a:latin typeface="Times New Roman" panose="02020603050405020304" pitchFamily="18" charset="0"/>
                <a:cs typeface="Times New Roman" panose="02020603050405020304" pitchFamily="18" charset="0"/>
              </a:rPr>
              <a:t> replaced </a:t>
            </a:r>
            <a:r>
              <a:rPr lang="en-US" sz="2000" i="0" dirty="0" err="1" smtClean="0">
                <a:effectLst/>
                <a:latin typeface="Times New Roman" panose="02020603050405020304" pitchFamily="18" charset="0"/>
                <a:cs typeface="Times New Roman" panose="02020603050405020304" pitchFamily="18" charset="0"/>
              </a:rPr>
              <a:t>Serono's</a:t>
            </a:r>
            <a:r>
              <a:rPr lang="en-US" sz="2000" i="0" dirty="0" smtClean="0">
                <a:effectLst/>
                <a:latin typeface="Times New Roman" panose="02020603050405020304" pitchFamily="18" charset="0"/>
                <a:cs typeface="Times New Roman" panose="02020603050405020304" pitchFamily="18" charset="0"/>
              </a:rPr>
              <a:t> </a:t>
            </a:r>
            <a:r>
              <a:rPr lang="en-US" sz="2000" i="0" strike="noStrike" dirty="0" err="1" smtClean="0">
                <a:effectLst/>
                <a:latin typeface="Times New Roman" panose="02020603050405020304" pitchFamily="18" charset="0"/>
                <a:cs typeface="Times New Roman" panose="02020603050405020304" pitchFamily="18" charset="0"/>
              </a:rPr>
              <a:t>Pergonal</a:t>
            </a:r>
            <a:r>
              <a:rPr lang="en-US" sz="2000" i="0" dirty="0" smtClean="0">
                <a:effectLst/>
                <a:latin typeface="Times New Roman" panose="02020603050405020304" pitchFamily="18" charset="0"/>
                <a:cs typeface="Times New Roman" panose="02020603050405020304" pitchFamily="18" charset="0"/>
              </a:rPr>
              <a:t> which was previously isolated from post-menopausal female urine</a:t>
            </a:r>
          </a:p>
          <a:p>
            <a:pPr>
              <a:buFont typeface="Arial" panose="020B0604020202020204" pitchFamily="34" charset="0"/>
              <a:buChar char="•"/>
            </a:pPr>
            <a:r>
              <a:rPr lang="en-US" sz="2000" i="0" strike="noStrike" dirty="0" smtClean="0">
                <a:effectLst/>
                <a:latin typeface="Times New Roman" panose="02020603050405020304" pitchFamily="18" charset="0"/>
                <a:cs typeface="Times New Roman" panose="02020603050405020304" pitchFamily="18" charset="0"/>
              </a:rPr>
              <a:t>Factor VIII</a:t>
            </a:r>
            <a:r>
              <a:rPr lang="en-US" sz="2000" i="0" dirty="0" smtClean="0">
                <a:effectLst/>
                <a:latin typeface="Times New Roman" panose="02020603050405020304" pitchFamily="18" charset="0"/>
                <a:cs typeface="Times New Roman" panose="02020603050405020304" pitchFamily="18" charset="0"/>
              </a:rPr>
              <a:t>: </a:t>
            </a:r>
            <a:endParaRPr lang="en-US" sz="2000" i="0" strike="noStrike" dirty="0" smtClean="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i="0" strike="noStrike" dirty="0" smtClean="0">
                <a:effectLst/>
                <a:latin typeface="Times New Roman" panose="02020603050405020304" pitchFamily="18" charset="0"/>
                <a:cs typeface="Times New Roman" panose="02020603050405020304" pitchFamily="18" charset="0"/>
              </a:rPr>
              <a:t>Erythropoietin</a:t>
            </a:r>
            <a:endParaRPr lang="en-US" sz="2000" i="0" dirty="0" smtClean="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i="0" strike="noStrike" dirty="0" err="1" smtClean="0">
                <a:effectLst/>
                <a:latin typeface="Times New Roman" panose="02020603050405020304" pitchFamily="18" charset="0"/>
                <a:cs typeface="Times New Roman" panose="02020603050405020304" pitchFamily="18" charset="0"/>
              </a:rPr>
              <a:t>Glucocerebrosidase</a:t>
            </a:r>
            <a:r>
              <a:rPr lang="en-US" sz="2000" i="0" dirty="0" smtClean="0">
                <a:effectLst/>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000" i="0" strike="noStrike" dirty="0" smtClean="0">
                <a:effectLst/>
                <a:latin typeface="Times New Roman" panose="02020603050405020304" pitchFamily="18" charset="0"/>
                <a:cs typeface="Times New Roman" panose="02020603050405020304" pitchFamily="18" charset="0"/>
              </a:rPr>
              <a:t>Interferon</a:t>
            </a:r>
            <a:r>
              <a:rPr lang="en-US" sz="2000" i="0" dirty="0" smtClean="0">
                <a:effectLst/>
                <a:latin typeface="Times New Roman" panose="02020603050405020304" pitchFamily="18" charset="0"/>
                <a:cs typeface="Times New Roman" panose="02020603050405020304" pitchFamily="18" charset="0"/>
              </a:rPr>
              <a:t> (IF) </a:t>
            </a:r>
            <a:endParaRPr lang="en-US" sz="2000" b="1" i="0" dirty="0" smtClean="0">
              <a:solidFill>
                <a:schemeClr val="accent1">
                  <a:lumMod val="75000"/>
                </a:schemeClr>
              </a:solidFill>
              <a:effectLst/>
              <a:latin typeface="Bookman Old Style" panose="02050604050505020204" pitchFamily="18" charset="0"/>
            </a:endParaRPr>
          </a:p>
          <a:p>
            <a:r>
              <a:rPr lang="en-US" sz="2000" b="1" i="0" dirty="0" smtClean="0">
                <a:solidFill>
                  <a:srgbClr val="C00000"/>
                </a:solidFill>
                <a:effectLst/>
                <a:latin typeface="Bookman Old Style" panose="02050604050505020204" pitchFamily="18" charset="0"/>
              </a:rPr>
              <a:t>Animal recombinants</a:t>
            </a:r>
            <a:endParaRPr lang="en-US" sz="2000" b="1" dirty="0">
              <a:solidFill>
                <a:srgbClr val="C00000"/>
              </a:solidFill>
              <a:latin typeface="Bookman Old Style" panose="02050604050505020204" pitchFamily="18" charset="0"/>
            </a:endParaRPr>
          </a:p>
          <a:p>
            <a:r>
              <a:rPr lang="en-US" sz="2000" i="0" strike="noStrike" dirty="0" smtClean="0">
                <a:effectLst/>
                <a:latin typeface="Times New Roman" panose="02020603050405020304" pitchFamily="18" charset="0"/>
                <a:cs typeface="Times New Roman" panose="02020603050405020304" pitchFamily="18" charset="0"/>
              </a:rPr>
              <a:t>Bovine somatotropin</a:t>
            </a:r>
            <a:r>
              <a:rPr lang="en-US" sz="2000" i="0" dirty="0" smtClean="0">
                <a:effectLst/>
                <a:latin typeface="Times New Roman" panose="02020603050405020304" pitchFamily="18" charset="0"/>
                <a:cs typeface="Times New Roman" panose="02020603050405020304" pitchFamily="18" charset="0"/>
              </a:rPr>
              <a:t> (</a:t>
            </a:r>
            <a:r>
              <a:rPr lang="en-US" sz="2000" i="0" dirty="0" err="1" smtClean="0">
                <a:effectLst/>
                <a:latin typeface="Times New Roman" panose="02020603050405020304" pitchFamily="18" charset="0"/>
                <a:cs typeface="Times New Roman" panose="02020603050405020304" pitchFamily="18" charset="0"/>
              </a:rPr>
              <a:t>bST</a:t>
            </a:r>
            <a:r>
              <a:rPr lang="en-US" sz="2000" i="0" dirty="0" smtClean="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i="0" strike="noStrike" dirty="0" smtClean="0">
                <a:effectLst/>
                <a:latin typeface="Times New Roman" panose="02020603050405020304" pitchFamily="18" charset="0"/>
                <a:cs typeface="Times New Roman" panose="02020603050405020304" pitchFamily="18" charset="0"/>
              </a:rPr>
              <a:t>Porcine somatotropin</a:t>
            </a:r>
            <a:r>
              <a:rPr lang="en-US" sz="2000" i="0" dirty="0" smtClean="0">
                <a:effectLst/>
                <a:latin typeface="Times New Roman" panose="02020603050405020304" pitchFamily="18" charset="0"/>
                <a:cs typeface="Times New Roman" panose="02020603050405020304" pitchFamily="18" charset="0"/>
              </a:rPr>
              <a:t> (</a:t>
            </a:r>
            <a:r>
              <a:rPr lang="en-US" sz="2000" i="0" dirty="0" err="1" smtClean="0">
                <a:effectLst/>
                <a:latin typeface="Times New Roman" panose="02020603050405020304" pitchFamily="18" charset="0"/>
                <a:cs typeface="Times New Roman" panose="02020603050405020304" pitchFamily="18" charset="0"/>
              </a:rPr>
              <a:t>pST</a:t>
            </a:r>
            <a:r>
              <a:rPr lang="en-US" sz="2000" i="0" dirty="0" smtClean="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i="0" strike="noStrike" dirty="0" smtClean="0">
                <a:effectLst/>
                <a:latin typeface="Times New Roman" panose="02020603050405020304" pitchFamily="18" charset="0"/>
                <a:cs typeface="Times New Roman" panose="02020603050405020304" pitchFamily="18" charset="0"/>
              </a:rPr>
              <a:t>Bovine </a:t>
            </a:r>
            <a:r>
              <a:rPr lang="en-US" sz="2000" i="0" strike="noStrike" dirty="0" err="1" smtClean="0">
                <a:effectLst/>
                <a:latin typeface="Times New Roman" panose="02020603050405020304" pitchFamily="18" charset="0"/>
                <a:cs typeface="Times New Roman" panose="02020603050405020304" pitchFamily="18" charset="0"/>
              </a:rPr>
              <a:t>Chymosin</a:t>
            </a:r>
            <a:endParaRPr lang="en-US" sz="2000" b="1" i="0" dirty="0" smtClean="0">
              <a:solidFill>
                <a:schemeClr val="accent1">
                  <a:lumMod val="75000"/>
                </a:schemeClr>
              </a:solidFill>
              <a:effectLst/>
              <a:latin typeface="Bookman Old Style" panose="02050604050505020204" pitchFamily="18" charset="0"/>
            </a:endParaRPr>
          </a:p>
          <a:p>
            <a:r>
              <a:rPr lang="en-US" sz="2000" b="1" i="0" dirty="0" smtClean="0">
                <a:solidFill>
                  <a:srgbClr val="C00000"/>
                </a:solidFill>
                <a:effectLst/>
                <a:latin typeface="Bookman Old Style" panose="02050604050505020204" pitchFamily="18" charset="0"/>
              </a:rPr>
              <a:t>Viral recombinants</a:t>
            </a:r>
          </a:p>
          <a:p>
            <a:pPr>
              <a:buFont typeface="Arial" panose="020B0604020202020204" pitchFamily="34" charset="0"/>
              <a:buChar char="•"/>
            </a:pPr>
            <a:r>
              <a:rPr lang="en-US" sz="2000" i="0" dirty="0" smtClean="0">
                <a:effectLst/>
                <a:latin typeface="Times New Roman" panose="02020603050405020304" pitchFamily="18" charset="0"/>
                <a:cs typeface="Times New Roman" panose="02020603050405020304" pitchFamily="18" charset="0"/>
              </a:rPr>
              <a:t>Envelope protein of the </a:t>
            </a:r>
            <a:r>
              <a:rPr lang="en-US" sz="2000" i="0" strike="noStrike" dirty="0" smtClean="0">
                <a:effectLst/>
                <a:latin typeface="Times New Roman" panose="02020603050405020304" pitchFamily="18" charset="0"/>
                <a:cs typeface="Times New Roman" panose="02020603050405020304" pitchFamily="18" charset="0"/>
              </a:rPr>
              <a:t>hepatitis B</a:t>
            </a:r>
            <a:r>
              <a:rPr lang="en-US" sz="2000" i="0" dirty="0" smtClean="0">
                <a:effectLst/>
                <a:latin typeface="Times New Roman" panose="02020603050405020304" pitchFamily="18" charset="0"/>
                <a:cs typeface="Times New Roman" panose="02020603050405020304" pitchFamily="18" charset="0"/>
              </a:rPr>
              <a:t> virus </a:t>
            </a:r>
          </a:p>
          <a:p>
            <a:pPr>
              <a:buFont typeface="Arial" panose="020B0604020202020204" pitchFamily="34" charset="0"/>
              <a:buChar char="•"/>
            </a:pPr>
            <a:r>
              <a:rPr lang="en-US" sz="2000" i="0" dirty="0" smtClean="0">
                <a:effectLst/>
                <a:latin typeface="Times New Roman" panose="02020603050405020304" pitchFamily="18" charset="0"/>
                <a:cs typeface="Times New Roman" panose="02020603050405020304" pitchFamily="18" charset="0"/>
              </a:rPr>
              <a:t>HPV Vaccine proteins</a:t>
            </a:r>
            <a:endParaRPr lang="en-US" sz="2000" i="0" dirty="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8" name="Picture 6" descr="College logo_Updat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47161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175" y="471154"/>
            <a:ext cx="7670042" cy="1200329"/>
          </a:xfrm>
          <a:prstGeom prst="rect">
            <a:avLst/>
          </a:prstGeom>
          <a:noFill/>
        </p:spPr>
        <p:txBody>
          <a:bodyPr wrap="square" rtlCol="0">
            <a:spAutoFit/>
          </a:bodyPr>
          <a:lstStyle/>
          <a:p>
            <a:pPr algn="ctr"/>
            <a:r>
              <a:rPr lang="en-IN" sz="3600" b="1" dirty="0" smtClean="0">
                <a:solidFill>
                  <a:srgbClr val="C00000"/>
                </a:solidFill>
                <a:latin typeface="Bookman Old Style" panose="02050604050505020204" pitchFamily="18" charset="0"/>
                <a:cs typeface="Arial" panose="020B0604020202020204" pitchFamily="34" charset="0"/>
              </a:rPr>
              <a:t>WHY RECOMBINANTS </a:t>
            </a:r>
            <a:r>
              <a:rPr lang="en-IN" sz="3600" b="1" dirty="0" smtClean="0">
                <a:solidFill>
                  <a:srgbClr val="C00000"/>
                </a:solidFill>
                <a:latin typeface="Bookman Old Style" panose="02050604050505020204" pitchFamily="18" charset="0"/>
                <a:cs typeface="Arial" panose="020B0604020202020204" pitchFamily="34" charset="0"/>
              </a:rPr>
              <a:t>????</a:t>
            </a:r>
            <a:endParaRPr lang="en-IN" sz="3600" b="1" dirty="0">
              <a:solidFill>
                <a:srgbClr val="C00000"/>
              </a:solidFill>
              <a:latin typeface="Bookman Old Style" panose="02050604050505020204" pitchFamily="18" charset="0"/>
              <a:cs typeface="Arial" panose="020B0604020202020204" pitchFamily="34" charset="0"/>
            </a:endParaRPr>
          </a:p>
          <a:p>
            <a:r>
              <a:rPr lang="en-IN" sz="3600" b="1" dirty="0" smtClean="0">
                <a:solidFill>
                  <a:srgbClr val="C00000"/>
                </a:solidFill>
                <a:latin typeface="Bookman Old Style" panose="02050604050505020204" pitchFamily="18" charset="0"/>
                <a:cs typeface="Arial" panose="020B0604020202020204" pitchFamily="34" charset="0"/>
              </a:rPr>
              <a:t>INSTEAD OF OTHER SOURCES</a:t>
            </a:r>
            <a:endParaRPr lang="en-IN" sz="3600" b="1" dirty="0">
              <a:solidFill>
                <a:srgbClr val="C00000"/>
              </a:solidFill>
              <a:latin typeface="Bookman Old Style" panose="02050604050505020204" pitchFamily="18" charset="0"/>
              <a:cs typeface="Arial" panose="020B0604020202020204" pitchFamily="34" charset="0"/>
            </a:endParaRPr>
          </a:p>
        </p:txBody>
      </p:sp>
      <p:sp>
        <p:nvSpPr>
          <p:cNvPr id="3" name="TextBox 2"/>
          <p:cNvSpPr txBox="1"/>
          <p:nvPr/>
        </p:nvSpPr>
        <p:spPr>
          <a:xfrm>
            <a:off x="1041010" y="1857303"/>
            <a:ext cx="9745971" cy="398570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IN" sz="2200" dirty="0" err="1" smtClean="0">
                <a:latin typeface="Times New Roman" panose="02020603050405020304" pitchFamily="18" charset="0"/>
                <a:cs typeface="Times New Roman" panose="02020603050405020304" pitchFamily="18" charset="0"/>
              </a:rPr>
              <a:t>Eg</a:t>
            </a:r>
            <a:r>
              <a:rPr lang="en-IN" sz="2200" dirty="0" smtClean="0">
                <a:latin typeface="Times New Roman" panose="02020603050405020304" pitchFamily="18" charset="0"/>
                <a:cs typeface="Times New Roman" panose="02020603050405020304" pitchFamily="18" charset="0"/>
              </a:rPr>
              <a:t>: Insulin can be isolated from different sources like bovine, porcine, hog, sheep etc.  They have similar structure but slight different in sequences. </a:t>
            </a:r>
          </a:p>
          <a:p>
            <a:pPr marL="342900" indent="-342900">
              <a:lnSpc>
                <a:spcPct val="15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Can cause allergy in some people.</a:t>
            </a:r>
          </a:p>
          <a:p>
            <a:pPr marL="342900" indent="-342900">
              <a:lnSpc>
                <a:spcPct val="15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Have to do animal slaughter to isolate insulin.</a:t>
            </a:r>
          </a:p>
          <a:p>
            <a:pPr marL="342900" indent="-342900">
              <a:lnSpc>
                <a:spcPct val="15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Very less amount of insulin production </a:t>
            </a:r>
          </a:p>
          <a:p>
            <a:pPr marL="342900" indent="-342900">
              <a:lnSpc>
                <a:spcPct val="15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Requires more time</a:t>
            </a:r>
            <a:r>
              <a:rPr lang="en-IN" sz="2200" dirty="0" smtClean="0">
                <a:latin typeface="Times New Roman" panose="02020603050405020304" pitchFamily="18" charset="0"/>
                <a:cs typeface="Times New Roman" panose="02020603050405020304" pitchFamily="18" charset="0"/>
              </a:rPr>
              <a:t>.</a:t>
            </a:r>
            <a:endParaRPr lang="en-IN" sz="2200" dirty="0" smtClean="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All these problems are solved by recombinant insulin production</a:t>
            </a:r>
          </a:p>
          <a:p>
            <a:endParaRPr lang="en-IN"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9" name="Picture 6" descr="College logo_Updat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8745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combinant proteins"/>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5457"/>
          <a:stretch/>
        </p:blipFill>
        <p:spPr bwMode="auto">
          <a:xfrm>
            <a:off x="411911" y="1490795"/>
            <a:ext cx="11330146" cy="49100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50976" y="417229"/>
            <a:ext cx="10641138" cy="492443"/>
          </a:xfrm>
          <a:prstGeom prst="rect">
            <a:avLst/>
          </a:prstGeom>
          <a:noFill/>
        </p:spPr>
        <p:txBody>
          <a:bodyPr wrap="square" rtlCol="0">
            <a:spAutoFit/>
          </a:bodyPr>
          <a:lstStyle/>
          <a:p>
            <a:pPr algn="ctr"/>
            <a:r>
              <a:rPr lang="en-IN" sz="2600" b="1" dirty="0" smtClean="0">
                <a:solidFill>
                  <a:srgbClr val="C00000"/>
                </a:solidFill>
                <a:latin typeface="Bookman Old Style" panose="02050604050505020204" pitchFamily="18" charset="0"/>
                <a:cs typeface="Arial" panose="020B0604020202020204" pitchFamily="34" charset="0"/>
              </a:rPr>
              <a:t>PRODUCTION OF RECOMBINANT PROTEIN</a:t>
            </a:r>
            <a:endParaRPr lang="en-IN" sz="2600" b="1" dirty="0">
              <a:solidFill>
                <a:srgbClr val="C00000"/>
              </a:solidFill>
              <a:latin typeface="Bookman Old Style" panose="02050604050505020204" pitchFamily="18" charset="0"/>
              <a:cs typeface="Arial" panose="020B0604020202020204" pitchFamily="34" charset="0"/>
            </a:endParaRPr>
          </a:p>
        </p:txBody>
      </p:sp>
      <p:sp>
        <p:nvSpPr>
          <p:cNvPr id="8" name="TextBox 7"/>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9"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7744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esearchgate.net/profile/Mariana_Saigo/publication/247157618/figure/fig2/AS:601719658528774@1520472554113/Steps-for-synthesis-of-the-recombinant-proteins-in-E-coli-The-cDNA-encoding-the-protei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7349" y="748340"/>
            <a:ext cx="8853055" cy="500978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8"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090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7777" y="491751"/>
            <a:ext cx="8961594" cy="892552"/>
          </a:xfrm>
          <a:prstGeom prst="rect">
            <a:avLst/>
          </a:prstGeom>
          <a:noFill/>
        </p:spPr>
        <p:txBody>
          <a:bodyPr wrap="square" rtlCol="0">
            <a:spAutoFit/>
          </a:bodyPr>
          <a:lstStyle/>
          <a:p>
            <a:pPr algn="ctr"/>
            <a:r>
              <a:rPr lang="en-IN" sz="2600" b="1" dirty="0" smtClean="0">
                <a:solidFill>
                  <a:srgbClr val="C00000"/>
                </a:solidFill>
                <a:latin typeface="Bookman Old Style" panose="02050604050505020204" pitchFamily="18" charset="0"/>
                <a:cs typeface="Arial" panose="020B0604020202020204" pitchFamily="34" charset="0"/>
              </a:rPr>
              <a:t>PRODUCTION OF RECOMBINANT BOWMAN BIRK INHIBITOR IN E.coli</a:t>
            </a:r>
            <a:endParaRPr lang="en-IN" sz="2600" b="1" dirty="0">
              <a:solidFill>
                <a:srgbClr val="C00000"/>
              </a:solidFill>
              <a:latin typeface="Bookman Old Style" panose="02050604050505020204" pitchFamily="18" charset="0"/>
              <a:cs typeface="Arial" panose="020B0604020202020204" pitchFamily="34" charset="0"/>
            </a:endParaRPr>
          </a:p>
        </p:txBody>
      </p:sp>
      <p:sp>
        <p:nvSpPr>
          <p:cNvPr id="4" name="Text Box 325"/>
          <p:cNvSpPr txBox="1">
            <a:spLocks noChangeArrowheads="1"/>
          </p:cNvSpPr>
          <p:nvPr/>
        </p:nvSpPr>
        <p:spPr bwMode="auto">
          <a:xfrm>
            <a:off x="1819292" y="2188010"/>
            <a:ext cx="6324608" cy="400110"/>
          </a:xfrm>
          <a:prstGeom prst="rect">
            <a:avLst/>
          </a:prstGeom>
          <a:noFill/>
          <a:ln w="9525">
            <a:noFill/>
            <a:miter lim="800000"/>
            <a:headEnd/>
            <a:tailEnd/>
          </a:ln>
          <a:effectLst/>
        </p:spPr>
        <p:txBody>
          <a:bodyPr wrap="square">
            <a:spAutoFit/>
          </a:bodyPr>
          <a:lstStyle/>
          <a:p>
            <a:pPr algn="ctr">
              <a:spcBef>
                <a:spcPct val="50000"/>
              </a:spcBef>
            </a:pPr>
            <a:r>
              <a:rPr lang="en-US" sz="2000" b="1" dirty="0">
                <a:solidFill>
                  <a:srgbClr val="002060"/>
                </a:solidFill>
                <a:latin typeface="Verdana" pitchFamily="34" charset="0"/>
              </a:rPr>
              <a:t>The BBIs of horse gram (</a:t>
            </a:r>
            <a:r>
              <a:rPr lang="en-US" sz="2000" b="1" i="1" dirty="0" err="1">
                <a:solidFill>
                  <a:srgbClr val="002060"/>
                </a:solidFill>
                <a:latin typeface="Verdana" pitchFamily="34" charset="0"/>
              </a:rPr>
              <a:t>Dolichos</a:t>
            </a:r>
            <a:r>
              <a:rPr lang="en-US" sz="2000" b="1" i="1" dirty="0">
                <a:solidFill>
                  <a:srgbClr val="002060"/>
                </a:solidFill>
                <a:latin typeface="Verdana" pitchFamily="34" charset="0"/>
              </a:rPr>
              <a:t> </a:t>
            </a:r>
            <a:r>
              <a:rPr lang="en-US" sz="2000" b="1" i="1" dirty="0" err="1">
                <a:solidFill>
                  <a:srgbClr val="002060"/>
                </a:solidFill>
                <a:latin typeface="Verdana" pitchFamily="34" charset="0"/>
              </a:rPr>
              <a:t>biflorus</a:t>
            </a:r>
            <a:r>
              <a:rPr lang="en-US" sz="2000" b="1" dirty="0">
                <a:solidFill>
                  <a:srgbClr val="002060"/>
                </a:solidFill>
                <a:latin typeface="Verdana" pitchFamily="34" charset="0"/>
              </a:rPr>
              <a:t>)</a:t>
            </a:r>
          </a:p>
        </p:txBody>
      </p:sp>
      <p:grpSp>
        <p:nvGrpSpPr>
          <p:cNvPr id="5" name="Group 229"/>
          <p:cNvGrpSpPr>
            <a:grpSpLocks/>
          </p:cNvGrpSpPr>
          <p:nvPr/>
        </p:nvGrpSpPr>
        <p:grpSpPr bwMode="auto">
          <a:xfrm>
            <a:off x="1382800" y="2780526"/>
            <a:ext cx="6454914" cy="3457907"/>
            <a:chOff x="360" y="1632"/>
            <a:chExt cx="3960" cy="2345"/>
          </a:xfrm>
        </p:grpSpPr>
        <p:grpSp>
          <p:nvGrpSpPr>
            <p:cNvPr id="6" name="Group 230"/>
            <p:cNvGrpSpPr>
              <a:grpSpLocks/>
            </p:cNvGrpSpPr>
            <p:nvPr/>
          </p:nvGrpSpPr>
          <p:grpSpPr bwMode="auto">
            <a:xfrm>
              <a:off x="360" y="1630"/>
              <a:ext cx="3960" cy="2345"/>
              <a:chOff x="127" y="576"/>
              <a:chExt cx="5537" cy="2963"/>
            </a:xfrm>
          </p:grpSpPr>
          <p:pic>
            <p:nvPicPr>
              <p:cNvPr id="12" name="Picture 231"/>
              <p:cNvPicPr>
                <a:picLocks noChangeAspect="1" noChangeArrowheads="1"/>
              </p:cNvPicPr>
              <p:nvPr/>
            </p:nvPicPr>
            <p:blipFill>
              <a:blip r:embed="rId2"/>
              <a:srcRect/>
              <a:stretch>
                <a:fillRect/>
              </a:stretch>
            </p:blipFill>
            <p:spPr bwMode="auto">
              <a:xfrm>
                <a:off x="127" y="762"/>
                <a:ext cx="5537" cy="2644"/>
              </a:xfrm>
              <a:prstGeom prst="rect">
                <a:avLst/>
              </a:prstGeom>
              <a:noFill/>
              <a:ln w="9525">
                <a:noFill/>
                <a:miter lim="800000"/>
                <a:headEnd/>
                <a:tailEnd/>
              </a:ln>
            </p:spPr>
          </p:pic>
          <p:sp>
            <p:nvSpPr>
              <p:cNvPr id="13" name="Oval 232"/>
              <p:cNvSpPr>
                <a:spLocks noChangeArrowheads="1"/>
              </p:cNvSpPr>
              <p:nvPr/>
            </p:nvSpPr>
            <p:spPr bwMode="auto">
              <a:xfrm>
                <a:off x="2443" y="756"/>
                <a:ext cx="270" cy="269"/>
              </a:xfrm>
              <a:prstGeom prst="ellipse">
                <a:avLst/>
              </a:prstGeom>
              <a:solidFill>
                <a:srgbClr val="0000FF"/>
              </a:solidFill>
              <a:ln w="12700">
                <a:solidFill>
                  <a:srgbClr val="0000FF"/>
                </a:solidFill>
                <a:round/>
                <a:headEnd/>
                <a:tailEnd/>
              </a:ln>
            </p:spPr>
            <p:txBody>
              <a:bodyPr/>
              <a:lstStyle/>
              <a:p>
                <a:endParaRPr lang="en-IN"/>
              </a:p>
            </p:txBody>
          </p:sp>
          <p:sp>
            <p:nvSpPr>
              <p:cNvPr id="14" name="Oval 233"/>
              <p:cNvSpPr>
                <a:spLocks noChangeArrowheads="1"/>
              </p:cNvSpPr>
              <p:nvPr/>
            </p:nvSpPr>
            <p:spPr bwMode="auto">
              <a:xfrm>
                <a:off x="2189" y="794"/>
                <a:ext cx="270" cy="270"/>
              </a:xfrm>
              <a:prstGeom prst="ellipse">
                <a:avLst/>
              </a:prstGeom>
              <a:solidFill>
                <a:srgbClr val="0000FF"/>
              </a:solidFill>
              <a:ln w="12700">
                <a:solidFill>
                  <a:srgbClr val="000000"/>
                </a:solidFill>
                <a:round/>
                <a:headEnd/>
                <a:tailEnd/>
              </a:ln>
            </p:spPr>
            <p:txBody>
              <a:bodyPr/>
              <a:lstStyle/>
              <a:p>
                <a:endParaRPr lang="en-IN"/>
              </a:p>
            </p:txBody>
          </p:sp>
          <p:sp>
            <p:nvSpPr>
              <p:cNvPr id="15" name="Oval 234"/>
              <p:cNvSpPr>
                <a:spLocks noChangeArrowheads="1"/>
              </p:cNvSpPr>
              <p:nvPr/>
            </p:nvSpPr>
            <p:spPr bwMode="auto">
              <a:xfrm>
                <a:off x="1943" y="794"/>
                <a:ext cx="269" cy="270"/>
              </a:xfrm>
              <a:prstGeom prst="ellipse">
                <a:avLst/>
              </a:prstGeom>
              <a:solidFill>
                <a:srgbClr val="0000FF"/>
              </a:solidFill>
              <a:ln w="12700">
                <a:solidFill>
                  <a:srgbClr val="000000"/>
                </a:solidFill>
                <a:round/>
                <a:headEnd/>
                <a:tailEnd/>
              </a:ln>
            </p:spPr>
            <p:txBody>
              <a:bodyPr/>
              <a:lstStyle/>
              <a:p>
                <a:endParaRPr lang="en-IN"/>
              </a:p>
            </p:txBody>
          </p:sp>
          <p:sp>
            <p:nvSpPr>
              <p:cNvPr id="16" name="Oval 235"/>
              <p:cNvSpPr>
                <a:spLocks noChangeArrowheads="1"/>
              </p:cNvSpPr>
              <p:nvPr/>
            </p:nvSpPr>
            <p:spPr bwMode="auto">
              <a:xfrm>
                <a:off x="1688" y="769"/>
                <a:ext cx="262" cy="282"/>
              </a:xfrm>
              <a:prstGeom prst="ellipse">
                <a:avLst/>
              </a:prstGeom>
              <a:solidFill>
                <a:srgbClr val="0000FF"/>
              </a:solidFill>
              <a:ln w="12700">
                <a:solidFill>
                  <a:srgbClr val="000000"/>
                </a:solidFill>
                <a:round/>
                <a:headEnd/>
                <a:tailEnd/>
              </a:ln>
            </p:spPr>
            <p:txBody>
              <a:bodyPr/>
              <a:lstStyle/>
              <a:p>
                <a:endParaRPr lang="en-IN"/>
              </a:p>
            </p:txBody>
          </p:sp>
          <p:sp>
            <p:nvSpPr>
              <p:cNvPr id="17" name="Oval 236"/>
              <p:cNvSpPr>
                <a:spLocks noChangeArrowheads="1"/>
              </p:cNvSpPr>
              <p:nvPr/>
            </p:nvSpPr>
            <p:spPr bwMode="auto">
              <a:xfrm>
                <a:off x="1427" y="807"/>
                <a:ext cx="269" cy="270"/>
              </a:xfrm>
              <a:prstGeom prst="ellipse">
                <a:avLst/>
              </a:prstGeom>
              <a:solidFill>
                <a:srgbClr val="0000FF"/>
              </a:solidFill>
              <a:ln w="12700">
                <a:solidFill>
                  <a:srgbClr val="000000"/>
                </a:solidFill>
                <a:round/>
                <a:headEnd/>
                <a:tailEnd/>
              </a:ln>
            </p:spPr>
            <p:txBody>
              <a:bodyPr/>
              <a:lstStyle/>
              <a:p>
                <a:endParaRPr lang="en-IN"/>
              </a:p>
            </p:txBody>
          </p:sp>
          <p:sp>
            <p:nvSpPr>
              <p:cNvPr id="18" name="Oval 237"/>
              <p:cNvSpPr>
                <a:spLocks noChangeArrowheads="1"/>
              </p:cNvSpPr>
              <p:nvPr/>
            </p:nvSpPr>
            <p:spPr bwMode="auto">
              <a:xfrm>
                <a:off x="1172" y="807"/>
                <a:ext cx="270" cy="270"/>
              </a:xfrm>
              <a:prstGeom prst="ellipse">
                <a:avLst/>
              </a:prstGeom>
              <a:solidFill>
                <a:srgbClr val="0000FF"/>
              </a:solidFill>
              <a:ln w="12700">
                <a:solidFill>
                  <a:srgbClr val="000000"/>
                </a:solidFill>
                <a:round/>
                <a:headEnd/>
                <a:tailEnd/>
              </a:ln>
            </p:spPr>
            <p:txBody>
              <a:bodyPr/>
              <a:lstStyle/>
              <a:p>
                <a:endParaRPr lang="en-IN"/>
              </a:p>
            </p:txBody>
          </p:sp>
          <p:sp>
            <p:nvSpPr>
              <p:cNvPr id="19" name="Oval 238"/>
              <p:cNvSpPr>
                <a:spLocks noChangeArrowheads="1"/>
              </p:cNvSpPr>
              <p:nvPr/>
            </p:nvSpPr>
            <p:spPr bwMode="auto">
              <a:xfrm>
                <a:off x="926" y="846"/>
                <a:ext cx="262" cy="269"/>
              </a:xfrm>
              <a:prstGeom prst="ellipse">
                <a:avLst/>
              </a:prstGeom>
              <a:solidFill>
                <a:srgbClr val="336600"/>
              </a:solidFill>
              <a:ln w="12700">
                <a:solidFill>
                  <a:srgbClr val="000000"/>
                </a:solidFill>
                <a:round/>
                <a:headEnd/>
                <a:tailEnd/>
              </a:ln>
            </p:spPr>
            <p:txBody>
              <a:bodyPr/>
              <a:lstStyle/>
              <a:p>
                <a:endParaRPr lang="en-IN"/>
              </a:p>
            </p:txBody>
          </p:sp>
          <p:sp>
            <p:nvSpPr>
              <p:cNvPr id="20" name="Oval 239"/>
              <p:cNvSpPr>
                <a:spLocks noChangeArrowheads="1"/>
              </p:cNvSpPr>
              <p:nvPr/>
            </p:nvSpPr>
            <p:spPr bwMode="auto">
              <a:xfrm>
                <a:off x="880" y="1102"/>
                <a:ext cx="269" cy="270"/>
              </a:xfrm>
              <a:prstGeom prst="ellipse">
                <a:avLst/>
              </a:prstGeom>
              <a:solidFill>
                <a:srgbClr val="993300"/>
              </a:solidFill>
              <a:ln w="12700">
                <a:solidFill>
                  <a:srgbClr val="000000"/>
                </a:solidFill>
                <a:round/>
                <a:headEnd/>
                <a:tailEnd/>
              </a:ln>
            </p:spPr>
            <p:txBody>
              <a:bodyPr/>
              <a:lstStyle/>
              <a:p>
                <a:endParaRPr lang="en-IN"/>
              </a:p>
            </p:txBody>
          </p:sp>
          <p:sp>
            <p:nvSpPr>
              <p:cNvPr id="21" name="Oval 240"/>
              <p:cNvSpPr>
                <a:spLocks noChangeArrowheads="1"/>
              </p:cNvSpPr>
              <p:nvPr/>
            </p:nvSpPr>
            <p:spPr bwMode="auto">
              <a:xfrm>
                <a:off x="1111" y="1244"/>
                <a:ext cx="262" cy="269"/>
              </a:xfrm>
              <a:prstGeom prst="ellipse">
                <a:avLst/>
              </a:prstGeom>
              <a:solidFill>
                <a:srgbClr val="993300"/>
              </a:solidFill>
              <a:ln w="12700">
                <a:solidFill>
                  <a:srgbClr val="000000"/>
                </a:solidFill>
                <a:round/>
                <a:headEnd/>
                <a:tailEnd/>
              </a:ln>
            </p:spPr>
            <p:txBody>
              <a:bodyPr/>
              <a:lstStyle/>
              <a:p>
                <a:endParaRPr lang="en-IN"/>
              </a:p>
            </p:txBody>
          </p:sp>
          <p:sp>
            <p:nvSpPr>
              <p:cNvPr id="22" name="Oval 241"/>
              <p:cNvSpPr>
                <a:spLocks noChangeArrowheads="1"/>
              </p:cNvSpPr>
              <p:nvPr/>
            </p:nvSpPr>
            <p:spPr bwMode="auto">
              <a:xfrm>
                <a:off x="1373" y="1231"/>
                <a:ext cx="262" cy="269"/>
              </a:xfrm>
              <a:prstGeom prst="ellipse">
                <a:avLst/>
              </a:prstGeom>
              <a:solidFill>
                <a:srgbClr val="993300"/>
              </a:solidFill>
              <a:ln w="12700">
                <a:solidFill>
                  <a:srgbClr val="000000"/>
                </a:solidFill>
                <a:round/>
                <a:headEnd/>
                <a:tailEnd/>
              </a:ln>
            </p:spPr>
            <p:txBody>
              <a:bodyPr/>
              <a:lstStyle/>
              <a:p>
                <a:endParaRPr lang="en-IN"/>
              </a:p>
            </p:txBody>
          </p:sp>
          <p:sp>
            <p:nvSpPr>
              <p:cNvPr id="23" name="Oval 242"/>
              <p:cNvSpPr>
                <a:spLocks noChangeArrowheads="1"/>
              </p:cNvSpPr>
              <p:nvPr/>
            </p:nvSpPr>
            <p:spPr bwMode="auto">
              <a:xfrm>
                <a:off x="1619" y="1231"/>
                <a:ext cx="270" cy="269"/>
              </a:xfrm>
              <a:prstGeom prst="ellipse">
                <a:avLst/>
              </a:prstGeom>
              <a:solidFill>
                <a:srgbClr val="993300"/>
              </a:solidFill>
              <a:ln w="12700">
                <a:solidFill>
                  <a:srgbClr val="000000"/>
                </a:solidFill>
                <a:round/>
                <a:headEnd/>
                <a:tailEnd/>
              </a:ln>
            </p:spPr>
            <p:txBody>
              <a:bodyPr/>
              <a:lstStyle/>
              <a:p>
                <a:endParaRPr lang="en-IN"/>
              </a:p>
            </p:txBody>
          </p:sp>
          <p:sp>
            <p:nvSpPr>
              <p:cNvPr id="24" name="Oval 243"/>
              <p:cNvSpPr>
                <a:spLocks noChangeArrowheads="1"/>
              </p:cNvSpPr>
              <p:nvPr/>
            </p:nvSpPr>
            <p:spPr bwMode="auto">
              <a:xfrm>
                <a:off x="1873" y="1244"/>
                <a:ext cx="270" cy="269"/>
              </a:xfrm>
              <a:prstGeom prst="ellipse">
                <a:avLst/>
              </a:prstGeom>
              <a:solidFill>
                <a:srgbClr val="993300"/>
              </a:solidFill>
              <a:ln w="12700">
                <a:solidFill>
                  <a:srgbClr val="000000"/>
                </a:solidFill>
                <a:round/>
                <a:headEnd/>
                <a:tailEnd/>
              </a:ln>
            </p:spPr>
            <p:txBody>
              <a:bodyPr/>
              <a:lstStyle/>
              <a:p>
                <a:endParaRPr lang="en-IN"/>
              </a:p>
            </p:txBody>
          </p:sp>
          <p:sp>
            <p:nvSpPr>
              <p:cNvPr id="25" name="Rectangle 244"/>
              <p:cNvSpPr>
                <a:spLocks noChangeArrowheads="1"/>
              </p:cNvSpPr>
              <p:nvPr/>
            </p:nvSpPr>
            <p:spPr bwMode="auto">
              <a:xfrm>
                <a:off x="1920" y="807"/>
                <a:ext cx="354" cy="244"/>
              </a:xfrm>
              <a:prstGeom prst="rect">
                <a:avLst/>
              </a:prstGeom>
              <a:noFill/>
              <a:ln w="9525">
                <a:noFill/>
                <a:miter lim="800000"/>
                <a:headEnd/>
                <a:tailEnd/>
              </a:ln>
            </p:spPr>
            <p:txBody>
              <a:bodyPr/>
              <a:lstStyle/>
              <a:p>
                <a:endParaRPr lang="en-IN"/>
              </a:p>
            </p:txBody>
          </p:sp>
          <p:sp>
            <p:nvSpPr>
              <p:cNvPr id="26" name="Rectangle 245"/>
              <p:cNvSpPr>
                <a:spLocks noChangeArrowheads="1"/>
              </p:cNvSpPr>
              <p:nvPr/>
            </p:nvSpPr>
            <p:spPr bwMode="auto">
              <a:xfrm>
                <a:off x="2010" y="832"/>
                <a:ext cx="154"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H</a:t>
                </a:r>
                <a:endParaRPr lang="en-US" sz="2400">
                  <a:solidFill>
                    <a:schemeClr val="bg1"/>
                  </a:solidFill>
                </a:endParaRPr>
              </a:p>
            </p:txBody>
          </p:sp>
          <p:sp>
            <p:nvSpPr>
              <p:cNvPr id="27" name="Rectangle 246"/>
              <p:cNvSpPr>
                <a:spLocks noChangeArrowheads="1"/>
              </p:cNvSpPr>
              <p:nvPr/>
            </p:nvSpPr>
            <p:spPr bwMode="auto">
              <a:xfrm>
                <a:off x="2119" y="832"/>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28" name="Rectangle 247"/>
              <p:cNvSpPr>
                <a:spLocks noChangeArrowheads="1"/>
              </p:cNvSpPr>
              <p:nvPr/>
            </p:nvSpPr>
            <p:spPr bwMode="auto">
              <a:xfrm>
                <a:off x="1665" y="756"/>
                <a:ext cx="355" cy="346"/>
              </a:xfrm>
              <a:prstGeom prst="rect">
                <a:avLst/>
              </a:prstGeom>
              <a:noFill/>
              <a:ln w="9525">
                <a:noFill/>
                <a:miter lim="800000"/>
                <a:headEnd/>
                <a:tailEnd/>
              </a:ln>
            </p:spPr>
            <p:txBody>
              <a:bodyPr/>
              <a:lstStyle/>
              <a:p>
                <a:endParaRPr lang="en-IN"/>
              </a:p>
            </p:txBody>
          </p:sp>
          <p:sp>
            <p:nvSpPr>
              <p:cNvPr id="29" name="Rectangle 248"/>
              <p:cNvSpPr>
                <a:spLocks noChangeArrowheads="1"/>
              </p:cNvSpPr>
              <p:nvPr/>
            </p:nvSpPr>
            <p:spPr bwMode="auto">
              <a:xfrm>
                <a:off x="1757" y="807"/>
                <a:ext cx="165"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Q</a:t>
                </a:r>
                <a:endParaRPr lang="en-US" sz="2400">
                  <a:solidFill>
                    <a:schemeClr val="bg1"/>
                  </a:solidFill>
                </a:endParaRPr>
              </a:p>
            </p:txBody>
          </p:sp>
          <p:sp>
            <p:nvSpPr>
              <p:cNvPr id="30" name="Rectangle 249"/>
              <p:cNvSpPr>
                <a:spLocks noChangeArrowheads="1"/>
              </p:cNvSpPr>
              <p:nvPr/>
            </p:nvSpPr>
            <p:spPr bwMode="auto">
              <a:xfrm>
                <a:off x="1880" y="807"/>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31" name="Rectangle 250"/>
              <p:cNvSpPr>
                <a:spLocks noChangeArrowheads="1"/>
              </p:cNvSpPr>
              <p:nvPr/>
            </p:nvSpPr>
            <p:spPr bwMode="auto">
              <a:xfrm>
                <a:off x="1419" y="820"/>
                <a:ext cx="354" cy="244"/>
              </a:xfrm>
              <a:prstGeom prst="rect">
                <a:avLst/>
              </a:prstGeom>
              <a:noFill/>
              <a:ln w="9525">
                <a:noFill/>
                <a:miter lim="800000"/>
                <a:headEnd/>
                <a:tailEnd/>
              </a:ln>
            </p:spPr>
            <p:txBody>
              <a:bodyPr/>
              <a:lstStyle/>
              <a:p>
                <a:endParaRPr lang="en-IN"/>
              </a:p>
            </p:txBody>
          </p:sp>
          <p:sp>
            <p:nvSpPr>
              <p:cNvPr id="32" name="Rectangle 251"/>
              <p:cNvSpPr>
                <a:spLocks noChangeArrowheads="1"/>
              </p:cNvSpPr>
              <p:nvPr/>
            </p:nvSpPr>
            <p:spPr bwMode="auto">
              <a:xfrm>
                <a:off x="1511" y="846"/>
                <a:ext cx="141"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S</a:t>
                </a:r>
                <a:endParaRPr lang="en-US" sz="2400">
                  <a:solidFill>
                    <a:schemeClr val="bg1"/>
                  </a:solidFill>
                </a:endParaRPr>
              </a:p>
            </p:txBody>
          </p:sp>
          <p:sp>
            <p:nvSpPr>
              <p:cNvPr id="33" name="Rectangle 252"/>
              <p:cNvSpPr>
                <a:spLocks noChangeArrowheads="1"/>
              </p:cNvSpPr>
              <p:nvPr/>
            </p:nvSpPr>
            <p:spPr bwMode="auto">
              <a:xfrm>
                <a:off x="1612" y="846"/>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34" name="Rectangle 253"/>
              <p:cNvSpPr>
                <a:spLocks noChangeArrowheads="1"/>
              </p:cNvSpPr>
              <p:nvPr/>
            </p:nvSpPr>
            <p:spPr bwMode="auto">
              <a:xfrm>
                <a:off x="1165" y="820"/>
                <a:ext cx="354" cy="244"/>
              </a:xfrm>
              <a:prstGeom prst="rect">
                <a:avLst/>
              </a:prstGeom>
              <a:noFill/>
              <a:ln w="9525">
                <a:noFill/>
                <a:miter lim="800000"/>
                <a:headEnd/>
                <a:tailEnd/>
              </a:ln>
            </p:spPr>
            <p:txBody>
              <a:bodyPr/>
              <a:lstStyle/>
              <a:p>
                <a:endParaRPr lang="en-IN"/>
              </a:p>
            </p:txBody>
          </p:sp>
          <p:sp>
            <p:nvSpPr>
              <p:cNvPr id="35" name="Rectangle 254"/>
              <p:cNvSpPr>
                <a:spLocks noChangeArrowheads="1"/>
              </p:cNvSpPr>
              <p:nvPr/>
            </p:nvSpPr>
            <p:spPr bwMode="auto">
              <a:xfrm>
                <a:off x="1257" y="846"/>
                <a:ext cx="130"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T</a:t>
                </a:r>
                <a:endParaRPr lang="en-US" sz="2400">
                  <a:solidFill>
                    <a:schemeClr val="bg1"/>
                  </a:solidFill>
                </a:endParaRPr>
              </a:p>
            </p:txBody>
          </p:sp>
          <p:sp>
            <p:nvSpPr>
              <p:cNvPr id="36" name="Rectangle 255"/>
              <p:cNvSpPr>
                <a:spLocks noChangeArrowheads="1"/>
              </p:cNvSpPr>
              <p:nvPr/>
            </p:nvSpPr>
            <p:spPr bwMode="auto">
              <a:xfrm>
                <a:off x="1356" y="846"/>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37" name="Rectangle 256"/>
              <p:cNvSpPr>
                <a:spLocks noChangeArrowheads="1"/>
              </p:cNvSpPr>
              <p:nvPr/>
            </p:nvSpPr>
            <p:spPr bwMode="auto">
              <a:xfrm>
                <a:off x="918" y="858"/>
                <a:ext cx="355" cy="244"/>
              </a:xfrm>
              <a:prstGeom prst="rect">
                <a:avLst/>
              </a:prstGeom>
              <a:noFill/>
              <a:ln w="9525">
                <a:noFill/>
                <a:miter lim="800000"/>
                <a:headEnd/>
                <a:tailEnd/>
              </a:ln>
            </p:spPr>
            <p:txBody>
              <a:bodyPr/>
              <a:lstStyle/>
              <a:p>
                <a:endParaRPr lang="en-IN"/>
              </a:p>
            </p:txBody>
          </p:sp>
          <p:sp>
            <p:nvSpPr>
              <p:cNvPr id="38" name="Rectangle 257"/>
              <p:cNvSpPr>
                <a:spLocks noChangeArrowheads="1"/>
              </p:cNvSpPr>
              <p:nvPr/>
            </p:nvSpPr>
            <p:spPr bwMode="auto">
              <a:xfrm>
                <a:off x="1011" y="884"/>
                <a:ext cx="153"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D</a:t>
                </a:r>
                <a:endParaRPr lang="en-US" sz="2400">
                  <a:solidFill>
                    <a:schemeClr val="bg1"/>
                  </a:solidFill>
                </a:endParaRPr>
              </a:p>
            </p:txBody>
          </p:sp>
          <p:sp>
            <p:nvSpPr>
              <p:cNvPr id="39" name="Rectangle 258"/>
              <p:cNvSpPr>
                <a:spLocks noChangeArrowheads="1"/>
              </p:cNvSpPr>
              <p:nvPr/>
            </p:nvSpPr>
            <p:spPr bwMode="auto">
              <a:xfrm>
                <a:off x="1120" y="884"/>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40" name="Rectangle 259"/>
              <p:cNvSpPr>
                <a:spLocks noChangeArrowheads="1"/>
              </p:cNvSpPr>
              <p:nvPr/>
            </p:nvSpPr>
            <p:spPr bwMode="auto">
              <a:xfrm>
                <a:off x="864" y="1115"/>
                <a:ext cx="355" cy="244"/>
              </a:xfrm>
              <a:prstGeom prst="rect">
                <a:avLst/>
              </a:prstGeom>
              <a:noFill/>
              <a:ln w="9525">
                <a:noFill/>
                <a:miter lim="800000"/>
                <a:headEnd/>
                <a:tailEnd/>
              </a:ln>
            </p:spPr>
            <p:txBody>
              <a:bodyPr/>
              <a:lstStyle/>
              <a:p>
                <a:endParaRPr lang="en-IN"/>
              </a:p>
            </p:txBody>
          </p:sp>
          <p:sp>
            <p:nvSpPr>
              <p:cNvPr id="41" name="Rectangle 260"/>
              <p:cNvSpPr>
                <a:spLocks noChangeArrowheads="1"/>
              </p:cNvSpPr>
              <p:nvPr/>
            </p:nvSpPr>
            <p:spPr bwMode="auto">
              <a:xfrm>
                <a:off x="966" y="1141"/>
                <a:ext cx="141"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E</a:t>
                </a:r>
                <a:endParaRPr lang="en-US" sz="2400">
                  <a:solidFill>
                    <a:schemeClr val="bg1"/>
                  </a:solidFill>
                </a:endParaRPr>
              </a:p>
            </p:txBody>
          </p:sp>
          <p:sp>
            <p:nvSpPr>
              <p:cNvPr id="42" name="Rectangle 261"/>
              <p:cNvSpPr>
                <a:spLocks noChangeArrowheads="1"/>
              </p:cNvSpPr>
              <p:nvPr/>
            </p:nvSpPr>
            <p:spPr bwMode="auto">
              <a:xfrm>
                <a:off x="1065" y="1141"/>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43" name="Rectangle 262"/>
              <p:cNvSpPr>
                <a:spLocks noChangeArrowheads="1"/>
              </p:cNvSpPr>
              <p:nvPr/>
            </p:nvSpPr>
            <p:spPr bwMode="auto">
              <a:xfrm>
                <a:off x="1095" y="1256"/>
                <a:ext cx="355" cy="244"/>
              </a:xfrm>
              <a:prstGeom prst="rect">
                <a:avLst/>
              </a:prstGeom>
              <a:noFill/>
              <a:ln w="9525">
                <a:noFill/>
                <a:miter lim="800000"/>
                <a:headEnd/>
                <a:tailEnd/>
              </a:ln>
            </p:spPr>
            <p:txBody>
              <a:bodyPr/>
              <a:lstStyle/>
              <a:p>
                <a:endParaRPr lang="en-IN"/>
              </a:p>
            </p:txBody>
          </p:sp>
          <p:sp>
            <p:nvSpPr>
              <p:cNvPr id="44" name="Rectangle 263"/>
              <p:cNvSpPr>
                <a:spLocks noChangeArrowheads="1"/>
              </p:cNvSpPr>
              <p:nvPr/>
            </p:nvSpPr>
            <p:spPr bwMode="auto">
              <a:xfrm>
                <a:off x="1197" y="1282"/>
                <a:ext cx="141"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P</a:t>
                </a:r>
                <a:endParaRPr lang="en-US" sz="2400">
                  <a:solidFill>
                    <a:schemeClr val="bg1"/>
                  </a:solidFill>
                </a:endParaRPr>
              </a:p>
            </p:txBody>
          </p:sp>
          <p:sp>
            <p:nvSpPr>
              <p:cNvPr id="45" name="Rectangle 264"/>
              <p:cNvSpPr>
                <a:spLocks noChangeArrowheads="1"/>
              </p:cNvSpPr>
              <p:nvPr/>
            </p:nvSpPr>
            <p:spPr bwMode="auto">
              <a:xfrm>
                <a:off x="1295" y="1282"/>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46" name="Rectangle 265"/>
              <p:cNvSpPr>
                <a:spLocks noChangeArrowheads="1"/>
              </p:cNvSpPr>
              <p:nvPr/>
            </p:nvSpPr>
            <p:spPr bwMode="auto">
              <a:xfrm>
                <a:off x="1342" y="1244"/>
                <a:ext cx="354" cy="243"/>
              </a:xfrm>
              <a:prstGeom prst="rect">
                <a:avLst/>
              </a:prstGeom>
              <a:noFill/>
              <a:ln w="9525">
                <a:noFill/>
                <a:miter lim="800000"/>
                <a:headEnd/>
                <a:tailEnd/>
              </a:ln>
            </p:spPr>
            <p:txBody>
              <a:bodyPr/>
              <a:lstStyle/>
              <a:p>
                <a:endParaRPr lang="en-IN"/>
              </a:p>
            </p:txBody>
          </p:sp>
          <p:sp>
            <p:nvSpPr>
              <p:cNvPr id="47" name="Rectangle 266"/>
              <p:cNvSpPr>
                <a:spLocks noChangeArrowheads="1"/>
              </p:cNvSpPr>
              <p:nvPr/>
            </p:nvSpPr>
            <p:spPr bwMode="auto">
              <a:xfrm>
                <a:off x="1434" y="1268"/>
                <a:ext cx="142"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S</a:t>
                </a:r>
                <a:endParaRPr lang="en-US" sz="2400">
                  <a:solidFill>
                    <a:schemeClr val="bg1"/>
                  </a:solidFill>
                </a:endParaRPr>
              </a:p>
            </p:txBody>
          </p:sp>
          <p:sp>
            <p:nvSpPr>
              <p:cNvPr id="48" name="Rectangle 267"/>
              <p:cNvSpPr>
                <a:spLocks noChangeArrowheads="1"/>
              </p:cNvSpPr>
              <p:nvPr/>
            </p:nvSpPr>
            <p:spPr bwMode="auto">
              <a:xfrm>
                <a:off x="1534" y="1268"/>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49" name="Rectangle 268"/>
              <p:cNvSpPr>
                <a:spLocks noChangeArrowheads="1"/>
              </p:cNvSpPr>
              <p:nvPr/>
            </p:nvSpPr>
            <p:spPr bwMode="auto">
              <a:xfrm>
                <a:off x="1611" y="1231"/>
                <a:ext cx="355" cy="244"/>
              </a:xfrm>
              <a:prstGeom prst="rect">
                <a:avLst/>
              </a:prstGeom>
              <a:noFill/>
              <a:ln w="9525">
                <a:noFill/>
                <a:miter lim="800000"/>
                <a:headEnd/>
                <a:tailEnd/>
              </a:ln>
            </p:spPr>
            <p:txBody>
              <a:bodyPr/>
              <a:lstStyle/>
              <a:p>
                <a:endParaRPr lang="en-IN"/>
              </a:p>
            </p:txBody>
          </p:sp>
          <p:sp>
            <p:nvSpPr>
              <p:cNvPr id="50" name="Rectangle 269"/>
              <p:cNvSpPr>
                <a:spLocks noChangeArrowheads="1"/>
              </p:cNvSpPr>
              <p:nvPr/>
            </p:nvSpPr>
            <p:spPr bwMode="auto">
              <a:xfrm>
                <a:off x="1703" y="1257"/>
                <a:ext cx="141"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E</a:t>
                </a:r>
                <a:endParaRPr lang="en-US" sz="2400">
                  <a:solidFill>
                    <a:schemeClr val="bg1"/>
                  </a:solidFill>
                </a:endParaRPr>
              </a:p>
            </p:txBody>
          </p:sp>
          <p:sp>
            <p:nvSpPr>
              <p:cNvPr id="51" name="Rectangle 270"/>
              <p:cNvSpPr>
                <a:spLocks noChangeArrowheads="1"/>
              </p:cNvSpPr>
              <p:nvPr/>
            </p:nvSpPr>
            <p:spPr bwMode="auto">
              <a:xfrm>
                <a:off x="1803" y="1257"/>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52" name="Rectangle 271"/>
              <p:cNvSpPr>
                <a:spLocks noChangeArrowheads="1"/>
              </p:cNvSpPr>
              <p:nvPr/>
            </p:nvSpPr>
            <p:spPr bwMode="auto">
              <a:xfrm>
                <a:off x="1866" y="1256"/>
                <a:ext cx="354" cy="244"/>
              </a:xfrm>
              <a:prstGeom prst="rect">
                <a:avLst/>
              </a:prstGeom>
              <a:noFill/>
              <a:ln w="9525">
                <a:noFill/>
                <a:miter lim="800000"/>
                <a:headEnd/>
                <a:tailEnd/>
              </a:ln>
            </p:spPr>
            <p:txBody>
              <a:bodyPr/>
              <a:lstStyle/>
              <a:p>
                <a:endParaRPr lang="en-IN"/>
              </a:p>
            </p:txBody>
          </p:sp>
          <p:sp>
            <p:nvSpPr>
              <p:cNvPr id="53" name="Rectangle 272"/>
              <p:cNvSpPr>
                <a:spLocks noChangeArrowheads="1"/>
              </p:cNvSpPr>
              <p:nvPr/>
            </p:nvSpPr>
            <p:spPr bwMode="auto">
              <a:xfrm>
                <a:off x="1967" y="1282"/>
                <a:ext cx="141"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S</a:t>
                </a:r>
                <a:endParaRPr lang="en-US" sz="2400">
                  <a:solidFill>
                    <a:schemeClr val="bg1"/>
                  </a:solidFill>
                </a:endParaRPr>
              </a:p>
            </p:txBody>
          </p:sp>
          <p:sp>
            <p:nvSpPr>
              <p:cNvPr id="54" name="Rectangle 273"/>
              <p:cNvSpPr>
                <a:spLocks noChangeArrowheads="1"/>
              </p:cNvSpPr>
              <p:nvPr/>
            </p:nvSpPr>
            <p:spPr bwMode="auto">
              <a:xfrm>
                <a:off x="2066" y="1282"/>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55" name="Oval 274"/>
              <p:cNvSpPr>
                <a:spLocks noChangeArrowheads="1"/>
              </p:cNvSpPr>
              <p:nvPr/>
            </p:nvSpPr>
            <p:spPr bwMode="auto">
              <a:xfrm>
                <a:off x="2305" y="1436"/>
                <a:ext cx="261" cy="270"/>
              </a:xfrm>
              <a:prstGeom prst="ellipse">
                <a:avLst/>
              </a:prstGeom>
              <a:solidFill>
                <a:srgbClr val="FFFFFF"/>
              </a:solidFill>
              <a:ln w="12700">
                <a:solidFill>
                  <a:srgbClr val="000000"/>
                </a:solidFill>
                <a:round/>
                <a:headEnd/>
                <a:tailEnd/>
              </a:ln>
            </p:spPr>
            <p:txBody>
              <a:bodyPr/>
              <a:lstStyle/>
              <a:p>
                <a:endParaRPr lang="en-IN"/>
              </a:p>
            </p:txBody>
          </p:sp>
          <p:sp>
            <p:nvSpPr>
              <p:cNvPr id="56" name="Oval 275"/>
              <p:cNvSpPr>
                <a:spLocks noChangeArrowheads="1"/>
              </p:cNvSpPr>
              <p:nvPr/>
            </p:nvSpPr>
            <p:spPr bwMode="auto">
              <a:xfrm>
                <a:off x="2074" y="1539"/>
                <a:ext cx="261" cy="269"/>
              </a:xfrm>
              <a:prstGeom prst="ellipse">
                <a:avLst/>
              </a:prstGeom>
              <a:solidFill>
                <a:srgbClr val="FFFFFF"/>
              </a:solidFill>
              <a:ln w="12700">
                <a:solidFill>
                  <a:srgbClr val="000000"/>
                </a:solidFill>
                <a:round/>
                <a:headEnd/>
                <a:tailEnd/>
              </a:ln>
            </p:spPr>
            <p:txBody>
              <a:bodyPr/>
              <a:lstStyle/>
              <a:p>
                <a:endParaRPr lang="en-IN"/>
              </a:p>
            </p:txBody>
          </p:sp>
          <p:sp>
            <p:nvSpPr>
              <p:cNvPr id="57" name="Rectangle 276"/>
              <p:cNvSpPr>
                <a:spLocks noChangeArrowheads="1"/>
              </p:cNvSpPr>
              <p:nvPr/>
            </p:nvSpPr>
            <p:spPr bwMode="auto">
              <a:xfrm>
                <a:off x="2282" y="1436"/>
                <a:ext cx="354" cy="244"/>
              </a:xfrm>
              <a:prstGeom prst="rect">
                <a:avLst/>
              </a:prstGeom>
              <a:noFill/>
              <a:ln w="9525">
                <a:noFill/>
                <a:miter lim="800000"/>
                <a:headEnd/>
                <a:tailEnd/>
              </a:ln>
            </p:spPr>
            <p:txBody>
              <a:bodyPr/>
              <a:lstStyle/>
              <a:p>
                <a:endParaRPr lang="en-IN"/>
              </a:p>
            </p:txBody>
          </p:sp>
          <p:sp>
            <p:nvSpPr>
              <p:cNvPr id="58" name="Rectangle 277"/>
              <p:cNvSpPr>
                <a:spLocks noChangeArrowheads="1"/>
              </p:cNvSpPr>
              <p:nvPr/>
            </p:nvSpPr>
            <p:spPr bwMode="auto">
              <a:xfrm>
                <a:off x="2375" y="1462"/>
                <a:ext cx="154"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R</a:t>
                </a:r>
                <a:endParaRPr lang="en-US" sz="2400">
                  <a:solidFill>
                    <a:schemeClr val="bg1"/>
                  </a:solidFill>
                </a:endParaRPr>
              </a:p>
            </p:txBody>
          </p:sp>
          <p:sp>
            <p:nvSpPr>
              <p:cNvPr id="59" name="Rectangle 278"/>
              <p:cNvSpPr>
                <a:spLocks noChangeArrowheads="1"/>
              </p:cNvSpPr>
              <p:nvPr/>
            </p:nvSpPr>
            <p:spPr bwMode="auto">
              <a:xfrm>
                <a:off x="2482" y="1462"/>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60" name="Rectangle 279"/>
              <p:cNvSpPr>
                <a:spLocks noChangeArrowheads="1"/>
              </p:cNvSpPr>
              <p:nvPr/>
            </p:nvSpPr>
            <p:spPr bwMode="auto">
              <a:xfrm>
                <a:off x="2058" y="1552"/>
                <a:ext cx="354" cy="244"/>
              </a:xfrm>
              <a:prstGeom prst="rect">
                <a:avLst/>
              </a:prstGeom>
              <a:noFill/>
              <a:ln w="9525">
                <a:noFill/>
                <a:miter lim="800000"/>
                <a:headEnd/>
                <a:tailEnd/>
              </a:ln>
            </p:spPr>
            <p:txBody>
              <a:bodyPr/>
              <a:lstStyle/>
              <a:p>
                <a:endParaRPr lang="en-IN"/>
              </a:p>
            </p:txBody>
          </p:sp>
          <p:sp>
            <p:nvSpPr>
              <p:cNvPr id="61" name="Rectangle 280"/>
              <p:cNvSpPr>
                <a:spLocks noChangeArrowheads="1"/>
              </p:cNvSpPr>
              <p:nvPr/>
            </p:nvSpPr>
            <p:spPr bwMode="auto">
              <a:xfrm>
                <a:off x="2153" y="1577"/>
                <a:ext cx="141"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V</a:t>
                </a:r>
                <a:endParaRPr lang="en-US" sz="2400">
                  <a:solidFill>
                    <a:schemeClr val="bg1"/>
                  </a:solidFill>
                </a:endParaRPr>
              </a:p>
            </p:txBody>
          </p:sp>
          <p:sp>
            <p:nvSpPr>
              <p:cNvPr id="62" name="Rectangle 281"/>
              <p:cNvSpPr>
                <a:spLocks noChangeArrowheads="1"/>
              </p:cNvSpPr>
              <p:nvPr/>
            </p:nvSpPr>
            <p:spPr bwMode="auto">
              <a:xfrm>
                <a:off x="2252" y="1577"/>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63" name="Oval 282"/>
              <p:cNvSpPr>
                <a:spLocks noChangeArrowheads="1"/>
              </p:cNvSpPr>
              <p:nvPr/>
            </p:nvSpPr>
            <p:spPr bwMode="auto">
              <a:xfrm>
                <a:off x="2682" y="2656"/>
                <a:ext cx="270" cy="269"/>
              </a:xfrm>
              <a:prstGeom prst="ellipse">
                <a:avLst/>
              </a:prstGeom>
              <a:solidFill>
                <a:srgbClr val="FF00FF"/>
              </a:solidFill>
              <a:ln w="12700">
                <a:solidFill>
                  <a:srgbClr val="000000"/>
                </a:solidFill>
                <a:round/>
                <a:headEnd/>
                <a:tailEnd/>
              </a:ln>
            </p:spPr>
            <p:txBody>
              <a:bodyPr/>
              <a:lstStyle/>
              <a:p>
                <a:endParaRPr lang="en-IN"/>
              </a:p>
            </p:txBody>
          </p:sp>
          <p:sp>
            <p:nvSpPr>
              <p:cNvPr id="64" name="Oval 283"/>
              <p:cNvSpPr>
                <a:spLocks noChangeArrowheads="1"/>
              </p:cNvSpPr>
              <p:nvPr/>
            </p:nvSpPr>
            <p:spPr bwMode="auto">
              <a:xfrm>
                <a:off x="2982" y="3131"/>
                <a:ext cx="270" cy="269"/>
              </a:xfrm>
              <a:prstGeom prst="ellipse">
                <a:avLst/>
              </a:prstGeom>
              <a:solidFill>
                <a:srgbClr val="FF00FF"/>
              </a:solidFill>
              <a:ln w="12700">
                <a:solidFill>
                  <a:srgbClr val="000000"/>
                </a:solidFill>
                <a:round/>
                <a:headEnd/>
                <a:tailEnd/>
              </a:ln>
            </p:spPr>
            <p:txBody>
              <a:bodyPr/>
              <a:lstStyle/>
              <a:p>
                <a:endParaRPr lang="en-IN"/>
              </a:p>
            </p:txBody>
          </p:sp>
          <p:sp>
            <p:nvSpPr>
              <p:cNvPr id="65" name="Oval 284"/>
              <p:cNvSpPr>
                <a:spLocks noChangeArrowheads="1"/>
              </p:cNvSpPr>
              <p:nvPr/>
            </p:nvSpPr>
            <p:spPr bwMode="auto">
              <a:xfrm>
                <a:off x="2790" y="2964"/>
                <a:ext cx="262" cy="269"/>
              </a:xfrm>
              <a:prstGeom prst="ellipse">
                <a:avLst/>
              </a:prstGeom>
              <a:solidFill>
                <a:srgbClr val="FF00FF"/>
              </a:solidFill>
              <a:ln w="12700">
                <a:solidFill>
                  <a:srgbClr val="000000"/>
                </a:solidFill>
                <a:round/>
                <a:headEnd/>
                <a:tailEnd/>
              </a:ln>
            </p:spPr>
            <p:txBody>
              <a:bodyPr/>
              <a:lstStyle/>
              <a:p>
                <a:endParaRPr lang="en-IN"/>
              </a:p>
            </p:txBody>
          </p:sp>
          <p:sp>
            <p:nvSpPr>
              <p:cNvPr id="66" name="Oval 285"/>
              <p:cNvSpPr>
                <a:spLocks noChangeArrowheads="1"/>
              </p:cNvSpPr>
              <p:nvPr/>
            </p:nvSpPr>
            <p:spPr bwMode="auto">
              <a:xfrm>
                <a:off x="2605" y="2425"/>
                <a:ext cx="262" cy="282"/>
              </a:xfrm>
              <a:prstGeom prst="ellipse">
                <a:avLst/>
              </a:prstGeom>
              <a:solidFill>
                <a:srgbClr val="FF00FF"/>
              </a:solidFill>
              <a:ln w="12700">
                <a:solidFill>
                  <a:srgbClr val="000000"/>
                </a:solidFill>
                <a:round/>
                <a:headEnd/>
                <a:tailEnd/>
              </a:ln>
            </p:spPr>
            <p:txBody>
              <a:bodyPr/>
              <a:lstStyle/>
              <a:p>
                <a:endParaRPr lang="en-IN"/>
              </a:p>
            </p:txBody>
          </p:sp>
          <p:sp>
            <p:nvSpPr>
              <p:cNvPr id="67" name="Rectangle 286"/>
              <p:cNvSpPr>
                <a:spLocks noChangeArrowheads="1"/>
              </p:cNvSpPr>
              <p:nvPr/>
            </p:nvSpPr>
            <p:spPr bwMode="auto">
              <a:xfrm>
                <a:off x="3868" y="2001"/>
                <a:ext cx="354" cy="244"/>
              </a:xfrm>
              <a:prstGeom prst="rect">
                <a:avLst/>
              </a:prstGeom>
              <a:noFill/>
              <a:ln w="9525">
                <a:noFill/>
                <a:miter lim="800000"/>
                <a:headEnd/>
                <a:tailEnd/>
              </a:ln>
            </p:spPr>
            <p:txBody>
              <a:bodyPr/>
              <a:lstStyle/>
              <a:p>
                <a:endParaRPr lang="en-IN"/>
              </a:p>
            </p:txBody>
          </p:sp>
          <p:sp>
            <p:nvSpPr>
              <p:cNvPr id="68" name="Rectangle 287"/>
              <p:cNvSpPr>
                <a:spLocks noChangeArrowheads="1"/>
              </p:cNvSpPr>
              <p:nvPr/>
            </p:nvSpPr>
            <p:spPr bwMode="auto">
              <a:xfrm>
                <a:off x="4076" y="2027"/>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69" name="Rectangle 288"/>
              <p:cNvSpPr>
                <a:spLocks noChangeArrowheads="1"/>
              </p:cNvSpPr>
              <p:nvPr/>
            </p:nvSpPr>
            <p:spPr bwMode="auto">
              <a:xfrm>
                <a:off x="4322" y="2643"/>
                <a:ext cx="355" cy="244"/>
              </a:xfrm>
              <a:prstGeom prst="rect">
                <a:avLst/>
              </a:prstGeom>
              <a:noFill/>
              <a:ln w="9525">
                <a:noFill/>
                <a:miter lim="800000"/>
                <a:headEnd/>
                <a:tailEnd/>
              </a:ln>
            </p:spPr>
            <p:txBody>
              <a:bodyPr/>
              <a:lstStyle/>
              <a:p>
                <a:endParaRPr lang="en-IN"/>
              </a:p>
            </p:txBody>
          </p:sp>
          <p:sp>
            <p:nvSpPr>
              <p:cNvPr id="70" name="Rectangle 289"/>
              <p:cNvSpPr>
                <a:spLocks noChangeArrowheads="1"/>
              </p:cNvSpPr>
              <p:nvPr/>
            </p:nvSpPr>
            <p:spPr bwMode="auto">
              <a:xfrm>
                <a:off x="4522" y="2668"/>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71" name="Rectangle 290"/>
              <p:cNvSpPr>
                <a:spLocks noChangeArrowheads="1"/>
              </p:cNvSpPr>
              <p:nvPr/>
            </p:nvSpPr>
            <p:spPr bwMode="auto">
              <a:xfrm>
                <a:off x="944" y="3309"/>
                <a:ext cx="53" cy="230"/>
              </a:xfrm>
              <a:prstGeom prst="rect">
                <a:avLst/>
              </a:prstGeom>
              <a:noFill/>
              <a:ln w="9525">
                <a:noFill/>
                <a:miter lim="800000"/>
                <a:headEnd/>
                <a:tailEnd/>
              </a:ln>
            </p:spPr>
            <p:txBody>
              <a:bodyPr wrap="none" lIns="0" tIns="0" rIns="0" bIns="0">
                <a:spAutoFit/>
              </a:bodyPr>
              <a:lstStyle/>
              <a:p>
                <a:r>
                  <a:rPr lang="en-US" sz="1900" b="1">
                    <a:solidFill>
                      <a:schemeClr val="bg1"/>
                    </a:solidFill>
                  </a:rPr>
                  <a:t> </a:t>
                </a:r>
                <a:endParaRPr lang="en-US" sz="2400">
                  <a:solidFill>
                    <a:schemeClr val="bg1"/>
                  </a:solidFill>
                </a:endParaRPr>
              </a:p>
            </p:txBody>
          </p:sp>
          <p:sp>
            <p:nvSpPr>
              <p:cNvPr id="72" name="Rectangle 291"/>
              <p:cNvSpPr>
                <a:spLocks noChangeArrowheads="1"/>
              </p:cNvSpPr>
              <p:nvPr/>
            </p:nvSpPr>
            <p:spPr bwMode="auto">
              <a:xfrm>
                <a:off x="2466" y="576"/>
                <a:ext cx="355" cy="244"/>
              </a:xfrm>
              <a:prstGeom prst="rect">
                <a:avLst/>
              </a:prstGeom>
              <a:noFill/>
              <a:ln w="9525">
                <a:noFill/>
                <a:miter lim="800000"/>
                <a:headEnd/>
                <a:tailEnd/>
              </a:ln>
            </p:spPr>
            <p:txBody>
              <a:bodyPr/>
              <a:lstStyle/>
              <a:p>
                <a:endParaRPr lang="en-IN"/>
              </a:p>
            </p:txBody>
          </p:sp>
          <p:sp>
            <p:nvSpPr>
              <p:cNvPr id="73" name="Rectangle 292"/>
              <p:cNvSpPr>
                <a:spLocks noChangeArrowheads="1"/>
              </p:cNvSpPr>
              <p:nvPr/>
            </p:nvSpPr>
            <p:spPr bwMode="auto">
              <a:xfrm>
                <a:off x="2561" y="603"/>
                <a:ext cx="90" cy="194"/>
              </a:xfrm>
              <a:prstGeom prst="rect">
                <a:avLst/>
              </a:prstGeom>
              <a:noFill/>
              <a:ln w="9525">
                <a:noFill/>
                <a:miter lim="800000"/>
                <a:headEnd/>
                <a:tailEnd/>
              </a:ln>
            </p:spPr>
            <p:txBody>
              <a:bodyPr wrap="none" lIns="0" tIns="0" rIns="0" bIns="0">
                <a:spAutoFit/>
              </a:bodyPr>
              <a:lstStyle/>
              <a:p>
                <a:r>
                  <a:rPr lang="en-US" sz="1600">
                    <a:solidFill>
                      <a:schemeClr val="bg1"/>
                    </a:solidFill>
                  </a:rPr>
                  <a:t>1</a:t>
                </a:r>
                <a:endParaRPr lang="en-US" sz="2400">
                  <a:solidFill>
                    <a:schemeClr val="bg1"/>
                  </a:solidFill>
                </a:endParaRPr>
              </a:p>
            </p:txBody>
          </p:sp>
          <p:sp>
            <p:nvSpPr>
              <p:cNvPr id="74" name="Rectangle 293"/>
              <p:cNvSpPr>
                <a:spLocks noChangeArrowheads="1"/>
              </p:cNvSpPr>
              <p:nvPr/>
            </p:nvSpPr>
            <p:spPr bwMode="auto">
              <a:xfrm>
                <a:off x="2628" y="603"/>
                <a:ext cx="45" cy="194"/>
              </a:xfrm>
              <a:prstGeom prst="rect">
                <a:avLst/>
              </a:prstGeom>
              <a:noFill/>
              <a:ln w="9525">
                <a:noFill/>
                <a:miter lim="800000"/>
                <a:headEnd/>
                <a:tailEnd/>
              </a:ln>
            </p:spPr>
            <p:txBody>
              <a:bodyPr wrap="none" lIns="0" tIns="0" rIns="0" bIns="0">
                <a:spAutoFit/>
              </a:bodyPr>
              <a:lstStyle/>
              <a:p>
                <a:r>
                  <a:rPr lang="en-US" sz="1600">
                    <a:solidFill>
                      <a:schemeClr val="bg1"/>
                    </a:solidFill>
                  </a:rPr>
                  <a:t> </a:t>
                </a:r>
                <a:endParaRPr lang="en-US" sz="2400">
                  <a:solidFill>
                    <a:schemeClr val="bg1"/>
                  </a:solidFill>
                </a:endParaRPr>
              </a:p>
            </p:txBody>
          </p:sp>
          <p:sp>
            <p:nvSpPr>
              <p:cNvPr id="75" name="Rectangle 294"/>
              <p:cNvSpPr>
                <a:spLocks noChangeArrowheads="1"/>
              </p:cNvSpPr>
              <p:nvPr/>
            </p:nvSpPr>
            <p:spPr bwMode="auto">
              <a:xfrm>
                <a:off x="2174" y="794"/>
                <a:ext cx="354" cy="244"/>
              </a:xfrm>
              <a:prstGeom prst="rect">
                <a:avLst/>
              </a:prstGeom>
              <a:noFill/>
              <a:ln w="9525">
                <a:noFill/>
                <a:miter lim="800000"/>
                <a:headEnd/>
                <a:tailEnd/>
              </a:ln>
            </p:spPr>
            <p:txBody>
              <a:bodyPr/>
              <a:lstStyle/>
              <a:p>
                <a:endParaRPr lang="en-IN"/>
              </a:p>
            </p:txBody>
          </p:sp>
          <p:sp>
            <p:nvSpPr>
              <p:cNvPr id="76" name="Rectangle 295"/>
              <p:cNvSpPr>
                <a:spLocks noChangeArrowheads="1"/>
              </p:cNvSpPr>
              <p:nvPr/>
            </p:nvSpPr>
            <p:spPr bwMode="auto">
              <a:xfrm>
                <a:off x="2275" y="820"/>
                <a:ext cx="153"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H</a:t>
                </a:r>
                <a:endParaRPr lang="en-US" sz="2400">
                  <a:solidFill>
                    <a:schemeClr val="bg1"/>
                  </a:solidFill>
                </a:endParaRPr>
              </a:p>
            </p:txBody>
          </p:sp>
          <p:sp>
            <p:nvSpPr>
              <p:cNvPr id="77" name="Rectangle 296"/>
              <p:cNvSpPr>
                <a:spLocks noChangeArrowheads="1"/>
              </p:cNvSpPr>
              <p:nvPr/>
            </p:nvSpPr>
            <p:spPr bwMode="auto">
              <a:xfrm>
                <a:off x="2381" y="820"/>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78" name="Rectangle 297"/>
              <p:cNvSpPr>
                <a:spLocks noChangeArrowheads="1"/>
              </p:cNvSpPr>
              <p:nvPr/>
            </p:nvSpPr>
            <p:spPr bwMode="auto">
              <a:xfrm>
                <a:off x="2443" y="769"/>
                <a:ext cx="355" cy="243"/>
              </a:xfrm>
              <a:prstGeom prst="rect">
                <a:avLst/>
              </a:prstGeom>
              <a:noFill/>
              <a:ln w="9525">
                <a:noFill/>
                <a:miter lim="800000"/>
                <a:headEnd/>
                <a:tailEnd/>
              </a:ln>
            </p:spPr>
            <p:txBody>
              <a:bodyPr/>
              <a:lstStyle/>
              <a:p>
                <a:endParaRPr lang="en-IN"/>
              </a:p>
            </p:txBody>
          </p:sp>
          <p:sp>
            <p:nvSpPr>
              <p:cNvPr id="79" name="Rectangle 298"/>
              <p:cNvSpPr>
                <a:spLocks noChangeArrowheads="1"/>
              </p:cNvSpPr>
              <p:nvPr/>
            </p:nvSpPr>
            <p:spPr bwMode="auto">
              <a:xfrm>
                <a:off x="2545" y="793"/>
                <a:ext cx="153"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D</a:t>
                </a:r>
                <a:endParaRPr lang="en-US" sz="2400">
                  <a:solidFill>
                    <a:schemeClr val="bg1"/>
                  </a:solidFill>
                </a:endParaRPr>
              </a:p>
            </p:txBody>
          </p:sp>
          <p:sp>
            <p:nvSpPr>
              <p:cNvPr id="80" name="Rectangle 299"/>
              <p:cNvSpPr>
                <a:spLocks noChangeArrowheads="1"/>
              </p:cNvSpPr>
              <p:nvPr/>
            </p:nvSpPr>
            <p:spPr bwMode="auto">
              <a:xfrm>
                <a:off x="2649" y="793"/>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81" name="Oval 300"/>
              <p:cNvSpPr>
                <a:spLocks noChangeArrowheads="1"/>
              </p:cNvSpPr>
              <p:nvPr/>
            </p:nvSpPr>
            <p:spPr bwMode="auto">
              <a:xfrm>
                <a:off x="2605" y="2835"/>
                <a:ext cx="262" cy="270"/>
              </a:xfrm>
              <a:prstGeom prst="ellipse">
                <a:avLst/>
              </a:prstGeom>
              <a:solidFill>
                <a:srgbClr val="FFFFFF"/>
              </a:solidFill>
              <a:ln w="12700">
                <a:solidFill>
                  <a:srgbClr val="000000"/>
                </a:solidFill>
                <a:round/>
                <a:headEnd/>
                <a:tailEnd/>
              </a:ln>
            </p:spPr>
            <p:txBody>
              <a:bodyPr/>
              <a:lstStyle/>
              <a:p>
                <a:endParaRPr lang="en-IN"/>
              </a:p>
            </p:txBody>
          </p:sp>
          <p:sp>
            <p:nvSpPr>
              <p:cNvPr id="82" name="Oval 301"/>
              <p:cNvSpPr>
                <a:spLocks noChangeArrowheads="1"/>
              </p:cNvSpPr>
              <p:nvPr/>
            </p:nvSpPr>
            <p:spPr bwMode="auto">
              <a:xfrm>
                <a:off x="2867" y="2746"/>
                <a:ext cx="262" cy="269"/>
              </a:xfrm>
              <a:prstGeom prst="ellipse">
                <a:avLst/>
              </a:prstGeom>
              <a:solidFill>
                <a:srgbClr val="FFFFFF"/>
              </a:solidFill>
              <a:ln w="12700">
                <a:solidFill>
                  <a:srgbClr val="000000"/>
                </a:solidFill>
                <a:round/>
                <a:headEnd/>
                <a:tailEnd/>
              </a:ln>
            </p:spPr>
            <p:txBody>
              <a:bodyPr/>
              <a:lstStyle/>
              <a:p>
                <a:endParaRPr lang="en-IN"/>
              </a:p>
            </p:txBody>
          </p:sp>
          <p:sp>
            <p:nvSpPr>
              <p:cNvPr id="83" name="Rectangle 302"/>
              <p:cNvSpPr>
                <a:spLocks noChangeArrowheads="1"/>
              </p:cNvSpPr>
              <p:nvPr/>
            </p:nvSpPr>
            <p:spPr bwMode="auto">
              <a:xfrm>
                <a:off x="2559" y="2835"/>
                <a:ext cx="385" cy="244"/>
              </a:xfrm>
              <a:prstGeom prst="rect">
                <a:avLst/>
              </a:prstGeom>
              <a:noFill/>
              <a:ln w="9525">
                <a:noFill/>
                <a:miter lim="800000"/>
                <a:headEnd/>
                <a:tailEnd/>
              </a:ln>
            </p:spPr>
            <p:txBody>
              <a:bodyPr/>
              <a:lstStyle/>
              <a:p>
                <a:endParaRPr lang="en-IN"/>
              </a:p>
            </p:txBody>
          </p:sp>
          <p:sp>
            <p:nvSpPr>
              <p:cNvPr id="84" name="Rectangle 303"/>
              <p:cNvSpPr>
                <a:spLocks noChangeArrowheads="1"/>
              </p:cNvSpPr>
              <p:nvPr/>
            </p:nvSpPr>
            <p:spPr bwMode="auto">
              <a:xfrm>
                <a:off x="2661" y="2847"/>
                <a:ext cx="177"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M</a:t>
                </a:r>
                <a:endParaRPr lang="en-US" sz="2400">
                  <a:solidFill>
                    <a:schemeClr val="bg1"/>
                  </a:solidFill>
                </a:endParaRPr>
              </a:p>
            </p:txBody>
          </p:sp>
          <p:sp>
            <p:nvSpPr>
              <p:cNvPr id="85" name="Rectangle 304"/>
              <p:cNvSpPr>
                <a:spLocks noChangeArrowheads="1"/>
              </p:cNvSpPr>
              <p:nvPr/>
            </p:nvSpPr>
            <p:spPr bwMode="auto">
              <a:xfrm>
                <a:off x="2791" y="2847"/>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86" name="Rectangle 305"/>
              <p:cNvSpPr>
                <a:spLocks noChangeArrowheads="1"/>
              </p:cNvSpPr>
              <p:nvPr/>
            </p:nvSpPr>
            <p:spPr bwMode="auto">
              <a:xfrm>
                <a:off x="2844" y="2746"/>
                <a:ext cx="377" cy="243"/>
              </a:xfrm>
              <a:prstGeom prst="rect">
                <a:avLst/>
              </a:prstGeom>
              <a:noFill/>
              <a:ln w="9525">
                <a:noFill/>
                <a:miter lim="800000"/>
                <a:headEnd/>
                <a:tailEnd/>
              </a:ln>
            </p:spPr>
            <p:txBody>
              <a:bodyPr/>
              <a:lstStyle/>
              <a:p>
                <a:endParaRPr lang="en-IN"/>
              </a:p>
            </p:txBody>
          </p:sp>
          <p:sp>
            <p:nvSpPr>
              <p:cNvPr id="87" name="Rectangle 306"/>
              <p:cNvSpPr>
                <a:spLocks noChangeArrowheads="1"/>
              </p:cNvSpPr>
              <p:nvPr/>
            </p:nvSpPr>
            <p:spPr bwMode="auto">
              <a:xfrm>
                <a:off x="2936" y="2760"/>
                <a:ext cx="154"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D</a:t>
                </a:r>
                <a:endParaRPr lang="en-US" sz="2400">
                  <a:solidFill>
                    <a:schemeClr val="bg1"/>
                  </a:solidFill>
                </a:endParaRPr>
              </a:p>
            </p:txBody>
          </p:sp>
          <p:sp>
            <p:nvSpPr>
              <p:cNvPr id="88" name="Rectangle 307"/>
              <p:cNvSpPr>
                <a:spLocks noChangeArrowheads="1"/>
              </p:cNvSpPr>
              <p:nvPr/>
            </p:nvSpPr>
            <p:spPr bwMode="auto">
              <a:xfrm>
                <a:off x="3044" y="2760"/>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89" name="Rectangle 308"/>
              <p:cNvSpPr>
                <a:spLocks noChangeArrowheads="1"/>
              </p:cNvSpPr>
              <p:nvPr/>
            </p:nvSpPr>
            <p:spPr bwMode="auto">
              <a:xfrm>
                <a:off x="2967" y="3131"/>
                <a:ext cx="385" cy="244"/>
              </a:xfrm>
              <a:prstGeom prst="rect">
                <a:avLst/>
              </a:prstGeom>
              <a:noFill/>
              <a:ln w="9525">
                <a:noFill/>
                <a:miter lim="800000"/>
                <a:headEnd/>
                <a:tailEnd/>
              </a:ln>
            </p:spPr>
            <p:txBody>
              <a:bodyPr/>
              <a:lstStyle/>
              <a:p>
                <a:endParaRPr lang="en-IN"/>
              </a:p>
            </p:txBody>
          </p:sp>
          <p:sp>
            <p:nvSpPr>
              <p:cNvPr id="90" name="Rectangle 309"/>
              <p:cNvSpPr>
                <a:spLocks noChangeArrowheads="1"/>
              </p:cNvSpPr>
              <p:nvPr/>
            </p:nvSpPr>
            <p:spPr bwMode="auto">
              <a:xfrm>
                <a:off x="3067" y="3144"/>
                <a:ext cx="154"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D</a:t>
                </a:r>
                <a:endParaRPr lang="en-US" sz="2400">
                  <a:solidFill>
                    <a:schemeClr val="bg1"/>
                  </a:solidFill>
                </a:endParaRPr>
              </a:p>
            </p:txBody>
          </p:sp>
          <p:sp>
            <p:nvSpPr>
              <p:cNvPr id="91" name="Rectangle 310"/>
              <p:cNvSpPr>
                <a:spLocks noChangeArrowheads="1"/>
              </p:cNvSpPr>
              <p:nvPr/>
            </p:nvSpPr>
            <p:spPr bwMode="auto">
              <a:xfrm>
                <a:off x="3177" y="3144"/>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92" name="Rectangle 311"/>
              <p:cNvSpPr>
                <a:spLocks noChangeArrowheads="1"/>
              </p:cNvSpPr>
              <p:nvPr/>
            </p:nvSpPr>
            <p:spPr bwMode="auto">
              <a:xfrm>
                <a:off x="2767" y="2964"/>
                <a:ext cx="377" cy="244"/>
              </a:xfrm>
              <a:prstGeom prst="rect">
                <a:avLst/>
              </a:prstGeom>
              <a:noFill/>
              <a:ln w="9525">
                <a:noFill/>
                <a:miter lim="800000"/>
                <a:headEnd/>
                <a:tailEnd/>
              </a:ln>
            </p:spPr>
            <p:txBody>
              <a:bodyPr/>
              <a:lstStyle/>
              <a:p>
                <a:endParaRPr lang="en-IN"/>
              </a:p>
            </p:txBody>
          </p:sp>
          <p:sp>
            <p:nvSpPr>
              <p:cNvPr id="93" name="Rectangle 312"/>
              <p:cNvSpPr>
                <a:spLocks noChangeArrowheads="1"/>
              </p:cNvSpPr>
              <p:nvPr/>
            </p:nvSpPr>
            <p:spPr bwMode="auto">
              <a:xfrm>
                <a:off x="2858" y="2976"/>
                <a:ext cx="154"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D</a:t>
                </a:r>
                <a:endParaRPr lang="en-US" sz="2400">
                  <a:solidFill>
                    <a:schemeClr val="bg1"/>
                  </a:solidFill>
                </a:endParaRPr>
              </a:p>
            </p:txBody>
          </p:sp>
          <p:sp>
            <p:nvSpPr>
              <p:cNvPr id="94" name="Rectangle 313"/>
              <p:cNvSpPr>
                <a:spLocks noChangeArrowheads="1"/>
              </p:cNvSpPr>
              <p:nvPr/>
            </p:nvSpPr>
            <p:spPr bwMode="auto">
              <a:xfrm>
                <a:off x="2967" y="2976"/>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95" name="Rectangle 314"/>
              <p:cNvSpPr>
                <a:spLocks noChangeArrowheads="1"/>
              </p:cNvSpPr>
              <p:nvPr/>
            </p:nvSpPr>
            <p:spPr bwMode="auto">
              <a:xfrm>
                <a:off x="2659" y="2630"/>
                <a:ext cx="377" cy="244"/>
              </a:xfrm>
              <a:prstGeom prst="rect">
                <a:avLst/>
              </a:prstGeom>
              <a:noFill/>
              <a:ln w="9525">
                <a:noFill/>
                <a:miter lim="800000"/>
                <a:headEnd/>
                <a:tailEnd/>
              </a:ln>
            </p:spPr>
            <p:txBody>
              <a:bodyPr/>
              <a:lstStyle/>
              <a:p>
                <a:endParaRPr lang="en-IN"/>
              </a:p>
            </p:txBody>
          </p:sp>
          <p:sp>
            <p:nvSpPr>
              <p:cNvPr id="96" name="Rectangle 315"/>
              <p:cNvSpPr>
                <a:spLocks noChangeArrowheads="1"/>
              </p:cNvSpPr>
              <p:nvPr/>
            </p:nvSpPr>
            <p:spPr bwMode="auto">
              <a:xfrm>
                <a:off x="2751" y="2656"/>
                <a:ext cx="154"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H</a:t>
                </a:r>
                <a:endParaRPr lang="en-US" sz="2400">
                  <a:solidFill>
                    <a:schemeClr val="bg1"/>
                  </a:solidFill>
                </a:endParaRPr>
              </a:p>
            </p:txBody>
          </p:sp>
          <p:sp>
            <p:nvSpPr>
              <p:cNvPr id="97" name="Rectangle 316"/>
              <p:cNvSpPr>
                <a:spLocks noChangeArrowheads="1"/>
              </p:cNvSpPr>
              <p:nvPr/>
            </p:nvSpPr>
            <p:spPr bwMode="auto">
              <a:xfrm>
                <a:off x="2858" y="2656"/>
                <a:ext cx="58"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sp>
            <p:nvSpPr>
              <p:cNvPr id="98" name="Rectangle 317"/>
              <p:cNvSpPr>
                <a:spLocks noChangeArrowheads="1"/>
              </p:cNvSpPr>
              <p:nvPr/>
            </p:nvSpPr>
            <p:spPr bwMode="auto">
              <a:xfrm>
                <a:off x="2590" y="2425"/>
                <a:ext cx="377" cy="244"/>
              </a:xfrm>
              <a:prstGeom prst="rect">
                <a:avLst/>
              </a:prstGeom>
              <a:noFill/>
              <a:ln w="9525">
                <a:noFill/>
                <a:miter lim="800000"/>
                <a:headEnd/>
                <a:tailEnd/>
              </a:ln>
            </p:spPr>
            <p:txBody>
              <a:bodyPr/>
              <a:lstStyle/>
              <a:p>
                <a:endParaRPr lang="en-IN"/>
              </a:p>
            </p:txBody>
          </p:sp>
          <p:sp>
            <p:nvSpPr>
              <p:cNvPr id="99" name="Rectangle 318"/>
              <p:cNvSpPr>
                <a:spLocks noChangeArrowheads="1"/>
              </p:cNvSpPr>
              <p:nvPr/>
            </p:nvSpPr>
            <p:spPr bwMode="auto">
              <a:xfrm>
                <a:off x="2683" y="2449"/>
                <a:ext cx="141"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S</a:t>
                </a:r>
                <a:endParaRPr lang="en-US" sz="2400">
                  <a:solidFill>
                    <a:schemeClr val="bg1"/>
                  </a:solidFill>
                </a:endParaRPr>
              </a:p>
            </p:txBody>
          </p:sp>
          <p:sp>
            <p:nvSpPr>
              <p:cNvPr id="100" name="Rectangle 319"/>
              <p:cNvSpPr>
                <a:spLocks noChangeArrowheads="1"/>
              </p:cNvSpPr>
              <p:nvPr/>
            </p:nvSpPr>
            <p:spPr bwMode="auto">
              <a:xfrm>
                <a:off x="2782" y="2449"/>
                <a:ext cx="59" cy="230"/>
              </a:xfrm>
              <a:prstGeom prst="rect">
                <a:avLst/>
              </a:prstGeom>
              <a:noFill/>
              <a:ln w="9525">
                <a:noFill/>
                <a:miter lim="800000"/>
                <a:headEnd/>
                <a:tailEnd/>
              </a:ln>
            </p:spPr>
            <p:txBody>
              <a:bodyPr wrap="none" lIns="0" tIns="0" rIns="0" bIns="0">
                <a:spAutoFit/>
              </a:bodyPr>
              <a:lstStyle/>
              <a:p>
                <a:r>
                  <a:rPr lang="en-US" sz="1900" b="1">
                    <a:solidFill>
                      <a:schemeClr val="bg1"/>
                    </a:solidFill>
                    <a:latin typeface="Arial" pitchFamily="34" charset="0"/>
                  </a:rPr>
                  <a:t> </a:t>
                </a:r>
                <a:endParaRPr lang="en-US" sz="2400">
                  <a:solidFill>
                    <a:schemeClr val="bg1"/>
                  </a:solidFill>
                </a:endParaRPr>
              </a:p>
            </p:txBody>
          </p:sp>
        </p:grpSp>
        <p:sp>
          <p:nvSpPr>
            <p:cNvPr id="7" name="Text Box 320"/>
            <p:cNvSpPr txBox="1">
              <a:spLocks noChangeArrowheads="1"/>
            </p:cNvSpPr>
            <p:nvPr/>
          </p:nvSpPr>
          <p:spPr bwMode="auto">
            <a:xfrm>
              <a:off x="1740" y="2382"/>
              <a:ext cx="144" cy="250"/>
            </a:xfrm>
            <a:prstGeom prst="rect">
              <a:avLst/>
            </a:prstGeom>
            <a:noFill/>
            <a:ln w="9525">
              <a:noFill/>
              <a:miter lim="800000"/>
              <a:headEnd/>
              <a:tailEnd/>
            </a:ln>
            <a:effectLst/>
          </p:spPr>
          <p:txBody>
            <a:bodyPr>
              <a:spAutoFit/>
            </a:bodyPr>
            <a:lstStyle/>
            <a:p>
              <a:pPr>
                <a:spcBef>
                  <a:spcPct val="50000"/>
                </a:spcBef>
              </a:pPr>
              <a:r>
                <a:rPr lang="en-US" sz="2000" b="1">
                  <a:latin typeface="Arial" pitchFamily="34" charset="0"/>
                </a:rPr>
                <a:t>v</a:t>
              </a:r>
            </a:p>
          </p:txBody>
        </p:sp>
        <p:sp>
          <p:nvSpPr>
            <p:cNvPr id="8" name="Text Box 321"/>
            <p:cNvSpPr txBox="1">
              <a:spLocks noChangeArrowheads="1"/>
            </p:cNvSpPr>
            <p:nvPr/>
          </p:nvSpPr>
          <p:spPr bwMode="auto">
            <a:xfrm>
              <a:off x="3072" y="1776"/>
              <a:ext cx="144" cy="250"/>
            </a:xfrm>
            <a:prstGeom prst="rect">
              <a:avLst/>
            </a:prstGeom>
            <a:noFill/>
            <a:ln w="9525">
              <a:noFill/>
              <a:miter lim="800000"/>
              <a:headEnd/>
              <a:tailEnd/>
            </a:ln>
            <a:effectLst/>
          </p:spPr>
          <p:txBody>
            <a:bodyPr>
              <a:spAutoFit/>
            </a:bodyPr>
            <a:lstStyle/>
            <a:p>
              <a:pPr>
                <a:spcBef>
                  <a:spcPct val="50000"/>
                </a:spcBef>
              </a:pPr>
              <a:endParaRPr lang="en-US" sz="2000" b="1">
                <a:latin typeface="Arial" pitchFamily="34" charset="0"/>
              </a:endParaRPr>
            </a:p>
          </p:txBody>
        </p:sp>
        <p:sp>
          <p:nvSpPr>
            <p:cNvPr id="9" name="Text Box 322"/>
            <p:cNvSpPr txBox="1">
              <a:spLocks noChangeArrowheads="1"/>
            </p:cNvSpPr>
            <p:nvPr/>
          </p:nvSpPr>
          <p:spPr bwMode="auto">
            <a:xfrm>
              <a:off x="1920" y="2304"/>
              <a:ext cx="144" cy="212"/>
            </a:xfrm>
            <a:prstGeom prst="rect">
              <a:avLst/>
            </a:prstGeom>
            <a:noFill/>
            <a:ln w="9525">
              <a:noFill/>
              <a:miter lim="800000"/>
              <a:headEnd/>
              <a:tailEnd/>
            </a:ln>
            <a:effectLst/>
          </p:spPr>
          <p:txBody>
            <a:bodyPr>
              <a:spAutoFit/>
            </a:bodyPr>
            <a:lstStyle/>
            <a:p>
              <a:pPr>
                <a:spcBef>
                  <a:spcPct val="50000"/>
                </a:spcBef>
              </a:pPr>
              <a:r>
                <a:rPr lang="en-US" sz="1600" b="1">
                  <a:latin typeface="Arial" pitchFamily="34" charset="0"/>
                </a:rPr>
                <a:t>R</a:t>
              </a:r>
            </a:p>
          </p:txBody>
        </p:sp>
        <p:sp>
          <p:nvSpPr>
            <p:cNvPr id="10" name="Text Box 323"/>
            <p:cNvSpPr txBox="1">
              <a:spLocks noChangeArrowheads="1"/>
            </p:cNvSpPr>
            <p:nvPr/>
          </p:nvSpPr>
          <p:spPr bwMode="auto">
            <a:xfrm>
              <a:off x="2112" y="3408"/>
              <a:ext cx="240" cy="212"/>
            </a:xfrm>
            <a:prstGeom prst="rect">
              <a:avLst/>
            </a:prstGeom>
            <a:noFill/>
            <a:ln w="9525">
              <a:noFill/>
              <a:miter lim="800000"/>
              <a:headEnd/>
              <a:tailEnd/>
            </a:ln>
            <a:effectLst/>
          </p:spPr>
          <p:txBody>
            <a:bodyPr>
              <a:spAutoFit/>
            </a:bodyPr>
            <a:lstStyle/>
            <a:p>
              <a:pPr algn="ctr">
                <a:spcBef>
                  <a:spcPct val="50000"/>
                </a:spcBef>
              </a:pPr>
              <a:r>
                <a:rPr lang="en-US" sz="1600" b="1">
                  <a:latin typeface="Arial" pitchFamily="34" charset="0"/>
                </a:rPr>
                <a:t>M</a:t>
              </a:r>
            </a:p>
          </p:txBody>
        </p:sp>
        <p:sp>
          <p:nvSpPr>
            <p:cNvPr id="11" name="Text Box 324"/>
            <p:cNvSpPr txBox="1">
              <a:spLocks noChangeArrowheads="1"/>
            </p:cNvSpPr>
            <p:nvPr/>
          </p:nvSpPr>
          <p:spPr bwMode="auto">
            <a:xfrm>
              <a:off x="2304" y="3357"/>
              <a:ext cx="192" cy="212"/>
            </a:xfrm>
            <a:prstGeom prst="rect">
              <a:avLst/>
            </a:prstGeom>
            <a:noFill/>
            <a:ln w="9525">
              <a:noFill/>
              <a:miter lim="800000"/>
              <a:headEnd/>
              <a:tailEnd/>
            </a:ln>
            <a:effectLst/>
          </p:spPr>
          <p:txBody>
            <a:bodyPr>
              <a:spAutoFit/>
            </a:bodyPr>
            <a:lstStyle/>
            <a:p>
              <a:pPr>
                <a:spcBef>
                  <a:spcPct val="50000"/>
                </a:spcBef>
              </a:pPr>
              <a:r>
                <a:rPr lang="en-US" sz="1600" b="1">
                  <a:latin typeface="Arial" pitchFamily="34" charset="0"/>
                </a:rPr>
                <a:t>D</a:t>
              </a:r>
            </a:p>
          </p:txBody>
        </p:sp>
      </p:grpSp>
      <p:sp>
        <p:nvSpPr>
          <p:cNvPr id="102" name="TextBox 101"/>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105"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344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37471" y="895875"/>
            <a:ext cx="7615262" cy="769441"/>
          </a:xfrm>
          <a:prstGeom prst="rect">
            <a:avLst/>
          </a:prstGeom>
          <a:noFill/>
          <a:ln w="9525">
            <a:noFill/>
            <a:miter lim="800000"/>
            <a:headEnd/>
            <a:tailEnd/>
          </a:ln>
          <a:effectLst/>
        </p:spPr>
        <p:txBody>
          <a:bodyPr wrap="square">
            <a:spAutoFit/>
          </a:bodyPr>
          <a:lstStyle/>
          <a:p>
            <a:pPr marL="292100" indent="-292100" algn="just">
              <a:spcBef>
                <a:spcPct val="50000"/>
              </a:spcBef>
              <a:buFontTx/>
              <a:buChar char="•"/>
            </a:pPr>
            <a:r>
              <a:rPr lang="en-US" sz="2200" b="1" dirty="0">
                <a:latin typeface="Times New Roman" panose="02020603050405020304" pitchFamily="18" charset="0"/>
                <a:cs typeface="Times New Roman" panose="02020603050405020304" pitchFamily="18" charset="0"/>
              </a:rPr>
              <a:t>The Bowman-</a:t>
            </a:r>
            <a:r>
              <a:rPr lang="en-US" sz="2200" b="1" dirty="0" err="1">
                <a:latin typeface="Times New Roman" panose="02020603050405020304" pitchFamily="18" charset="0"/>
                <a:cs typeface="Times New Roman" panose="02020603050405020304" pitchFamily="18" charset="0"/>
              </a:rPr>
              <a:t>Birk</a:t>
            </a:r>
            <a:r>
              <a:rPr lang="en-US" sz="2200" b="1" dirty="0">
                <a:latin typeface="Times New Roman" panose="02020603050405020304" pitchFamily="18" charset="0"/>
                <a:cs typeface="Times New Roman" panose="02020603050405020304" pitchFamily="18" charset="0"/>
              </a:rPr>
              <a:t> Inhibitors are considered as universal cancer </a:t>
            </a:r>
            <a:r>
              <a:rPr lang="en-US" sz="2200" b="1" dirty="0" err="1">
                <a:latin typeface="Times New Roman" panose="02020603050405020304" pitchFamily="18" charset="0"/>
                <a:cs typeface="Times New Roman" panose="02020603050405020304" pitchFamily="18" charset="0"/>
              </a:rPr>
              <a:t>chemopreventive</a:t>
            </a:r>
            <a:r>
              <a:rPr lang="en-US" sz="2200" b="1" dirty="0">
                <a:latin typeface="Times New Roman" panose="02020603050405020304" pitchFamily="18" charset="0"/>
                <a:cs typeface="Times New Roman" panose="02020603050405020304" pitchFamily="18" charset="0"/>
              </a:rPr>
              <a:t> agents</a:t>
            </a:r>
          </a:p>
        </p:txBody>
      </p:sp>
      <p:sp>
        <p:nvSpPr>
          <p:cNvPr id="3" name="Text Box 3"/>
          <p:cNvSpPr txBox="1">
            <a:spLocks noChangeArrowheads="1"/>
          </p:cNvSpPr>
          <p:nvPr/>
        </p:nvSpPr>
        <p:spPr bwMode="auto">
          <a:xfrm>
            <a:off x="2091397" y="2074977"/>
            <a:ext cx="7534300" cy="1446550"/>
          </a:xfrm>
          <a:prstGeom prst="rect">
            <a:avLst/>
          </a:prstGeom>
          <a:noFill/>
          <a:ln w="9525">
            <a:noFill/>
            <a:miter lim="800000"/>
            <a:headEnd/>
            <a:tailEnd/>
          </a:ln>
          <a:effectLst/>
        </p:spPr>
        <p:txBody>
          <a:bodyPr wrap="square">
            <a:spAutoFit/>
          </a:bodyPr>
          <a:lstStyle/>
          <a:p>
            <a:pPr marL="177800" indent="-177800" algn="just">
              <a:spcBef>
                <a:spcPct val="50000"/>
              </a:spcBef>
              <a:buFontTx/>
              <a:buChar char="•"/>
            </a:pPr>
            <a:r>
              <a:rPr lang="en-US" sz="2200" b="1" dirty="0">
                <a:latin typeface="Times New Roman" panose="02020603050405020304" pitchFamily="18" charset="0"/>
                <a:cs typeface="Times New Roman" panose="02020603050405020304" pitchFamily="18" charset="0"/>
              </a:rPr>
              <a:t>It is still unknown whether the anti-</a:t>
            </a:r>
            <a:r>
              <a:rPr lang="en-US" sz="2200" b="1" dirty="0" err="1">
                <a:latin typeface="Times New Roman" panose="02020603050405020304" pitchFamily="18" charset="0"/>
                <a:cs typeface="Times New Roman" panose="02020603050405020304" pitchFamily="18" charset="0"/>
              </a:rPr>
              <a:t>tumoral</a:t>
            </a:r>
            <a:r>
              <a:rPr lang="en-US" sz="2200" b="1" dirty="0">
                <a:latin typeface="Times New Roman" panose="02020603050405020304" pitchFamily="18" charset="0"/>
                <a:cs typeface="Times New Roman" panose="02020603050405020304" pitchFamily="18" charset="0"/>
              </a:rPr>
              <a:t> and radio-protective activities of BBIs are correlated to the inhibitory activity of </a:t>
            </a:r>
            <a:r>
              <a:rPr lang="en-US" sz="2200" b="1" dirty="0" err="1">
                <a:latin typeface="Times New Roman" panose="02020603050405020304" pitchFamily="18" charset="0"/>
                <a:cs typeface="Times New Roman" panose="02020603050405020304" pitchFamily="18" charset="0"/>
              </a:rPr>
              <a:t>trypsin</a:t>
            </a: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chymotrypsin</a:t>
            </a:r>
            <a:r>
              <a:rPr lang="en-US" sz="2200" b="1" dirty="0">
                <a:latin typeface="Times New Roman" panose="02020603050405020304" pitchFamily="18" charset="0"/>
                <a:cs typeface="Times New Roman" panose="02020603050405020304" pitchFamily="18" charset="0"/>
              </a:rPr>
              <a:t> or other enzymes or to the capability of interacting with other macromolecules.</a:t>
            </a:r>
          </a:p>
        </p:txBody>
      </p:sp>
      <p:sp>
        <p:nvSpPr>
          <p:cNvPr id="4" name="Text Box 4"/>
          <p:cNvSpPr txBox="1">
            <a:spLocks noChangeArrowheads="1"/>
          </p:cNvSpPr>
          <p:nvPr/>
        </p:nvSpPr>
        <p:spPr bwMode="auto">
          <a:xfrm>
            <a:off x="2266071" y="4055902"/>
            <a:ext cx="7600976" cy="769441"/>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2200" b="1" dirty="0">
                <a:solidFill>
                  <a:srgbClr val="C00000"/>
                </a:solidFill>
                <a:latin typeface="Times New Roman" panose="02020603050405020304" pitchFamily="18" charset="0"/>
                <a:cs typeface="Times New Roman" panose="02020603050405020304" pitchFamily="18" charset="0"/>
              </a:rPr>
              <a:t>Bowman-</a:t>
            </a:r>
            <a:r>
              <a:rPr lang="en-US" sz="2200" b="1" dirty="0" err="1">
                <a:solidFill>
                  <a:srgbClr val="C00000"/>
                </a:solidFill>
                <a:latin typeface="Times New Roman" panose="02020603050405020304" pitchFamily="18" charset="0"/>
                <a:cs typeface="Times New Roman" panose="02020603050405020304" pitchFamily="18" charset="0"/>
              </a:rPr>
              <a:t>Birk</a:t>
            </a:r>
            <a:r>
              <a:rPr lang="en-US" sz="2200" b="1" dirty="0">
                <a:solidFill>
                  <a:srgbClr val="C00000"/>
                </a:solidFill>
                <a:latin typeface="Times New Roman" panose="02020603050405020304" pitchFamily="18" charset="0"/>
                <a:cs typeface="Times New Roman" panose="02020603050405020304" pitchFamily="18" charset="0"/>
              </a:rPr>
              <a:t> Inhibitor Concentrate (BBIC) achieved Investigational New Drug status from FDA in 1992</a:t>
            </a:r>
          </a:p>
        </p:txBody>
      </p:sp>
      <p:sp>
        <p:nvSpPr>
          <p:cNvPr id="9" name="TextBox 8"/>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10" name="Picture 6" descr="College logo_Updat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9822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p:nvPr/>
        </p:nvGrpSpPr>
        <p:grpSpPr>
          <a:xfrm>
            <a:off x="1078174" y="1282245"/>
            <a:ext cx="10359083" cy="5430381"/>
            <a:chOff x="857224" y="1837908"/>
            <a:chExt cx="10454943" cy="6175250"/>
          </a:xfrm>
        </p:grpSpPr>
        <p:grpSp>
          <p:nvGrpSpPr>
            <p:cNvPr id="8" name="Group 90"/>
            <p:cNvGrpSpPr/>
            <p:nvPr/>
          </p:nvGrpSpPr>
          <p:grpSpPr>
            <a:xfrm>
              <a:off x="857224" y="1934168"/>
              <a:ext cx="10454943" cy="6078990"/>
              <a:chOff x="814540" y="785795"/>
              <a:chExt cx="11349253" cy="6567022"/>
            </a:xfrm>
          </p:grpSpPr>
          <p:grpSp>
            <p:nvGrpSpPr>
              <p:cNvPr id="11" name="Group 89"/>
              <p:cNvGrpSpPr/>
              <p:nvPr/>
            </p:nvGrpSpPr>
            <p:grpSpPr>
              <a:xfrm>
                <a:off x="814540" y="785795"/>
                <a:ext cx="6979388" cy="3357586"/>
                <a:chOff x="743102" y="1685913"/>
                <a:chExt cx="7563454" cy="3877841"/>
              </a:xfrm>
            </p:grpSpPr>
            <p:grpSp>
              <p:nvGrpSpPr>
                <p:cNvPr id="13" name="Group 84"/>
                <p:cNvGrpSpPr/>
                <p:nvPr/>
              </p:nvGrpSpPr>
              <p:grpSpPr>
                <a:xfrm>
                  <a:off x="3768483" y="2285992"/>
                  <a:ext cx="4078679" cy="2724851"/>
                  <a:chOff x="4121143" y="2285992"/>
                  <a:chExt cx="4078679" cy="2724851"/>
                </a:xfrm>
              </p:grpSpPr>
              <p:cxnSp>
                <p:nvCxnSpPr>
                  <p:cNvPr id="45" name="Straight Arrow Connector 44"/>
                  <p:cNvCxnSpPr/>
                  <p:nvPr/>
                </p:nvCxnSpPr>
                <p:spPr>
                  <a:xfrm flipV="1">
                    <a:off x="4357686" y="3857628"/>
                    <a:ext cx="1153669" cy="230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121143" y="3333678"/>
                    <a:ext cx="2015972" cy="700728"/>
                  </a:xfrm>
                  <a:prstGeom prst="rect">
                    <a:avLst/>
                  </a:prstGeom>
                  <a:noFill/>
                </p:spPr>
                <p:txBody>
                  <a:bodyPr wrap="square" rtlCol="0">
                    <a:spAutoFit/>
                  </a:bodyPr>
                  <a:lstStyle/>
                  <a:p>
                    <a:pPr marL="228600" indent="-228600">
                      <a:buFont typeface="+mj-lt"/>
                      <a:buAutoNum type="arabicPeriod"/>
                    </a:pPr>
                    <a:r>
                      <a:rPr lang="en-US" sz="1200" b="1" i="1" dirty="0" err="1"/>
                      <a:t>NdeI</a:t>
                    </a:r>
                    <a:r>
                      <a:rPr lang="en-US" sz="1200" b="1" i="1" dirty="0"/>
                      <a:t> </a:t>
                    </a:r>
                    <a:r>
                      <a:rPr lang="en-US" sz="1200" b="1" dirty="0"/>
                      <a:t> Digestion</a:t>
                    </a:r>
                  </a:p>
                  <a:p>
                    <a:pPr marL="228600" indent="-228600">
                      <a:buFont typeface="+mj-lt"/>
                      <a:buAutoNum type="arabicPeriod"/>
                    </a:pPr>
                    <a:r>
                      <a:rPr lang="en-US" sz="1200" b="1" dirty="0"/>
                      <a:t>Ligation</a:t>
                    </a:r>
                    <a:endParaRPr lang="en-IN" sz="1200" b="1" dirty="0"/>
                  </a:p>
                </p:txBody>
              </p:sp>
              <p:grpSp>
                <p:nvGrpSpPr>
                  <p:cNvPr id="47" name="Group 6"/>
                  <p:cNvGrpSpPr>
                    <a:grpSpLocks noChangeAspect="1"/>
                  </p:cNvGrpSpPr>
                  <p:nvPr/>
                </p:nvGrpSpPr>
                <p:grpSpPr bwMode="auto">
                  <a:xfrm>
                    <a:off x="5643570" y="2500307"/>
                    <a:ext cx="2556252" cy="2510536"/>
                    <a:chOff x="941" y="869"/>
                    <a:chExt cx="5032" cy="4942"/>
                  </a:xfrm>
                </p:grpSpPr>
                <p:sp>
                  <p:nvSpPr>
                    <p:cNvPr id="49" name="Rectangle 23"/>
                    <p:cNvSpPr>
                      <a:spLocks noChangeArrowheads="1"/>
                    </p:cNvSpPr>
                    <p:nvPr/>
                  </p:nvSpPr>
                  <p:spPr bwMode="auto">
                    <a:xfrm>
                      <a:off x="2479" y="3047"/>
                      <a:ext cx="3176" cy="7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dirty="0" err="1">
                          <a:solidFill>
                            <a:srgbClr val="000000"/>
                          </a:solidFill>
                          <a:latin typeface="Arial" pitchFamily="34" charset="0"/>
                          <a:ea typeface="Calibri" pitchFamily="34" charset="0"/>
                          <a:cs typeface="Arial" pitchFamily="34" charset="0"/>
                        </a:rPr>
                        <a:t>pRSET-rHGI</a:t>
                      </a:r>
                      <a:endParaRPr lang="en-US" dirty="0">
                        <a:latin typeface="Arial" pitchFamily="34" charset="0"/>
                        <a:cs typeface="Arial" pitchFamily="34" charset="0"/>
                      </a:endParaRPr>
                    </a:p>
                  </p:txBody>
                </p:sp>
                <p:sp>
                  <p:nvSpPr>
                    <p:cNvPr id="50" name="Rectangle 22"/>
                    <p:cNvSpPr>
                      <a:spLocks noChangeArrowheads="1"/>
                    </p:cNvSpPr>
                    <p:nvPr/>
                  </p:nvSpPr>
                  <p:spPr bwMode="auto">
                    <a:xfrm>
                      <a:off x="2742" y="3606"/>
                      <a:ext cx="1662" cy="5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00000"/>
                          </a:solidFill>
                          <a:latin typeface="Arial" pitchFamily="34" charset="0"/>
                          <a:ea typeface="Calibri" pitchFamily="34" charset="0"/>
                          <a:cs typeface="Arial" pitchFamily="34" charset="0"/>
                        </a:rPr>
                        <a:t>3025bps</a:t>
                      </a:r>
                      <a:endParaRPr lang="en-US" dirty="0">
                        <a:latin typeface="Arial" pitchFamily="34" charset="0"/>
                        <a:cs typeface="Arial" pitchFamily="34" charset="0"/>
                      </a:endParaRPr>
                    </a:p>
                  </p:txBody>
                </p:sp>
                <p:sp>
                  <p:nvSpPr>
                    <p:cNvPr id="51" name="Freeform 21"/>
                    <p:cNvSpPr>
                      <a:spLocks/>
                    </p:cNvSpPr>
                    <p:nvPr/>
                  </p:nvSpPr>
                  <p:spPr bwMode="auto">
                    <a:xfrm>
                      <a:off x="3358" y="947"/>
                      <a:ext cx="96" cy="2"/>
                    </a:xfrm>
                    <a:custGeom>
                      <a:avLst/>
                      <a:gdLst/>
                      <a:ahLst/>
                      <a:cxnLst>
                        <a:cxn ang="0">
                          <a:pos x="0" y="0"/>
                        </a:cxn>
                        <a:cxn ang="0">
                          <a:pos x="42" y="0"/>
                        </a:cxn>
                        <a:cxn ang="0">
                          <a:pos x="84" y="2"/>
                        </a:cxn>
                        <a:cxn ang="0">
                          <a:pos x="96" y="2"/>
                        </a:cxn>
                      </a:cxnLst>
                      <a:rect l="0" t="0" r="r" b="b"/>
                      <a:pathLst>
                        <a:path w="96" h="2">
                          <a:moveTo>
                            <a:pt x="0" y="0"/>
                          </a:moveTo>
                          <a:lnTo>
                            <a:pt x="42" y="0"/>
                          </a:lnTo>
                          <a:lnTo>
                            <a:pt x="84" y="2"/>
                          </a:lnTo>
                          <a:lnTo>
                            <a:pt x="96" y="2"/>
                          </a:ln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20"/>
                    <p:cNvSpPr>
                      <a:spLocks/>
                    </p:cNvSpPr>
                    <p:nvPr/>
                  </p:nvSpPr>
                  <p:spPr bwMode="auto">
                    <a:xfrm>
                      <a:off x="3545" y="955"/>
                      <a:ext cx="936" cy="247"/>
                    </a:xfrm>
                    <a:custGeom>
                      <a:avLst/>
                      <a:gdLst/>
                      <a:ahLst/>
                      <a:cxnLst>
                        <a:cxn ang="0">
                          <a:pos x="0" y="0"/>
                        </a:cxn>
                        <a:cxn ang="0">
                          <a:pos x="42" y="3"/>
                        </a:cxn>
                        <a:cxn ang="0">
                          <a:pos x="84" y="8"/>
                        </a:cxn>
                        <a:cxn ang="0">
                          <a:pos x="126" y="12"/>
                        </a:cxn>
                        <a:cxn ang="0">
                          <a:pos x="168" y="18"/>
                        </a:cxn>
                        <a:cxn ang="0">
                          <a:pos x="209" y="25"/>
                        </a:cxn>
                        <a:cxn ang="0">
                          <a:pos x="251" y="32"/>
                        </a:cxn>
                        <a:cxn ang="0">
                          <a:pos x="292" y="41"/>
                        </a:cxn>
                        <a:cxn ang="0">
                          <a:pos x="334" y="49"/>
                        </a:cxn>
                        <a:cxn ang="0">
                          <a:pos x="375" y="59"/>
                        </a:cxn>
                        <a:cxn ang="0">
                          <a:pos x="416" y="69"/>
                        </a:cxn>
                        <a:cxn ang="0">
                          <a:pos x="456" y="80"/>
                        </a:cxn>
                        <a:cxn ang="0">
                          <a:pos x="497" y="91"/>
                        </a:cxn>
                        <a:cxn ang="0">
                          <a:pos x="538" y="104"/>
                        </a:cxn>
                        <a:cxn ang="0">
                          <a:pos x="578" y="117"/>
                        </a:cxn>
                        <a:cxn ang="0">
                          <a:pos x="618" y="131"/>
                        </a:cxn>
                        <a:cxn ang="0">
                          <a:pos x="658" y="146"/>
                        </a:cxn>
                        <a:cxn ang="0">
                          <a:pos x="697" y="161"/>
                        </a:cxn>
                        <a:cxn ang="0">
                          <a:pos x="736" y="177"/>
                        </a:cxn>
                        <a:cxn ang="0">
                          <a:pos x="758" y="186"/>
                        </a:cxn>
                      </a:cxnLst>
                      <a:rect l="0" t="0" r="r" b="b"/>
                      <a:pathLst>
                        <a:path w="758" h="186">
                          <a:moveTo>
                            <a:pt x="0" y="0"/>
                          </a:moveTo>
                          <a:lnTo>
                            <a:pt x="42" y="3"/>
                          </a:lnTo>
                          <a:lnTo>
                            <a:pt x="84" y="8"/>
                          </a:lnTo>
                          <a:lnTo>
                            <a:pt x="126" y="12"/>
                          </a:lnTo>
                          <a:lnTo>
                            <a:pt x="168" y="18"/>
                          </a:lnTo>
                          <a:lnTo>
                            <a:pt x="209" y="25"/>
                          </a:lnTo>
                          <a:lnTo>
                            <a:pt x="251" y="32"/>
                          </a:lnTo>
                          <a:lnTo>
                            <a:pt x="292" y="41"/>
                          </a:lnTo>
                          <a:lnTo>
                            <a:pt x="334" y="49"/>
                          </a:lnTo>
                          <a:lnTo>
                            <a:pt x="375" y="59"/>
                          </a:lnTo>
                          <a:lnTo>
                            <a:pt x="416" y="69"/>
                          </a:lnTo>
                          <a:lnTo>
                            <a:pt x="456" y="80"/>
                          </a:lnTo>
                          <a:lnTo>
                            <a:pt x="497" y="91"/>
                          </a:lnTo>
                          <a:lnTo>
                            <a:pt x="538" y="104"/>
                          </a:lnTo>
                          <a:lnTo>
                            <a:pt x="578" y="117"/>
                          </a:lnTo>
                          <a:lnTo>
                            <a:pt x="618" y="131"/>
                          </a:lnTo>
                          <a:lnTo>
                            <a:pt x="658" y="146"/>
                          </a:lnTo>
                          <a:lnTo>
                            <a:pt x="697" y="161"/>
                          </a:lnTo>
                          <a:lnTo>
                            <a:pt x="736" y="177"/>
                          </a:lnTo>
                          <a:lnTo>
                            <a:pt x="758" y="186"/>
                          </a:ln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19"/>
                    <p:cNvSpPr>
                      <a:spLocks/>
                    </p:cNvSpPr>
                    <p:nvPr/>
                  </p:nvSpPr>
                  <p:spPr bwMode="auto">
                    <a:xfrm>
                      <a:off x="5406" y="2088"/>
                      <a:ext cx="343" cy="937"/>
                    </a:xfrm>
                    <a:custGeom>
                      <a:avLst/>
                      <a:gdLst/>
                      <a:ahLst/>
                      <a:cxnLst>
                        <a:cxn ang="0">
                          <a:pos x="0" y="0"/>
                        </a:cxn>
                        <a:cxn ang="0">
                          <a:pos x="22" y="36"/>
                        </a:cxn>
                        <a:cxn ang="0">
                          <a:pos x="43" y="73"/>
                        </a:cxn>
                        <a:cxn ang="0">
                          <a:pos x="64" y="110"/>
                        </a:cxn>
                        <a:cxn ang="0">
                          <a:pos x="84" y="146"/>
                        </a:cxn>
                        <a:cxn ang="0">
                          <a:pos x="104" y="185"/>
                        </a:cxn>
                        <a:cxn ang="0">
                          <a:pos x="122" y="222"/>
                        </a:cxn>
                        <a:cxn ang="0">
                          <a:pos x="141" y="261"/>
                        </a:cxn>
                        <a:cxn ang="0">
                          <a:pos x="158" y="299"/>
                        </a:cxn>
                        <a:cxn ang="0">
                          <a:pos x="175" y="338"/>
                        </a:cxn>
                        <a:cxn ang="0">
                          <a:pos x="192" y="378"/>
                        </a:cxn>
                        <a:cxn ang="0">
                          <a:pos x="207" y="417"/>
                        </a:cxn>
                        <a:cxn ang="0">
                          <a:pos x="222" y="457"/>
                        </a:cxn>
                        <a:cxn ang="0">
                          <a:pos x="236" y="497"/>
                        </a:cxn>
                        <a:cxn ang="0">
                          <a:pos x="250" y="537"/>
                        </a:cxn>
                        <a:cxn ang="0">
                          <a:pos x="262" y="577"/>
                        </a:cxn>
                        <a:cxn ang="0">
                          <a:pos x="274" y="618"/>
                        </a:cxn>
                        <a:cxn ang="0">
                          <a:pos x="286" y="659"/>
                        </a:cxn>
                        <a:cxn ang="0">
                          <a:pos x="296" y="700"/>
                        </a:cxn>
                        <a:cxn ang="0">
                          <a:pos x="306" y="742"/>
                        </a:cxn>
                        <a:cxn ang="0">
                          <a:pos x="315" y="783"/>
                        </a:cxn>
                        <a:cxn ang="0">
                          <a:pos x="324" y="825"/>
                        </a:cxn>
                        <a:cxn ang="0">
                          <a:pos x="332" y="866"/>
                        </a:cxn>
                        <a:cxn ang="0">
                          <a:pos x="338" y="909"/>
                        </a:cxn>
                        <a:cxn ang="0">
                          <a:pos x="343" y="937"/>
                        </a:cxn>
                      </a:cxnLst>
                      <a:rect l="0" t="0" r="r" b="b"/>
                      <a:pathLst>
                        <a:path w="343" h="937">
                          <a:moveTo>
                            <a:pt x="0" y="0"/>
                          </a:moveTo>
                          <a:lnTo>
                            <a:pt x="22" y="36"/>
                          </a:lnTo>
                          <a:lnTo>
                            <a:pt x="43" y="73"/>
                          </a:lnTo>
                          <a:lnTo>
                            <a:pt x="64" y="110"/>
                          </a:lnTo>
                          <a:lnTo>
                            <a:pt x="84" y="146"/>
                          </a:lnTo>
                          <a:lnTo>
                            <a:pt x="104" y="185"/>
                          </a:lnTo>
                          <a:lnTo>
                            <a:pt x="122" y="222"/>
                          </a:lnTo>
                          <a:lnTo>
                            <a:pt x="141" y="261"/>
                          </a:lnTo>
                          <a:lnTo>
                            <a:pt x="158" y="299"/>
                          </a:lnTo>
                          <a:lnTo>
                            <a:pt x="175" y="338"/>
                          </a:lnTo>
                          <a:lnTo>
                            <a:pt x="192" y="378"/>
                          </a:lnTo>
                          <a:lnTo>
                            <a:pt x="207" y="417"/>
                          </a:lnTo>
                          <a:lnTo>
                            <a:pt x="222" y="457"/>
                          </a:lnTo>
                          <a:lnTo>
                            <a:pt x="236" y="497"/>
                          </a:lnTo>
                          <a:lnTo>
                            <a:pt x="250" y="537"/>
                          </a:lnTo>
                          <a:lnTo>
                            <a:pt x="262" y="577"/>
                          </a:lnTo>
                          <a:lnTo>
                            <a:pt x="274" y="618"/>
                          </a:lnTo>
                          <a:lnTo>
                            <a:pt x="286" y="659"/>
                          </a:lnTo>
                          <a:lnTo>
                            <a:pt x="296" y="700"/>
                          </a:lnTo>
                          <a:lnTo>
                            <a:pt x="306" y="742"/>
                          </a:lnTo>
                          <a:lnTo>
                            <a:pt x="315" y="783"/>
                          </a:lnTo>
                          <a:lnTo>
                            <a:pt x="324" y="825"/>
                          </a:lnTo>
                          <a:lnTo>
                            <a:pt x="332" y="866"/>
                          </a:lnTo>
                          <a:lnTo>
                            <a:pt x="338" y="909"/>
                          </a:lnTo>
                          <a:lnTo>
                            <a:pt x="343" y="937"/>
                          </a:ln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4" name="Freeform 18"/>
                    <p:cNvSpPr>
                      <a:spLocks/>
                    </p:cNvSpPr>
                    <p:nvPr/>
                  </p:nvSpPr>
                  <p:spPr bwMode="auto">
                    <a:xfrm>
                      <a:off x="941" y="947"/>
                      <a:ext cx="4169" cy="4864"/>
                    </a:xfrm>
                    <a:custGeom>
                      <a:avLst/>
                      <a:gdLst/>
                      <a:ahLst/>
                      <a:cxnLst>
                        <a:cxn ang="0">
                          <a:pos x="4079" y="4197"/>
                        </a:cxn>
                        <a:cxn ang="0">
                          <a:pos x="3952" y="4309"/>
                        </a:cxn>
                        <a:cxn ang="0">
                          <a:pos x="3819" y="4413"/>
                        </a:cxn>
                        <a:cxn ang="0">
                          <a:pos x="3678" y="4507"/>
                        </a:cxn>
                        <a:cxn ang="0">
                          <a:pos x="3531" y="4590"/>
                        </a:cxn>
                        <a:cxn ang="0">
                          <a:pos x="3378" y="4663"/>
                        </a:cxn>
                        <a:cxn ang="0">
                          <a:pos x="3221" y="4725"/>
                        </a:cxn>
                        <a:cxn ang="0">
                          <a:pos x="3060" y="4777"/>
                        </a:cxn>
                        <a:cxn ang="0">
                          <a:pos x="2896" y="4816"/>
                        </a:cxn>
                        <a:cxn ang="0">
                          <a:pos x="2729" y="4844"/>
                        </a:cxn>
                        <a:cxn ang="0">
                          <a:pos x="2561" y="4860"/>
                        </a:cxn>
                        <a:cxn ang="0">
                          <a:pos x="2392" y="4864"/>
                        </a:cxn>
                        <a:cxn ang="0">
                          <a:pos x="2224" y="4856"/>
                        </a:cxn>
                        <a:cxn ang="0">
                          <a:pos x="2056" y="4837"/>
                        </a:cxn>
                        <a:cxn ang="0">
                          <a:pos x="1890" y="4806"/>
                        </a:cxn>
                        <a:cxn ang="0">
                          <a:pos x="1727" y="4763"/>
                        </a:cxn>
                        <a:cxn ang="0">
                          <a:pos x="1567" y="4709"/>
                        </a:cxn>
                        <a:cxn ang="0">
                          <a:pos x="1411" y="4643"/>
                        </a:cxn>
                        <a:cxn ang="0">
                          <a:pos x="1260" y="4568"/>
                        </a:cxn>
                        <a:cxn ang="0">
                          <a:pos x="1114" y="4481"/>
                        </a:cxn>
                        <a:cxn ang="0">
                          <a:pos x="975" y="4385"/>
                        </a:cxn>
                        <a:cxn ang="0">
                          <a:pos x="844" y="4279"/>
                        </a:cxn>
                        <a:cxn ang="0">
                          <a:pos x="719" y="4163"/>
                        </a:cxn>
                        <a:cxn ang="0">
                          <a:pos x="603" y="4040"/>
                        </a:cxn>
                        <a:cxn ang="0">
                          <a:pos x="496" y="3909"/>
                        </a:cxn>
                        <a:cxn ang="0">
                          <a:pos x="398" y="3770"/>
                        </a:cxn>
                        <a:cxn ang="0">
                          <a:pos x="310" y="3626"/>
                        </a:cxn>
                        <a:cxn ang="0">
                          <a:pos x="233" y="3474"/>
                        </a:cxn>
                        <a:cxn ang="0">
                          <a:pos x="166" y="3319"/>
                        </a:cxn>
                        <a:cxn ang="0">
                          <a:pos x="110" y="3158"/>
                        </a:cxn>
                        <a:cxn ang="0">
                          <a:pos x="65" y="2994"/>
                        </a:cxn>
                        <a:cxn ang="0">
                          <a:pos x="32" y="2828"/>
                        </a:cxn>
                        <a:cxn ang="0">
                          <a:pos x="10" y="2660"/>
                        </a:cxn>
                        <a:cxn ang="0">
                          <a:pos x="0" y="2490"/>
                        </a:cxn>
                        <a:cxn ang="0">
                          <a:pos x="2" y="2320"/>
                        </a:cxn>
                        <a:cxn ang="0">
                          <a:pos x="16" y="2151"/>
                        </a:cxn>
                        <a:cxn ang="0">
                          <a:pos x="41" y="1983"/>
                        </a:cxn>
                        <a:cxn ang="0">
                          <a:pos x="78" y="1817"/>
                        </a:cxn>
                        <a:cxn ang="0">
                          <a:pos x="126" y="1654"/>
                        </a:cxn>
                        <a:cxn ang="0">
                          <a:pos x="186" y="1495"/>
                        </a:cxn>
                        <a:cxn ang="0">
                          <a:pos x="256" y="1340"/>
                        </a:cxn>
                        <a:cxn ang="0">
                          <a:pos x="337" y="1192"/>
                        </a:cxn>
                        <a:cxn ang="0">
                          <a:pos x="429" y="1049"/>
                        </a:cxn>
                        <a:cxn ang="0">
                          <a:pos x="529" y="913"/>
                        </a:cxn>
                        <a:cxn ang="0">
                          <a:pos x="639" y="783"/>
                        </a:cxn>
                        <a:cxn ang="0">
                          <a:pos x="759" y="663"/>
                        </a:cxn>
                        <a:cxn ang="0">
                          <a:pos x="885" y="551"/>
                        </a:cxn>
                        <a:cxn ang="0">
                          <a:pos x="1019" y="447"/>
                        </a:cxn>
                        <a:cxn ang="0">
                          <a:pos x="1160" y="354"/>
                        </a:cxn>
                        <a:cxn ang="0">
                          <a:pos x="1308" y="271"/>
                        </a:cxn>
                        <a:cxn ang="0">
                          <a:pos x="1460" y="199"/>
                        </a:cxn>
                        <a:cxn ang="0">
                          <a:pos x="1617" y="137"/>
                        </a:cxn>
                        <a:cxn ang="0">
                          <a:pos x="1779" y="86"/>
                        </a:cxn>
                        <a:cxn ang="0">
                          <a:pos x="1943" y="47"/>
                        </a:cxn>
                        <a:cxn ang="0">
                          <a:pos x="2110" y="20"/>
                        </a:cxn>
                        <a:cxn ang="0">
                          <a:pos x="2278" y="4"/>
                        </a:cxn>
                        <a:cxn ang="0">
                          <a:pos x="2417" y="0"/>
                        </a:cxn>
                      </a:cxnLst>
                      <a:rect l="0" t="0" r="r" b="b"/>
                      <a:pathLst>
                        <a:path w="4169" h="4864">
                          <a:moveTo>
                            <a:pt x="4169" y="4107"/>
                          </a:moveTo>
                          <a:lnTo>
                            <a:pt x="4140" y="4138"/>
                          </a:lnTo>
                          <a:lnTo>
                            <a:pt x="4110" y="4167"/>
                          </a:lnTo>
                          <a:lnTo>
                            <a:pt x="4079" y="4197"/>
                          </a:lnTo>
                          <a:lnTo>
                            <a:pt x="4048" y="4226"/>
                          </a:lnTo>
                          <a:lnTo>
                            <a:pt x="4017" y="4254"/>
                          </a:lnTo>
                          <a:lnTo>
                            <a:pt x="3985" y="4283"/>
                          </a:lnTo>
                          <a:lnTo>
                            <a:pt x="3952" y="4309"/>
                          </a:lnTo>
                          <a:lnTo>
                            <a:pt x="3920" y="4336"/>
                          </a:lnTo>
                          <a:lnTo>
                            <a:pt x="3886" y="4362"/>
                          </a:lnTo>
                          <a:lnTo>
                            <a:pt x="3853" y="4388"/>
                          </a:lnTo>
                          <a:lnTo>
                            <a:pt x="3819" y="4413"/>
                          </a:lnTo>
                          <a:lnTo>
                            <a:pt x="3784" y="4437"/>
                          </a:lnTo>
                          <a:lnTo>
                            <a:pt x="3749" y="4461"/>
                          </a:lnTo>
                          <a:lnTo>
                            <a:pt x="3714" y="4484"/>
                          </a:lnTo>
                          <a:lnTo>
                            <a:pt x="3678" y="4507"/>
                          </a:lnTo>
                          <a:lnTo>
                            <a:pt x="3641" y="4529"/>
                          </a:lnTo>
                          <a:lnTo>
                            <a:pt x="3605" y="4550"/>
                          </a:lnTo>
                          <a:lnTo>
                            <a:pt x="3568" y="4570"/>
                          </a:lnTo>
                          <a:lnTo>
                            <a:pt x="3531" y="4590"/>
                          </a:lnTo>
                          <a:lnTo>
                            <a:pt x="3493" y="4610"/>
                          </a:lnTo>
                          <a:lnTo>
                            <a:pt x="3455" y="4628"/>
                          </a:lnTo>
                          <a:lnTo>
                            <a:pt x="3417" y="4646"/>
                          </a:lnTo>
                          <a:lnTo>
                            <a:pt x="3378" y="4663"/>
                          </a:lnTo>
                          <a:lnTo>
                            <a:pt x="3340" y="4680"/>
                          </a:lnTo>
                          <a:lnTo>
                            <a:pt x="3300" y="4696"/>
                          </a:lnTo>
                          <a:lnTo>
                            <a:pt x="3261" y="4711"/>
                          </a:lnTo>
                          <a:lnTo>
                            <a:pt x="3221" y="4725"/>
                          </a:lnTo>
                          <a:lnTo>
                            <a:pt x="3181" y="4739"/>
                          </a:lnTo>
                          <a:lnTo>
                            <a:pt x="3141" y="4752"/>
                          </a:lnTo>
                          <a:lnTo>
                            <a:pt x="3101" y="4765"/>
                          </a:lnTo>
                          <a:lnTo>
                            <a:pt x="3060" y="4777"/>
                          </a:lnTo>
                          <a:lnTo>
                            <a:pt x="3019" y="4787"/>
                          </a:lnTo>
                          <a:lnTo>
                            <a:pt x="2978" y="4797"/>
                          </a:lnTo>
                          <a:lnTo>
                            <a:pt x="2937" y="4807"/>
                          </a:lnTo>
                          <a:lnTo>
                            <a:pt x="2896" y="4816"/>
                          </a:lnTo>
                          <a:lnTo>
                            <a:pt x="2855" y="4824"/>
                          </a:lnTo>
                          <a:lnTo>
                            <a:pt x="2813" y="4831"/>
                          </a:lnTo>
                          <a:lnTo>
                            <a:pt x="2771" y="4838"/>
                          </a:lnTo>
                          <a:lnTo>
                            <a:pt x="2729" y="4844"/>
                          </a:lnTo>
                          <a:lnTo>
                            <a:pt x="2687" y="4848"/>
                          </a:lnTo>
                          <a:lnTo>
                            <a:pt x="2645" y="4853"/>
                          </a:lnTo>
                          <a:lnTo>
                            <a:pt x="2603" y="4856"/>
                          </a:lnTo>
                          <a:lnTo>
                            <a:pt x="2561" y="4860"/>
                          </a:lnTo>
                          <a:lnTo>
                            <a:pt x="2519" y="4862"/>
                          </a:lnTo>
                          <a:lnTo>
                            <a:pt x="2477" y="4863"/>
                          </a:lnTo>
                          <a:lnTo>
                            <a:pt x="2435" y="4864"/>
                          </a:lnTo>
                          <a:lnTo>
                            <a:pt x="2392" y="4864"/>
                          </a:lnTo>
                          <a:lnTo>
                            <a:pt x="2350" y="4863"/>
                          </a:lnTo>
                          <a:lnTo>
                            <a:pt x="2308" y="4862"/>
                          </a:lnTo>
                          <a:lnTo>
                            <a:pt x="2266" y="4859"/>
                          </a:lnTo>
                          <a:lnTo>
                            <a:pt x="2224" y="4856"/>
                          </a:lnTo>
                          <a:lnTo>
                            <a:pt x="2182" y="4852"/>
                          </a:lnTo>
                          <a:lnTo>
                            <a:pt x="2140" y="4848"/>
                          </a:lnTo>
                          <a:lnTo>
                            <a:pt x="2098" y="4843"/>
                          </a:lnTo>
                          <a:lnTo>
                            <a:pt x="2056" y="4837"/>
                          </a:lnTo>
                          <a:lnTo>
                            <a:pt x="2014" y="4830"/>
                          </a:lnTo>
                          <a:lnTo>
                            <a:pt x="1972" y="4823"/>
                          </a:lnTo>
                          <a:lnTo>
                            <a:pt x="1931" y="4814"/>
                          </a:lnTo>
                          <a:lnTo>
                            <a:pt x="1890" y="4806"/>
                          </a:lnTo>
                          <a:lnTo>
                            <a:pt x="1849" y="4796"/>
                          </a:lnTo>
                          <a:lnTo>
                            <a:pt x="1808" y="4785"/>
                          </a:lnTo>
                          <a:lnTo>
                            <a:pt x="1767" y="4775"/>
                          </a:lnTo>
                          <a:lnTo>
                            <a:pt x="1727" y="4763"/>
                          </a:lnTo>
                          <a:lnTo>
                            <a:pt x="1687" y="4751"/>
                          </a:lnTo>
                          <a:lnTo>
                            <a:pt x="1646" y="4737"/>
                          </a:lnTo>
                          <a:lnTo>
                            <a:pt x="1606" y="4724"/>
                          </a:lnTo>
                          <a:lnTo>
                            <a:pt x="1567" y="4709"/>
                          </a:lnTo>
                          <a:lnTo>
                            <a:pt x="1527" y="4694"/>
                          </a:lnTo>
                          <a:lnTo>
                            <a:pt x="1488" y="4677"/>
                          </a:lnTo>
                          <a:lnTo>
                            <a:pt x="1449" y="4661"/>
                          </a:lnTo>
                          <a:lnTo>
                            <a:pt x="1411" y="4643"/>
                          </a:lnTo>
                          <a:lnTo>
                            <a:pt x="1373" y="4626"/>
                          </a:lnTo>
                          <a:lnTo>
                            <a:pt x="1334" y="4607"/>
                          </a:lnTo>
                          <a:lnTo>
                            <a:pt x="1297" y="4588"/>
                          </a:lnTo>
                          <a:lnTo>
                            <a:pt x="1260" y="4568"/>
                          </a:lnTo>
                          <a:lnTo>
                            <a:pt x="1223" y="4547"/>
                          </a:lnTo>
                          <a:lnTo>
                            <a:pt x="1186" y="4525"/>
                          </a:lnTo>
                          <a:lnTo>
                            <a:pt x="1150" y="4503"/>
                          </a:lnTo>
                          <a:lnTo>
                            <a:pt x="1114" y="4481"/>
                          </a:lnTo>
                          <a:lnTo>
                            <a:pt x="1079" y="4458"/>
                          </a:lnTo>
                          <a:lnTo>
                            <a:pt x="1044" y="4434"/>
                          </a:lnTo>
                          <a:lnTo>
                            <a:pt x="1010" y="4409"/>
                          </a:lnTo>
                          <a:lnTo>
                            <a:pt x="975" y="4385"/>
                          </a:lnTo>
                          <a:lnTo>
                            <a:pt x="942" y="4359"/>
                          </a:lnTo>
                          <a:lnTo>
                            <a:pt x="908" y="4333"/>
                          </a:lnTo>
                          <a:lnTo>
                            <a:pt x="876" y="4306"/>
                          </a:lnTo>
                          <a:lnTo>
                            <a:pt x="844" y="4279"/>
                          </a:lnTo>
                          <a:lnTo>
                            <a:pt x="812" y="4250"/>
                          </a:lnTo>
                          <a:lnTo>
                            <a:pt x="781" y="4222"/>
                          </a:lnTo>
                          <a:lnTo>
                            <a:pt x="749" y="4193"/>
                          </a:lnTo>
                          <a:lnTo>
                            <a:pt x="719" y="4163"/>
                          </a:lnTo>
                          <a:lnTo>
                            <a:pt x="689" y="4134"/>
                          </a:lnTo>
                          <a:lnTo>
                            <a:pt x="660" y="4103"/>
                          </a:lnTo>
                          <a:lnTo>
                            <a:pt x="631" y="4071"/>
                          </a:lnTo>
                          <a:lnTo>
                            <a:pt x="603" y="4040"/>
                          </a:lnTo>
                          <a:lnTo>
                            <a:pt x="575" y="4008"/>
                          </a:lnTo>
                          <a:lnTo>
                            <a:pt x="549" y="3976"/>
                          </a:lnTo>
                          <a:lnTo>
                            <a:pt x="522" y="3942"/>
                          </a:lnTo>
                          <a:lnTo>
                            <a:pt x="496" y="3909"/>
                          </a:lnTo>
                          <a:lnTo>
                            <a:pt x="471" y="3875"/>
                          </a:lnTo>
                          <a:lnTo>
                            <a:pt x="446" y="3840"/>
                          </a:lnTo>
                          <a:lnTo>
                            <a:pt x="422" y="3805"/>
                          </a:lnTo>
                          <a:lnTo>
                            <a:pt x="398" y="3770"/>
                          </a:lnTo>
                          <a:lnTo>
                            <a:pt x="375" y="3735"/>
                          </a:lnTo>
                          <a:lnTo>
                            <a:pt x="353" y="3699"/>
                          </a:lnTo>
                          <a:lnTo>
                            <a:pt x="331" y="3662"/>
                          </a:lnTo>
                          <a:lnTo>
                            <a:pt x="310" y="3626"/>
                          </a:lnTo>
                          <a:lnTo>
                            <a:pt x="290" y="3588"/>
                          </a:lnTo>
                          <a:lnTo>
                            <a:pt x="270" y="3551"/>
                          </a:lnTo>
                          <a:lnTo>
                            <a:pt x="251" y="3512"/>
                          </a:lnTo>
                          <a:lnTo>
                            <a:pt x="233" y="3474"/>
                          </a:lnTo>
                          <a:lnTo>
                            <a:pt x="215" y="3436"/>
                          </a:lnTo>
                          <a:lnTo>
                            <a:pt x="198" y="3397"/>
                          </a:lnTo>
                          <a:lnTo>
                            <a:pt x="182" y="3358"/>
                          </a:lnTo>
                          <a:lnTo>
                            <a:pt x="166" y="3319"/>
                          </a:lnTo>
                          <a:lnTo>
                            <a:pt x="151" y="3279"/>
                          </a:lnTo>
                          <a:lnTo>
                            <a:pt x="136" y="3239"/>
                          </a:lnTo>
                          <a:lnTo>
                            <a:pt x="123" y="3199"/>
                          </a:lnTo>
                          <a:lnTo>
                            <a:pt x="110" y="3158"/>
                          </a:lnTo>
                          <a:lnTo>
                            <a:pt x="98" y="3118"/>
                          </a:lnTo>
                          <a:lnTo>
                            <a:pt x="86" y="3077"/>
                          </a:lnTo>
                          <a:lnTo>
                            <a:pt x="75" y="3036"/>
                          </a:lnTo>
                          <a:lnTo>
                            <a:pt x="65" y="2994"/>
                          </a:lnTo>
                          <a:lnTo>
                            <a:pt x="56" y="2953"/>
                          </a:lnTo>
                          <a:lnTo>
                            <a:pt x="47" y="2912"/>
                          </a:lnTo>
                          <a:lnTo>
                            <a:pt x="39" y="2869"/>
                          </a:lnTo>
                          <a:lnTo>
                            <a:pt x="32" y="2828"/>
                          </a:lnTo>
                          <a:lnTo>
                            <a:pt x="25" y="2786"/>
                          </a:lnTo>
                          <a:lnTo>
                            <a:pt x="20" y="2744"/>
                          </a:lnTo>
                          <a:lnTo>
                            <a:pt x="14" y="2702"/>
                          </a:lnTo>
                          <a:lnTo>
                            <a:pt x="10" y="2660"/>
                          </a:lnTo>
                          <a:lnTo>
                            <a:pt x="6" y="2617"/>
                          </a:lnTo>
                          <a:lnTo>
                            <a:pt x="4" y="2575"/>
                          </a:lnTo>
                          <a:lnTo>
                            <a:pt x="2" y="2532"/>
                          </a:lnTo>
                          <a:lnTo>
                            <a:pt x="0" y="2490"/>
                          </a:lnTo>
                          <a:lnTo>
                            <a:pt x="0" y="2447"/>
                          </a:lnTo>
                          <a:lnTo>
                            <a:pt x="0" y="2405"/>
                          </a:lnTo>
                          <a:lnTo>
                            <a:pt x="0" y="2362"/>
                          </a:lnTo>
                          <a:lnTo>
                            <a:pt x="2" y="2320"/>
                          </a:lnTo>
                          <a:lnTo>
                            <a:pt x="4" y="2278"/>
                          </a:lnTo>
                          <a:lnTo>
                            <a:pt x="8" y="2235"/>
                          </a:lnTo>
                          <a:lnTo>
                            <a:pt x="11" y="2193"/>
                          </a:lnTo>
                          <a:lnTo>
                            <a:pt x="16" y="2151"/>
                          </a:lnTo>
                          <a:lnTo>
                            <a:pt x="21" y="2109"/>
                          </a:lnTo>
                          <a:lnTo>
                            <a:pt x="27" y="2066"/>
                          </a:lnTo>
                          <a:lnTo>
                            <a:pt x="34" y="2025"/>
                          </a:lnTo>
                          <a:lnTo>
                            <a:pt x="41" y="1983"/>
                          </a:lnTo>
                          <a:lnTo>
                            <a:pt x="49" y="1941"/>
                          </a:lnTo>
                          <a:lnTo>
                            <a:pt x="58" y="1899"/>
                          </a:lnTo>
                          <a:lnTo>
                            <a:pt x="68" y="1858"/>
                          </a:lnTo>
                          <a:lnTo>
                            <a:pt x="78" y="1817"/>
                          </a:lnTo>
                          <a:lnTo>
                            <a:pt x="89" y="1775"/>
                          </a:lnTo>
                          <a:lnTo>
                            <a:pt x="101" y="1735"/>
                          </a:lnTo>
                          <a:lnTo>
                            <a:pt x="114" y="1694"/>
                          </a:lnTo>
                          <a:lnTo>
                            <a:pt x="126" y="1654"/>
                          </a:lnTo>
                          <a:lnTo>
                            <a:pt x="140" y="1614"/>
                          </a:lnTo>
                          <a:lnTo>
                            <a:pt x="155" y="1574"/>
                          </a:lnTo>
                          <a:lnTo>
                            <a:pt x="170" y="1534"/>
                          </a:lnTo>
                          <a:lnTo>
                            <a:pt x="186" y="1495"/>
                          </a:lnTo>
                          <a:lnTo>
                            <a:pt x="203" y="1456"/>
                          </a:lnTo>
                          <a:lnTo>
                            <a:pt x="220" y="1417"/>
                          </a:lnTo>
                          <a:lnTo>
                            <a:pt x="238" y="1379"/>
                          </a:lnTo>
                          <a:lnTo>
                            <a:pt x="256" y="1340"/>
                          </a:lnTo>
                          <a:lnTo>
                            <a:pt x="276" y="1303"/>
                          </a:lnTo>
                          <a:lnTo>
                            <a:pt x="296" y="1265"/>
                          </a:lnTo>
                          <a:lnTo>
                            <a:pt x="316" y="1228"/>
                          </a:lnTo>
                          <a:lnTo>
                            <a:pt x="337" y="1192"/>
                          </a:lnTo>
                          <a:lnTo>
                            <a:pt x="359" y="1155"/>
                          </a:lnTo>
                          <a:lnTo>
                            <a:pt x="382" y="1119"/>
                          </a:lnTo>
                          <a:lnTo>
                            <a:pt x="405" y="1084"/>
                          </a:lnTo>
                          <a:lnTo>
                            <a:pt x="429" y="1049"/>
                          </a:lnTo>
                          <a:lnTo>
                            <a:pt x="453" y="1014"/>
                          </a:lnTo>
                          <a:lnTo>
                            <a:pt x="478" y="980"/>
                          </a:lnTo>
                          <a:lnTo>
                            <a:pt x="503" y="945"/>
                          </a:lnTo>
                          <a:lnTo>
                            <a:pt x="529" y="913"/>
                          </a:lnTo>
                          <a:lnTo>
                            <a:pt x="556" y="880"/>
                          </a:lnTo>
                          <a:lnTo>
                            <a:pt x="583" y="847"/>
                          </a:lnTo>
                          <a:lnTo>
                            <a:pt x="611" y="815"/>
                          </a:lnTo>
                          <a:lnTo>
                            <a:pt x="639" y="783"/>
                          </a:lnTo>
                          <a:lnTo>
                            <a:pt x="669" y="752"/>
                          </a:lnTo>
                          <a:lnTo>
                            <a:pt x="698" y="722"/>
                          </a:lnTo>
                          <a:lnTo>
                            <a:pt x="728" y="692"/>
                          </a:lnTo>
                          <a:lnTo>
                            <a:pt x="759" y="663"/>
                          </a:lnTo>
                          <a:lnTo>
                            <a:pt x="789" y="634"/>
                          </a:lnTo>
                          <a:lnTo>
                            <a:pt x="821" y="606"/>
                          </a:lnTo>
                          <a:lnTo>
                            <a:pt x="852" y="578"/>
                          </a:lnTo>
                          <a:lnTo>
                            <a:pt x="885" y="551"/>
                          </a:lnTo>
                          <a:lnTo>
                            <a:pt x="918" y="524"/>
                          </a:lnTo>
                          <a:lnTo>
                            <a:pt x="951" y="498"/>
                          </a:lnTo>
                          <a:lnTo>
                            <a:pt x="985" y="472"/>
                          </a:lnTo>
                          <a:lnTo>
                            <a:pt x="1019" y="447"/>
                          </a:lnTo>
                          <a:lnTo>
                            <a:pt x="1054" y="423"/>
                          </a:lnTo>
                          <a:lnTo>
                            <a:pt x="1089" y="400"/>
                          </a:lnTo>
                          <a:lnTo>
                            <a:pt x="1124" y="376"/>
                          </a:lnTo>
                          <a:lnTo>
                            <a:pt x="1160" y="354"/>
                          </a:lnTo>
                          <a:lnTo>
                            <a:pt x="1197" y="333"/>
                          </a:lnTo>
                          <a:lnTo>
                            <a:pt x="1233" y="311"/>
                          </a:lnTo>
                          <a:lnTo>
                            <a:pt x="1270" y="291"/>
                          </a:lnTo>
                          <a:lnTo>
                            <a:pt x="1308" y="271"/>
                          </a:lnTo>
                          <a:lnTo>
                            <a:pt x="1345" y="252"/>
                          </a:lnTo>
                          <a:lnTo>
                            <a:pt x="1383" y="234"/>
                          </a:lnTo>
                          <a:lnTo>
                            <a:pt x="1421" y="215"/>
                          </a:lnTo>
                          <a:lnTo>
                            <a:pt x="1460" y="199"/>
                          </a:lnTo>
                          <a:lnTo>
                            <a:pt x="1499" y="182"/>
                          </a:lnTo>
                          <a:lnTo>
                            <a:pt x="1538" y="166"/>
                          </a:lnTo>
                          <a:lnTo>
                            <a:pt x="1578" y="151"/>
                          </a:lnTo>
                          <a:lnTo>
                            <a:pt x="1617" y="137"/>
                          </a:lnTo>
                          <a:lnTo>
                            <a:pt x="1657" y="123"/>
                          </a:lnTo>
                          <a:lnTo>
                            <a:pt x="1697" y="110"/>
                          </a:lnTo>
                          <a:lnTo>
                            <a:pt x="1738" y="98"/>
                          </a:lnTo>
                          <a:lnTo>
                            <a:pt x="1779" y="86"/>
                          </a:lnTo>
                          <a:lnTo>
                            <a:pt x="1819" y="75"/>
                          </a:lnTo>
                          <a:lnTo>
                            <a:pt x="1860" y="65"/>
                          </a:lnTo>
                          <a:lnTo>
                            <a:pt x="1902" y="56"/>
                          </a:lnTo>
                          <a:lnTo>
                            <a:pt x="1943" y="47"/>
                          </a:lnTo>
                          <a:lnTo>
                            <a:pt x="1984" y="39"/>
                          </a:lnTo>
                          <a:lnTo>
                            <a:pt x="2026" y="32"/>
                          </a:lnTo>
                          <a:lnTo>
                            <a:pt x="2068" y="26"/>
                          </a:lnTo>
                          <a:lnTo>
                            <a:pt x="2110" y="20"/>
                          </a:lnTo>
                          <a:lnTo>
                            <a:pt x="2152" y="15"/>
                          </a:lnTo>
                          <a:lnTo>
                            <a:pt x="2194" y="10"/>
                          </a:lnTo>
                          <a:lnTo>
                            <a:pt x="2236" y="7"/>
                          </a:lnTo>
                          <a:lnTo>
                            <a:pt x="2278" y="4"/>
                          </a:lnTo>
                          <a:lnTo>
                            <a:pt x="2320" y="2"/>
                          </a:lnTo>
                          <a:lnTo>
                            <a:pt x="2362" y="0"/>
                          </a:lnTo>
                          <a:lnTo>
                            <a:pt x="2404" y="0"/>
                          </a:lnTo>
                          <a:lnTo>
                            <a:pt x="2417" y="0"/>
                          </a:ln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5" name="Freeform 17"/>
                    <p:cNvSpPr>
                      <a:spLocks/>
                    </p:cNvSpPr>
                    <p:nvPr/>
                  </p:nvSpPr>
                  <p:spPr bwMode="auto">
                    <a:xfrm>
                      <a:off x="3450" y="869"/>
                      <a:ext cx="101" cy="165"/>
                    </a:xfrm>
                    <a:custGeom>
                      <a:avLst/>
                      <a:gdLst/>
                      <a:ahLst/>
                      <a:cxnLst>
                        <a:cxn ang="0">
                          <a:pos x="7" y="0"/>
                        </a:cxn>
                        <a:cxn ang="0">
                          <a:pos x="50" y="2"/>
                        </a:cxn>
                        <a:cxn ang="0">
                          <a:pos x="94" y="5"/>
                        </a:cxn>
                        <a:cxn ang="0">
                          <a:pos x="101" y="5"/>
                        </a:cxn>
                        <a:cxn ang="0">
                          <a:pos x="89" y="165"/>
                        </a:cxn>
                        <a:cxn ang="0">
                          <a:pos x="48" y="163"/>
                        </a:cxn>
                        <a:cxn ang="0">
                          <a:pos x="7" y="161"/>
                        </a:cxn>
                        <a:cxn ang="0">
                          <a:pos x="0" y="160"/>
                        </a:cxn>
                        <a:cxn ang="0">
                          <a:pos x="7" y="0"/>
                        </a:cxn>
                      </a:cxnLst>
                      <a:rect l="0" t="0" r="r" b="b"/>
                      <a:pathLst>
                        <a:path w="101" h="165">
                          <a:moveTo>
                            <a:pt x="7" y="0"/>
                          </a:moveTo>
                          <a:lnTo>
                            <a:pt x="50" y="2"/>
                          </a:lnTo>
                          <a:lnTo>
                            <a:pt x="94" y="5"/>
                          </a:lnTo>
                          <a:lnTo>
                            <a:pt x="101" y="5"/>
                          </a:lnTo>
                          <a:lnTo>
                            <a:pt x="89" y="165"/>
                          </a:lnTo>
                          <a:lnTo>
                            <a:pt x="48" y="163"/>
                          </a:lnTo>
                          <a:lnTo>
                            <a:pt x="7" y="161"/>
                          </a:lnTo>
                          <a:lnTo>
                            <a:pt x="0" y="160"/>
                          </a:lnTo>
                          <a:lnTo>
                            <a:pt x="7" y="0"/>
                          </a:lnTo>
                          <a:close/>
                        </a:path>
                      </a:pathLst>
                    </a:custGeom>
                    <a:no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6" name="Rectangle 16"/>
                    <p:cNvSpPr>
                      <a:spLocks noChangeArrowheads="1"/>
                    </p:cNvSpPr>
                    <p:nvPr/>
                  </p:nvSpPr>
                  <p:spPr bwMode="auto">
                    <a:xfrm>
                      <a:off x="3237" y="1092"/>
                      <a:ext cx="764" cy="5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Arial" pitchFamily="34" charset="0"/>
                          <a:ea typeface="Calibri" pitchFamily="34" charset="0"/>
                          <a:cs typeface="Arial" pitchFamily="34" charset="0"/>
                        </a:rPr>
                        <a:t>PT7</a:t>
                      </a:r>
                      <a:endParaRPr lang="en-US">
                        <a:latin typeface="Arial" pitchFamily="34" charset="0"/>
                        <a:cs typeface="Arial" pitchFamily="34" charset="0"/>
                      </a:endParaRPr>
                    </a:p>
                  </p:txBody>
                </p:sp>
                <p:sp>
                  <p:nvSpPr>
                    <p:cNvPr id="57" name="Rectangle 15"/>
                    <p:cNvSpPr>
                      <a:spLocks noChangeArrowheads="1"/>
                    </p:cNvSpPr>
                    <p:nvPr/>
                  </p:nvSpPr>
                  <p:spPr bwMode="auto">
                    <a:xfrm>
                      <a:off x="4318" y="1992"/>
                      <a:ext cx="924" cy="5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rial" pitchFamily="34" charset="0"/>
                          <a:ea typeface="Calibri" pitchFamily="34" charset="0"/>
                          <a:cs typeface="Arial" pitchFamily="34" charset="0"/>
                        </a:rPr>
                        <a:t>MCS</a:t>
                      </a:r>
                      <a:endParaRPr lang="en-US" dirty="0">
                        <a:latin typeface="Arial" pitchFamily="34" charset="0"/>
                        <a:cs typeface="Arial" pitchFamily="34" charset="0"/>
                      </a:endParaRPr>
                    </a:p>
                  </p:txBody>
                </p:sp>
                <p:sp>
                  <p:nvSpPr>
                    <p:cNvPr id="58" name="Freeform 14"/>
                    <p:cNvSpPr>
                      <a:spLocks/>
                    </p:cNvSpPr>
                    <p:nvPr/>
                  </p:nvSpPr>
                  <p:spPr bwMode="auto">
                    <a:xfrm rot="-232554">
                      <a:off x="4429" y="1156"/>
                      <a:ext cx="836" cy="737"/>
                    </a:xfrm>
                    <a:custGeom>
                      <a:avLst/>
                      <a:gdLst/>
                      <a:ahLst/>
                      <a:cxnLst>
                        <a:cxn ang="0">
                          <a:pos x="34" y="0"/>
                        </a:cxn>
                        <a:cxn ang="0">
                          <a:pos x="67" y="16"/>
                        </a:cxn>
                        <a:cxn ang="0">
                          <a:pos x="101" y="33"/>
                        </a:cxn>
                        <a:cxn ang="0">
                          <a:pos x="133" y="51"/>
                        </a:cxn>
                        <a:cxn ang="0">
                          <a:pos x="166" y="69"/>
                        </a:cxn>
                        <a:cxn ang="0">
                          <a:pos x="198" y="88"/>
                        </a:cxn>
                        <a:cxn ang="0">
                          <a:pos x="230" y="108"/>
                        </a:cxn>
                        <a:cxn ang="0">
                          <a:pos x="262" y="128"/>
                        </a:cxn>
                        <a:cxn ang="0">
                          <a:pos x="293" y="148"/>
                        </a:cxn>
                        <a:cxn ang="0">
                          <a:pos x="324" y="169"/>
                        </a:cxn>
                        <a:cxn ang="0">
                          <a:pos x="355" y="191"/>
                        </a:cxn>
                        <a:cxn ang="0">
                          <a:pos x="385" y="213"/>
                        </a:cxn>
                        <a:cxn ang="0">
                          <a:pos x="415" y="236"/>
                        </a:cxn>
                        <a:cxn ang="0">
                          <a:pos x="444" y="259"/>
                        </a:cxn>
                        <a:cxn ang="0">
                          <a:pos x="473" y="283"/>
                        </a:cxn>
                        <a:cxn ang="0">
                          <a:pos x="501" y="307"/>
                        </a:cxn>
                        <a:cxn ang="0">
                          <a:pos x="529" y="331"/>
                        </a:cxn>
                        <a:cxn ang="0">
                          <a:pos x="557" y="357"/>
                        </a:cxn>
                        <a:cxn ang="0">
                          <a:pos x="584" y="382"/>
                        </a:cxn>
                        <a:cxn ang="0">
                          <a:pos x="611" y="409"/>
                        </a:cxn>
                        <a:cxn ang="0">
                          <a:pos x="637" y="435"/>
                        </a:cxn>
                        <a:cxn ang="0">
                          <a:pos x="663" y="462"/>
                        </a:cxn>
                        <a:cxn ang="0">
                          <a:pos x="688" y="490"/>
                        </a:cxn>
                        <a:cxn ang="0">
                          <a:pos x="714" y="518"/>
                        </a:cxn>
                        <a:cxn ang="0">
                          <a:pos x="738" y="547"/>
                        </a:cxn>
                        <a:cxn ang="0">
                          <a:pos x="743" y="553"/>
                        </a:cxn>
                        <a:cxn ang="0">
                          <a:pos x="804" y="501"/>
                        </a:cxn>
                        <a:cxn ang="0">
                          <a:pos x="833" y="737"/>
                        </a:cxn>
                        <a:cxn ang="0">
                          <a:pos x="621" y="657"/>
                        </a:cxn>
                        <a:cxn ang="0">
                          <a:pos x="682" y="605"/>
                        </a:cxn>
                        <a:cxn ang="0">
                          <a:pos x="659" y="578"/>
                        </a:cxn>
                        <a:cxn ang="0">
                          <a:pos x="635" y="551"/>
                        </a:cxn>
                        <a:cxn ang="0">
                          <a:pos x="610" y="524"/>
                        </a:cxn>
                        <a:cxn ang="0">
                          <a:pos x="586" y="498"/>
                        </a:cxn>
                        <a:cxn ang="0">
                          <a:pos x="561" y="472"/>
                        </a:cxn>
                        <a:cxn ang="0">
                          <a:pos x="535" y="447"/>
                        </a:cxn>
                        <a:cxn ang="0">
                          <a:pos x="509" y="422"/>
                        </a:cxn>
                        <a:cxn ang="0">
                          <a:pos x="483" y="397"/>
                        </a:cxn>
                        <a:cxn ang="0">
                          <a:pos x="455" y="373"/>
                        </a:cxn>
                        <a:cxn ang="0">
                          <a:pos x="428" y="350"/>
                        </a:cxn>
                        <a:cxn ang="0">
                          <a:pos x="400" y="327"/>
                        </a:cxn>
                        <a:cxn ang="0">
                          <a:pos x="372" y="305"/>
                        </a:cxn>
                        <a:cxn ang="0">
                          <a:pos x="343" y="283"/>
                        </a:cxn>
                        <a:cxn ang="0">
                          <a:pos x="315" y="261"/>
                        </a:cxn>
                        <a:cxn ang="0">
                          <a:pos x="285" y="240"/>
                        </a:cxn>
                        <a:cxn ang="0">
                          <a:pos x="255" y="220"/>
                        </a:cxn>
                        <a:cxn ang="0">
                          <a:pos x="225" y="200"/>
                        </a:cxn>
                        <a:cxn ang="0">
                          <a:pos x="195" y="181"/>
                        </a:cxn>
                        <a:cxn ang="0">
                          <a:pos x="165" y="161"/>
                        </a:cxn>
                        <a:cxn ang="0">
                          <a:pos x="133" y="143"/>
                        </a:cxn>
                        <a:cxn ang="0">
                          <a:pos x="102" y="126"/>
                        </a:cxn>
                        <a:cxn ang="0">
                          <a:pos x="71" y="108"/>
                        </a:cxn>
                        <a:cxn ang="0">
                          <a:pos x="39" y="91"/>
                        </a:cxn>
                        <a:cxn ang="0">
                          <a:pos x="7" y="75"/>
                        </a:cxn>
                        <a:cxn ang="0">
                          <a:pos x="0" y="72"/>
                        </a:cxn>
                        <a:cxn ang="0">
                          <a:pos x="34" y="0"/>
                        </a:cxn>
                      </a:cxnLst>
                      <a:rect l="0" t="0" r="r" b="b"/>
                      <a:pathLst>
                        <a:path w="833" h="737">
                          <a:moveTo>
                            <a:pt x="34" y="0"/>
                          </a:moveTo>
                          <a:lnTo>
                            <a:pt x="67" y="16"/>
                          </a:lnTo>
                          <a:lnTo>
                            <a:pt x="101" y="33"/>
                          </a:lnTo>
                          <a:lnTo>
                            <a:pt x="133" y="51"/>
                          </a:lnTo>
                          <a:lnTo>
                            <a:pt x="166" y="69"/>
                          </a:lnTo>
                          <a:lnTo>
                            <a:pt x="198" y="88"/>
                          </a:lnTo>
                          <a:lnTo>
                            <a:pt x="230" y="108"/>
                          </a:lnTo>
                          <a:lnTo>
                            <a:pt x="262" y="128"/>
                          </a:lnTo>
                          <a:lnTo>
                            <a:pt x="293" y="148"/>
                          </a:lnTo>
                          <a:lnTo>
                            <a:pt x="324" y="169"/>
                          </a:lnTo>
                          <a:lnTo>
                            <a:pt x="355" y="191"/>
                          </a:lnTo>
                          <a:lnTo>
                            <a:pt x="385" y="213"/>
                          </a:lnTo>
                          <a:lnTo>
                            <a:pt x="415" y="236"/>
                          </a:lnTo>
                          <a:lnTo>
                            <a:pt x="444" y="259"/>
                          </a:lnTo>
                          <a:lnTo>
                            <a:pt x="473" y="283"/>
                          </a:lnTo>
                          <a:lnTo>
                            <a:pt x="501" y="307"/>
                          </a:lnTo>
                          <a:lnTo>
                            <a:pt x="529" y="331"/>
                          </a:lnTo>
                          <a:lnTo>
                            <a:pt x="557" y="357"/>
                          </a:lnTo>
                          <a:lnTo>
                            <a:pt x="584" y="382"/>
                          </a:lnTo>
                          <a:lnTo>
                            <a:pt x="611" y="409"/>
                          </a:lnTo>
                          <a:lnTo>
                            <a:pt x="637" y="435"/>
                          </a:lnTo>
                          <a:lnTo>
                            <a:pt x="663" y="462"/>
                          </a:lnTo>
                          <a:lnTo>
                            <a:pt x="688" y="490"/>
                          </a:lnTo>
                          <a:lnTo>
                            <a:pt x="714" y="518"/>
                          </a:lnTo>
                          <a:lnTo>
                            <a:pt x="738" y="547"/>
                          </a:lnTo>
                          <a:lnTo>
                            <a:pt x="743" y="553"/>
                          </a:lnTo>
                          <a:lnTo>
                            <a:pt x="804" y="501"/>
                          </a:lnTo>
                          <a:lnTo>
                            <a:pt x="833" y="737"/>
                          </a:lnTo>
                          <a:lnTo>
                            <a:pt x="621" y="657"/>
                          </a:lnTo>
                          <a:lnTo>
                            <a:pt x="682" y="605"/>
                          </a:lnTo>
                          <a:lnTo>
                            <a:pt x="659" y="578"/>
                          </a:lnTo>
                          <a:lnTo>
                            <a:pt x="635" y="551"/>
                          </a:lnTo>
                          <a:lnTo>
                            <a:pt x="610" y="524"/>
                          </a:lnTo>
                          <a:lnTo>
                            <a:pt x="586" y="498"/>
                          </a:lnTo>
                          <a:lnTo>
                            <a:pt x="561" y="472"/>
                          </a:lnTo>
                          <a:lnTo>
                            <a:pt x="535" y="447"/>
                          </a:lnTo>
                          <a:lnTo>
                            <a:pt x="509" y="422"/>
                          </a:lnTo>
                          <a:lnTo>
                            <a:pt x="483" y="397"/>
                          </a:lnTo>
                          <a:lnTo>
                            <a:pt x="455" y="373"/>
                          </a:lnTo>
                          <a:lnTo>
                            <a:pt x="428" y="350"/>
                          </a:lnTo>
                          <a:lnTo>
                            <a:pt x="400" y="327"/>
                          </a:lnTo>
                          <a:lnTo>
                            <a:pt x="372" y="305"/>
                          </a:lnTo>
                          <a:lnTo>
                            <a:pt x="343" y="283"/>
                          </a:lnTo>
                          <a:lnTo>
                            <a:pt x="315" y="261"/>
                          </a:lnTo>
                          <a:lnTo>
                            <a:pt x="285" y="240"/>
                          </a:lnTo>
                          <a:lnTo>
                            <a:pt x="255" y="220"/>
                          </a:lnTo>
                          <a:lnTo>
                            <a:pt x="225" y="200"/>
                          </a:lnTo>
                          <a:lnTo>
                            <a:pt x="195" y="181"/>
                          </a:lnTo>
                          <a:lnTo>
                            <a:pt x="165" y="161"/>
                          </a:lnTo>
                          <a:lnTo>
                            <a:pt x="133" y="143"/>
                          </a:lnTo>
                          <a:lnTo>
                            <a:pt x="102" y="126"/>
                          </a:lnTo>
                          <a:lnTo>
                            <a:pt x="71" y="108"/>
                          </a:lnTo>
                          <a:lnTo>
                            <a:pt x="39" y="91"/>
                          </a:lnTo>
                          <a:lnTo>
                            <a:pt x="7" y="75"/>
                          </a:lnTo>
                          <a:lnTo>
                            <a:pt x="0" y="72"/>
                          </a:lnTo>
                          <a:lnTo>
                            <a:pt x="34" y="0"/>
                          </a:lnTo>
                          <a:close/>
                        </a:path>
                      </a:pathLst>
                    </a:custGeom>
                    <a:solidFill>
                      <a:srgbClr val="000000"/>
                    </a:solid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Rectangle 13"/>
                    <p:cNvSpPr>
                      <a:spLocks noChangeArrowheads="1"/>
                    </p:cNvSpPr>
                    <p:nvPr/>
                  </p:nvSpPr>
                  <p:spPr bwMode="auto">
                    <a:xfrm>
                      <a:off x="3797" y="1387"/>
                      <a:ext cx="1232" cy="5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00000"/>
                          </a:solidFill>
                          <a:latin typeface="Arial" pitchFamily="34" charset="0"/>
                          <a:ea typeface="Calibri" pitchFamily="34" charset="0"/>
                          <a:cs typeface="Arial" pitchFamily="34" charset="0"/>
                        </a:rPr>
                        <a:t>HGI-III</a:t>
                      </a:r>
                      <a:endParaRPr lang="en-US" dirty="0">
                        <a:latin typeface="Arial" pitchFamily="34" charset="0"/>
                        <a:cs typeface="Arial" pitchFamily="34" charset="0"/>
                      </a:endParaRPr>
                    </a:p>
                  </p:txBody>
                </p:sp>
                <p:sp>
                  <p:nvSpPr>
                    <p:cNvPr id="60" name="Freeform 12"/>
                    <p:cNvSpPr>
                      <a:spLocks/>
                    </p:cNvSpPr>
                    <p:nvPr/>
                  </p:nvSpPr>
                  <p:spPr bwMode="auto">
                    <a:xfrm>
                      <a:off x="5052" y="3014"/>
                      <a:ext cx="802" cy="2096"/>
                    </a:xfrm>
                    <a:custGeom>
                      <a:avLst/>
                      <a:gdLst/>
                      <a:ahLst/>
                      <a:cxnLst>
                        <a:cxn ang="0">
                          <a:pos x="782" y="44"/>
                        </a:cxn>
                        <a:cxn ang="0">
                          <a:pos x="791" y="131"/>
                        </a:cxn>
                        <a:cxn ang="0">
                          <a:pos x="798" y="218"/>
                        </a:cxn>
                        <a:cxn ang="0">
                          <a:pos x="801" y="306"/>
                        </a:cxn>
                        <a:cxn ang="0">
                          <a:pos x="802" y="394"/>
                        </a:cxn>
                        <a:cxn ang="0">
                          <a:pos x="799" y="481"/>
                        </a:cxn>
                        <a:cxn ang="0">
                          <a:pos x="794" y="569"/>
                        </a:cxn>
                        <a:cxn ang="0">
                          <a:pos x="785" y="656"/>
                        </a:cxn>
                        <a:cxn ang="0">
                          <a:pos x="774" y="743"/>
                        </a:cxn>
                        <a:cxn ang="0">
                          <a:pos x="760" y="830"/>
                        </a:cxn>
                        <a:cxn ang="0">
                          <a:pos x="742" y="916"/>
                        </a:cxn>
                        <a:cxn ang="0">
                          <a:pos x="721" y="1001"/>
                        </a:cxn>
                        <a:cxn ang="0">
                          <a:pos x="698" y="1085"/>
                        </a:cxn>
                        <a:cxn ang="0">
                          <a:pos x="671" y="1169"/>
                        </a:cxn>
                        <a:cxn ang="0">
                          <a:pos x="642" y="1252"/>
                        </a:cxn>
                        <a:cxn ang="0">
                          <a:pos x="610" y="1333"/>
                        </a:cxn>
                        <a:cxn ang="0">
                          <a:pos x="574" y="1414"/>
                        </a:cxn>
                        <a:cxn ang="0">
                          <a:pos x="537" y="1493"/>
                        </a:cxn>
                        <a:cxn ang="0">
                          <a:pos x="496" y="1571"/>
                        </a:cxn>
                        <a:cxn ang="0">
                          <a:pos x="453" y="1647"/>
                        </a:cxn>
                        <a:cxn ang="0">
                          <a:pos x="407" y="1722"/>
                        </a:cxn>
                        <a:cxn ang="0">
                          <a:pos x="358" y="1795"/>
                        </a:cxn>
                        <a:cxn ang="0">
                          <a:pos x="308" y="1866"/>
                        </a:cxn>
                        <a:cxn ang="0">
                          <a:pos x="255" y="1935"/>
                        </a:cxn>
                        <a:cxn ang="0">
                          <a:pos x="199" y="2003"/>
                        </a:cxn>
                        <a:cxn ang="0">
                          <a:pos x="141" y="2069"/>
                        </a:cxn>
                        <a:cxn ang="0">
                          <a:pos x="0" y="1985"/>
                        </a:cxn>
                        <a:cxn ang="0">
                          <a:pos x="55" y="1924"/>
                        </a:cxn>
                        <a:cxn ang="0">
                          <a:pos x="108" y="1862"/>
                        </a:cxn>
                        <a:cxn ang="0">
                          <a:pos x="159" y="1797"/>
                        </a:cxn>
                        <a:cxn ang="0">
                          <a:pos x="207" y="1732"/>
                        </a:cxn>
                        <a:cxn ang="0">
                          <a:pos x="254" y="1664"/>
                        </a:cxn>
                        <a:cxn ang="0">
                          <a:pos x="298" y="1594"/>
                        </a:cxn>
                        <a:cxn ang="0">
                          <a:pos x="339" y="1524"/>
                        </a:cxn>
                        <a:cxn ang="0">
                          <a:pos x="378" y="1451"/>
                        </a:cxn>
                        <a:cxn ang="0">
                          <a:pos x="414" y="1378"/>
                        </a:cxn>
                        <a:cxn ang="0">
                          <a:pos x="448" y="1303"/>
                        </a:cxn>
                        <a:cxn ang="0">
                          <a:pos x="480" y="1227"/>
                        </a:cxn>
                        <a:cxn ang="0">
                          <a:pos x="508" y="1150"/>
                        </a:cxn>
                        <a:cxn ang="0">
                          <a:pos x="534" y="1073"/>
                        </a:cxn>
                        <a:cxn ang="0">
                          <a:pos x="558" y="994"/>
                        </a:cxn>
                        <a:cxn ang="0">
                          <a:pos x="578" y="914"/>
                        </a:cxn>
                        <a:cxn ang="0">
                          <a:pos x="596" y="834"/>
                        </a:cxn>
                        <a:cxn ang="0">
                          <a:pos x="610" y="754"/>
                        </a:cxn>
                        <a:cxn ang="0">
                          <a:pos x="622" y="672"/>
                        </a:cxn>
                        <a:cxn ang="0">
                          <a:pos x="632" y="591"/>
                        </a:cxn>
                        <a:cxn ang="0">
                          <a:pos x="638" y="509"/>
                        </a:cxn>
                        <a:cxn ang="0">
                          <a:pos x="642" y="426"/>
                        </a:cxn>
                        <a:cxn ang="0">
                          <a:pos x="642" y="345"/>
                        </a:cxn>
                        <a:cxn ang="0">
                          <a:pos x="640" y="262"/>
                        </a:cxn>
                        <a:cxn ang="0">
                          <a:pos x="635" y="180"/>
                        </a:cxn>
                        <a:cxn ang="0">
                          <a:pos x="628" y="99"/>
                        </a:cxn>
                        <a:cxn ang="0">
                          <a:pos x="618" y="23"/>
                        </a:cxn>
                      </a:cxnLst>
                      <a:rect l="0" t="0" r="r" b="b"/>
                      <a:pathLst>
                        <a:path w="802" h="2096">
                          <a:moveTo>
                            <a:pt x="776" y="0"/>
                          </a:moveTo>
                          <a:lnTo>
                            <a:pt x="782" y="44"/>
                          </a:lnTo>
                          <a:lnTo>
                            <a:pt x="787" y="87"/>
                          </a:lnTo>
                          <a:lnTo>
                            <a:pt x="791" y="131"/>
                          </a:lnTo>
                          <a:lnTo>
                            <a:pt x="795" y="174"/>
                          </a:lnTo>
                          <a:lnTo>
                            <a:pt x="798" y="218"/>
                          </a:lnTo>
                          <a:lnTo>
                            <a:pt x="800" y="262"/>
                          </a:lnTo>
                          <a:lnTo>
                            <a:pt x="801" y="306"/>
                          </a:lnTo>
                          <a:lnTo>
                            <a:pt x="802" y="350"/>
                          </a:lnTo>
                          <a:lnTo>
                            <a:pt x="802" y="394"/>
                          </a:lnTo>
                          <a:lnTo>
                            <a:pt x="801" y="438"/>
                          </a:lnTo>
                          <a:lnTo>
                            <a:pt x="799" y="481"/>
                          </a:lnTo>
                          <a:lnTo>
                            <a:pt x="797" y="526"/>
                          </a:lnTo>
                          <a:lnTo>
                            <a:pt x="794" y="569"/>
                          </a:lnTo>
                          <a:lnTo>
                            <a:pt x="790" y="613"/>
                          </a:lnTo>
                          <a:lnTo>
                            <a:pt x="785" y="656"/>
                          </a:lnTo>
                          <a:lnTo>
                            <a:pt x="780" y="700"/>
                          </a:lnTo>
                          <a:lnTo>
                            <a:pt x="774" y="743"/>
                          </a:lnTo>
                          <a:lnTo>
                            <a:pt x="767" y="787"/>
                          </a:lnTo>
                          <a:lnTo>
                            <a:pt x="760" y="830"/>
                          </a:lnTo>
                          <a:lnTo>
                            <a:pt x="751" y="873"/>
                          </a:lnTo>
                          <a:lnTo>
                            <a:pt x="742" y="916"/>
                          </a:lnTo>
                          <a:lnTo>
                            <a:pt x="732" y="959"/>
                          </a:lnTo>
                          <a:lnTo>
                            <a:pt x="721" y="1001"/>
                          </a:lnTo>
                          <a:lnTo>
                            <a:pt x="710" y="1044"/>
                          </a:lnTo>
                          <a:lnTo>
                            <a:pt x="698" y="1085"/>
                          </a:lnTo>
                          <a:lnTo>
                            <a:pt x="684" y="1128"/>
                          </a:lnTo>
                          <a:lnTo>
                            <a:pt x="671" y="1169"/>
                          </a:lnTo>
                          <a:lnTo>
                            <a:pt x="657" y="1211"/>
                          </a:lnTo>
                          <a:lnTo>
                            <a:pt x="642" y="1252"/>
                          </a:lnTo>
                          <a:lnTo>
                            <a:pt x="626" y="1293"/>
                          </a:lnTo>
                          <a:lnTo>
                            <a:pt x="610" y="1333"/>
                          </a:lnTo>
                          <a:lnTo>
                            <a:pt x="592" y="1374"/>
                          </a:lnTo>
                          <a:lnTo>
                            <a:pt x="574" y="1414"/>
                          </a:lnTo>
                          <a:lnTo>
                            <a:pt x="556" y="1453"/>
                          </a:lnTo>
                          <a:lnTo>
                            <a:pt x="537" y="1493"/>
                          </a:lnTo>
                          <a:lnTo>
                            <a:pt x="517" y="1532"/>
                          </a:lnTo>
                          <a:lnTo>
                            <a:pt x="496" y="1571"/>
                          </a:lnTo>
                          <a:lnTo>
                            <a:pt x="475" y="1609"/>
                          </a:lnTo>
                          <a:lnTo>
                            <a:pt x="453" y="1647"/>
                          </a:lnTo>
                          <a:lnTo>
                            <a:pt x="430" y="1685"/>
                          </a:lnTo>
                          <a:lnTo>
                            <a:pt x="407" y="1722"/>
                          </a:lnTo>
                          <a:lnTo>
                            <a:pt x="383" y="1758"/>
                          </a:lnTo>
                          <a:lnTo>
                            <a:pt x="358" y="1795"/>
                          </a:lnTo>
                          <a:lnTo>
                            <a:pt x="334" y="1831"/>
                          </a:lnTo>
                          <a:lnTo>
                            <a:pt x="308" y="1866"/>
                          </a:lnTo>
                          <a:lnTo>
                            <a:pt x="282" y="1901"/>
                          </a:lnTo>
                          <a:lnTo>
                            <a:pt x="255" y="1935"/>
                          </a:lnTo>
                          <a:lnTo>
                            <a:pt x="227" y="1970"/>
                          </a:lnTo>
                          <a:lnTo>
                            <a:pt x="199" y="2003"/>
                          </a:lnTo>
                          <a:lnTo>
                            <a:pt x="170" y="2036"/>
                          </a:lnTo>
                          <a:lnTo>
                            <a:pt x="141" y="2069"/>
                          </a:lnTo>
                          <a:lnTo>
                            <a:pt x="116" y="2096"/>
                          </a:lnTo>
                          <a:lnTo>
                            <a:pt x="0" y="1985"/>
                          </a:lnTo>
                          <a:lnTo>
                            <a:pt x="27" y="1955"/>
                          </a:lnTo>
                          <a:lnTo>
                            <a:pt x="55" y="1924"/>
                          </a:lnTo>
                          <a:lnTo>
                            <a:pt x="82" y="1893"/>
                          </a:lnTo>
                          <a:lnTo>
                            <a:pt x="108" y="1862"/>
                          </a:lnTo>
                          <a:lnTo>
                            <a:pt x="134" y="1830"/>
                          </a:lnTo>
                          <a:lnTo>
                            <a:pt x="159" y="1797"/>
                          </a:lnTo>
                          <a:lnTo>
                            <a:pt x="184" y="1764"/>
                          </a:lnTo>
                          <a:lnTo>
                            <a:pt x="207" y="1732"/>
                          </a:lnTo>
                          <a:lnTo>
                            <a:pt x="231" y="1698"/>
                          </a:lnTo>
                          <a:lnTo>
                            <a:pt x="254" y="1664"/>
                          </a:lnTo>
                          <a:lnTo>
                            <a:pt x="276" y="1630"/>
                          </a:lnTo>
                          <a:lnTo>
                            <a:pt x="298" y="1594"/>
                          </a:lnTo>
                          <a:lnTo>
                            <a:pt x="318" y="1559"/>
                          </a:lnTo>
                          <a:lnTo>
                            <a:pt x="339" y="1524"/>
                          </a:lnTo>
                          <a:lnTo>
                            <a:pt x="359" y="1488"/>
                          </a:lnTo>
                          <a:lnTo>
                            <a:pt x="378" y="1451"/>
                          </a:lnTo>
                          <a:lnTo>
                            <a:pt x="396" y="1415"/>
                          </a:lnTo>
                          <a:lnTo>
                            <a:pt x="414" y="1378"/>
                          </a:lnTo>
                          <a:lnTo>
                            <a:pt x="432" y="1341"/>
                          </a:lnTo>
                          <a:lnTo>
                            <a:pt x="448" y="1303"/>
                          </a:lnTo>
                          <a:lnTo>
                            <a:pt x="464" y="1266"/>
                          </a:lnTo>
                          <a:lnTo>
                            <a:pt x="480" y="1227"/>
                          </a:lnTo>
                          <a:lnTo>
                            <a:pt x="494" y="1189"/>
                          </a:lnTo>
                          <a:lnTo>
                            <a:pt x="508" y="1150"/>
                          </a:lnTo>
                          <a:lnTo>
                            <a:pt x="522" y="1112"/>
                          </a:lnTo>
                          <a:lnTo>
                            <a:pt x="534" y="1073"/>
                          </a:lnTo>
                          <a:lnTo>
                            <a:pt x="546" y="1034"/>
                          </a:lnTo>
                          <a:lnTo>
                            <a:pt x="558" y="994"/>
                          </a:lnTo>
                          <a:lnTo>
                            <a:pt x="568" y="954"/>
                          </a:lnTo>
                          <a:lnTo>
                            <a:pt x="578" y="914"/>
                          </a:lnTo>
                          <a:lnTo>
                            <a:pt x="587" y="874"/>
                          </a:lnTo>
                          <a:lnTo>
                            <a:pt x="596" y="834"/>
                          </a:lnTo>
                          <a:lnTo>
                            <a:pt x="604" y="794"/>
                          </a:lnTo>
                          <a:lnTo>
                            <a:pt x="610" y="754"/>
                          </a:lnTo>
                          <a:lnTo>
                            <a:pt x="617" y="713"/>
                          </a:lnTo>
                          <a:lnTo>
                            <a:pt x="622" y="672"/>
                          </a:lnTo>
                          <a:lnTo>
                            <a:pt x="628" y="632"/>
                          </a:lnTo>
                          <a:lnTo>
                            <a:pt x="632" y="591"/>
                          </a:lnTo>
                          <a:lnTo>
                            <a:pt x="636" y="550"/>
                          </a:lnTo>
                          <a:lnTo>
                            <a:pt x="638" y="509"/>
                          </a:lnTo>
                          <a:lnTo>
                            <a:pt x="640" y="468"/>
                          </a:lnTo>
                          <a:lnTo>
                            <a:pt x="642" y="426"/>
                          </a:lnTo>
                          <a:lnTo>
                            <a:pt x="642" y="385"/>
                          </a:lnTo>
                          <a:lnTo>
                            <a:pt x="642" y="345"/>
                          </a:lnTo>
                          <a:lnTo>
                            <a:pt x="642" y="303"/>
                          </a:lnTo>
                          <a:lnTo>
                            <a:pt x="640" y="262"/>
                          </a:lnTo>
                          <a:lnTo>
                            <a:pt x="638" y="221"/>
                          </a:lnTo>
                          <a:lnTo>
                            <a:pt x="635" y="180"/>
                          </a:lnTo>
                          <a:lnTo>
                            <a:pt x="632" y="139"/>
                          </a:lnTo>
                          <a:lnTo>
                            <a:pt x="628" y="99"/>
                          </a:lnTo>
                          <a:lnTo>
                            <a:pt x="622" y="58"/>
                          </a:lnTo>
                          <a:lnTo>
                            <a:pt x="618" y="23"/>
                          </a:lnTo>
                          <a:lnTo>
                            <a:pt x="776" y="0"/>
                          </a:lnTo>
                          <a:close/>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Rectangle 11"/>
                    <p:cNvSpPr>
                      <a:spLocks noChangeArrowheads="1"/>
                    </p:cNvSpPr>
                    <p:nvPr/>
                  </p:nvSpPr>
                  <p:spPr bwMode="auto">
                    <a:xfrm>
                      <a:off x="4359" y="3897"/>
                      <a:ext cx="1614" cy="5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rial" pitchFamily="34" charset="0"/>
                          <a:ea typeface="Calibri" pitchFamily="34" charset="0"/>
                          <a:cs typeface="Arial" pitchFamily="34" charset="0"/>
                        </a:rPr>
                        <a:t>F1 origin</a:t>
                      </a:r>
                      <a:endParaRPr lang="en-US" dirty="0">
                        <a:latin typeface="Arial" pitchFamily="34" charset="0"/>
                        <a:cs typeface="Arial" pitchFamily="34" charset="0"/>
                      </a:endParaRPr>
                    </a:p>
                  </p:txBody>
                </p:sp>
                <p:sp>
                  <p:nvSpPr>
                    <p:cNvPr id="62" name="Freeform 10"/>
                    <p:cNvSpPr>
                      <a:spLocks/>
                    </p:cNvSpPr>
                    <p:nvPr/>
                  </p:nvSpPr>
                  <p:spPr bwMode="auto">
                    <a:xfrm>
                      <a:off x="1416" y="4399"/>
                      <a:ext cx="3059" cy="1310"/>
                    </a:xfrm>
                    <a:custGeom>
                      <a:avLst/>
                      <a:gdLst/>
                      <a:ahLst/>
                      <a:cxnLst>
                        <a:cxn ang="0">
                          <a:pos x="2962" y="1050"/>
                        </a:cxn>
                        <a:cxn ang="0">
                          <a:pos x="2829" y="1117"/>
                        </a:cxn>
                        <a:cxn ang="0">
                          <a:pos x="2691" y="1174"/>
                        </a:cxn>
                        <a:cxn ang="0">
                          <a:pos x="2549" y="1222"/>
                        </a:cxn>
                        <a:cxn ang="0">
                          <a:pos x="2405" y="1259"/>
                        </a:cxn>
                        <a:cxn ang="0">
                          <a:pos x="2258" y="1287"/>
                        </a:cxn>
                        <a:cxn ang="0">
                          <a:pos x="2110" y="1304"/>
                        </a:cxn>
                        <a:cxn ang="0">
                          <a:pos x="1960" y="1310"/>
                        </a:cxn>
                        <a:cxn ang="0">
                          <a:pos x="1811" y="1306"/>
                        </a:cxn>
                        <a:cxn ang="0">
                          <a:pos x="1663" y="1292"/>
                        </a:cxn>
                        <a:cxn ang="0">
                          <a:pos x="1515" y="1267"/>
                        </a:cxn>
                        <a:cxn ang="0">
                          <a:pos x="1370" y="1233"/>
                        </a:cxn>
                        <a:cxn ang="0">
                          <a:pos x="1228" y="1187"/>
                        </a:cxn>
                        <a:cxn ang="0">
                          <a:pos x="1089" y="1132"/>
                        </a:cxn>
                        <a:cxn ang="0">
                          <a:pos x="954" y="1067"/>
                        </a:cxn>
                        <a:cxn ang="0">
                          <a:pos x="824" y="993"/>
                        </a:cxn>
                        <a:cxn ang="0">
                          <a:pos x="700" y="910"/>
                        </a:cxn>
                        <a:cxn ang="0">
                          <a:pos x="581" y="819"/>
                        </a:cxn>
                        <a:cxn ang="0">
                          <a:pos x="469" y="719"/>
                        </a:cxn>
                        <a:cxn ang="0">
                          <a:pos x="365" y="612"/>
                        </a:cxn>
                        <a:cxn ang="0">
                          <a:pos x="268" y="498"/>
                        </a:cxn>
                        <a:cxn ang="0">
                          <a:pos x="180" y="377"/>
                        </a:cxn>
                        <a:cxn ang="0">
                          <a:pos x="99" y="250"/>
                        </a:cxn>
                        <a:cxn ang="0">
                          <a:pos x="18" y="0"/>
                        </a:cxn>
                        <a:cxn ang="0">
                          <a:pos x="176" y="222"/>
                        </a:cxn>
                        <a:cxn ang="0">
                          <a:pos x="254" y="344"/>
                        </a:cxn>
                        <a:cxn ang="0">
                          <a:pos x="340" y="459"/>
                        </a:cxn>
                        <a:cxn ang="0">
                          <a:pos x="434" y="568"/>
                        </a:cxn>
                        <a:cxn ang="0">
                          <a:pos x="535" y="671"/>
                        </a:cxn>
                        <a:cxn ang="0">
                          <a:pos x="643" y="766"/>
                        </a:cxn>
                        <a:cxn ang="0">
                          <a:pos x="758" y="853"/>
                        </a:cxn>
                        <a:cxn ang="0">
                          <a:pos x="878" y="932"/>
                        </a:cxn>
                        <a:cxn ang="0">
                          <a:pos x="1004" y="1003"/>
                        </a:cxn>
                        <a:cxn ang="0">
                          <a:pos x="1134" y="1064"/>
                        </a:cxn>
                        <a:cxn ang="0">
                          <a:pos x="1268" y="1116"/>
                        </a:cxn>
                        <a:cxn ang="0">
                          <a:pos x="1405" y="1159"/>
                        </a:cxn>
                        <a:cxn ang="0">
                          <a:pos x="1545" y="1192"/>
                        </a:cxn>
                        <a:cxn ang="0">
                          <a:pos x="1687" y="1214"/>
                        </a:cxn>
                        <a:cxn ang="0">
                          <a:pos x="1831" y="1227"/>
                        </a:cxn>
                        <a:cxn ang="0">
                          <a:pos x="1974" y="1230"/>
                        </a:cxn>
                        <a:cxn ang="0">
                          <a:pos x="2118" y="1222"/>
                        </a:cxn>
                        <a:cxn ang="0">
                          <a:pos x="2260" y="1205"/>
                        </a:cxn>
                        <a:cxn ang="0">
                          <a:pos x="2401" y="1178"/>
                        </a:cxn>
                        <a:cxn ang="0">
                          <a:pos x="2540" y="1141"/>
                        </a:cxn>
                        <a:cxn ang="0">
                          <a:pos x="2677" y="1094"/>
                        </a:cxn>
                        <a:cxn ang="0">
                          <a:pos x="2809" y="1037"/>
                        </a:cxn>
                        <a:cxn ang="0">
                          <a:pos x="2936" y="972"/>
                        </a:cxn>
                        <a:cxn ang="0">
                          <a:pos x="3059" y="993"/>
                        </a:cxn>
                      </a:cxnLst>
                      <a:rect l="0" t="0" r="r" b="b"/>
                      <a:pathLst>
                        <a:path w="3059" h="1310">
                          <a:moveTo>
                            <a:pt x="3059" y="993"/>
                          </a:moveTo>
                          <a:lnTo>
                            <a:pt x="3027" y="1013"/>
                          </a:lnTo>
                          <a:lnTo>
                            <a:pt x="2994" y="1031"/>
                          </a:lnTo>
                          <a:lnTo>
                            <a:pt x="2962" y="1050"/>
                          </a:lnTo>
                          <a:lnTo>
                            <a:pt x="2929" y="1067"/>
                          </a:lnTo>
                          <a:lnTo>
                            <a:pt x="2896" y="1084"/>
                          </a:lnTo>
                          <a:lnTo>
                            <a:pt x="2863" y="1100"/>
                          </a:lnTo>
                          <a:lnTo>
                            <a:pt x="2829" y="1117"/>
                          </a:lnTo>
                          <a:lnTo>
                            <a:pt x="2795" y="1132"/>
                          </a:lnTo>
                          <a:lnTo>
                            <a:pt x="2760" y="1147"/>
                          </a:lnTo>
                          <a:lnTo>
                            <a:pt x="2725" y="1161"/>
                          </a:lnTo>
                          <a:lnTo>
                            <a:pt x="2691" y="1174"/>
                          </a:lnTo>
                          <a:lnTo>
                            <a:pt x="2656" y="1187"/>
                          </a:lnTo>
                          <a:lnTo>
                            <a:pt x="2620" y="1199"/>
                          </a:lnTo>
                          <a:lnTo>
                            <a:pt x="2585" y="1210"/>
                          </a:lnTo>
                          <a:lnTo>
                            <a:pt x="2549" y="1222"/>
                          </a:lnTo>
                          <a:lnTo>
                            <a:pt x="2513" y="1233"/>
                          </a:lnTo>
                          <a:lnTo>
                            <a:pt x="2477" y="1242"/>
                          </a:lnTo>
                          <a:lnTo>
                            <a:pt x="2441" y="1251"/>
                          </a:lnTo>
                          <a:lnTo>
                            <a:pt x="2405" y="1259"/>
                          </a:lnTo>
                          <a:lnTo>
                            <a:pt x="2368" y="1267"/>
                          </a:lnTo>
                          <a:lnTo>
                            <a:pt x="2332" y="1274"/>
                          </a:lnTo>
                          <a:lnTo>
                            <a:pt x="2295" y="1281"/>
                          </a:lnTo>
                          <a:lnTo>
                            <a:pt x="2258" y="1287"/>
                          </a:lnTo>
                          <a:lnTo>
                            <a:pt x="2221" y="1292"/>
                          </a:lnTo>
                          <a:lnTo>
                            <a:pt x="2184" y="1297"/>
                          </a:lnTo>
                          <a:lnTo>
                            <a:pt x="2147" y="1301"/>
                          </a:lnTo>
                          <a:lnTo>
                            <a:pt x="2110" y="1304"/>
                          </a:lnTo>
                          <a:lnTo>
                            <a:pt x="2072" y="1306"/>
                          </a:lnTo>
                          <a:lnTo>
                            <a:pt x="2035" y="1308"/>
                          </a:lnTo>
                          <a:lnTo>
                            <a:pt x="1998" y="1310"/>
                          </a:lnTo>
                          <a:lnTo>
                            <a:pt x="1960" y="1310"/>
                          </a:lnTo>
                          <a:lnTo>
                            <a:pt x="1923" y="1310"/>
                          </a:lnTo>
                          <a:lnTo>
                            <a:pt x="1886" y="1310"/>
                          </a:lnTo>
                          <a:lnTo>
                            <a:pt x="1849" y="1308"/>
                          </a:lnTo>
                          <a:lnTo>
                            <a:pt x="1811" y="1306"/>
                          </a:lnTo>
                          <a:lnTo>
                            <a:pt x="1774" y="1304"/>
                          </a:lnTo>
                          <a:lnTo>
                            <a:pt x="1737" y="1301"/>
                          </a:lnTo>
                          <a:lnTo>
                            <a:pt x="1699" y="1297"/>
                          </a:lnTo>
                          <a:lnTo>
                            <a:pt x="1663" y="1292"/>
                          </a:lnTo>
                          <a:lnTo>
                            <a:pt x="1625" y="1287"/>
                          </a:lnTo>
                          <a:lnTo>
                            <a:pt x="1589" y="1281"/>
                          </a:lnTo>
                          <a:lnTo>
                            <a:pt x="1552" y="1275"/>
                          </a:lnTo>
                          <a:lnTo>
                            <a:pt x="1515" y="1267"/>
                          </a:lnTo>
                          <a:lnTo>
                            <a:pt x="1479" y="1259"/>
                          </a:lnTo>
                          <a:lnTo>
                            <a:pt x="1442" y="1251"/>
                          </a:lnTo>
                          <a:lnTo>
                            <a:pt x="1406" y="1242"/>
                          </a:lnTo>
                          <a:lnTo>
                            <a:pt x="1370" y="1233"/>
                          </a:lnTo>
                          <a:lnTo>
                            <a:pt x="1334" y="1222"/>
                          </a:lnTo>
                          <a:lnTo>
                            <a:pt x="1299" y="1211"/>
                          </a:lnTo>
                          <a:lnTo>
                            <a:pt x="1263" y="1199"/>
                          </a:lnTo>
                          <a:lnTo>
                            <a:pt x="1228" y="1187"/>
                          </a:lnTo>
                          <a:lnTo>
                            <a:pt x="1193" y="1174"/>
                          </a:lnTo>
                          <a:lnTo>
                            <a:pt x="1158" y="1161"/>
                          </a:lnTo>
                          <a:lnTo>
                            <a:pt x="1123" y="1147"/>
                          </a:lnTo>
                          <a:lnTo>
                            <a:pt x="1089" y="1132"/>
                          </a:lnTo>
                          <a:lnTo>
                            <a:pt x="1054" y="1117"/>
                          </a:lnTo>
                          <a:lnTo>
                            <a:pt x="1021" y="1101"/>
                          </a:lnTo>
                          <a:lnTo>
                            <a:pt x="987" y="1084"/>
                          </a:lnTo>
                          <a:lnTo>
                            <a:pt x="954" y="1067"/>
                          </a:lnTo>
                          <a:lnTo>
                            <a:pt x="921" y="1050"/>
                          </a:lnTo>
                          <a:lnTo>
                            <a:pt x="888" y="1031"/>
                          </a:lnTo>
                          <a:lnTo>
                            <a:pt x="856" y="1013"/>
                          </a:lnTo>
                          <a:lnTo>
                            <a:pt x="824" y="993"/>
                          </a:lnTo>
                          <a:lnTo>
                            <a:pt x="793" y="973"/>
                          </a:lnTo>
                          <a:lnTo>
                            <a:pt x="761" y="953"/>
                          </a:lnTo>
                          <a:lnTo>
                            <a:pt x="730" y="932"/>
                          </a:lnTo>
                          <a:lnTo>
                            <a:pt x="700" y="910"/>
                          </a:lnTo>
                          <a:lnTo>
                            <a:pt x="669" y="888"/>
                          </a:lnTo>
                          <a:lnTo>
                            <a:pt x="640" y="866"/>
                          </a:lnTo>
                          <a:lnTo>
                            <a:pt x="611" y="842"/>
                          </a:lnTo>
                          <a:lnTo>
                            <a:pt x="581" y="819"/>
                          </a:lnTo>
                          <a:lnTo>
                            <a:pt x="553" y="795"/>
                          </a:lnTo>
                          <a:lnTo>
                            <a:pt x="525" y="770"/>
                          </a:lnTo>
                          <a:lnTo>
                            <a:pt x="497" y="745"/>
                          </a:lnTo>
                          <a:lnTo>
                            <a:pt x="469" y="719"/>
                          </a:lnTo>
                          <a:lnTo>
                            <a:pt x="443" y="693"/>
                          </a:lnTo>
                          <a:lnTo>
                            <a:pt x="416" y="667"/>
                          </a:lnTo>
                          <a:lnTo>
                            <a:pt x="390" y="639"/>
                          </a:lnTo>
                          <a:lnTo>
                            <a:pt x="365" y="612"/>
                          </a:lnTo>
                          <a:lnTo>
                            <a:pt x="340" y="584"/>
                          </a:lnTo>
                          <a:lnTo>
                            <a:pt x="316" y="555"/>
                          </a:lnTo>
                          <a:lnTo>
                            <a:pt x="292" y="527"/>
                          </a:lnTo>
                          <a:lnTo>
                            <a:pt x="268" y="498"/>
                          </a:lnTo>
                          <a:lnTo>
                            <a:pt x="245" y="468"/>
                          </a:lnTo>
                          <a:lnTo>
                            <a:pt x="223" y="438"/>
                          </a:lnTo>
                          <a:lnTo>
                            <a:pt x="201" y="408"/>
                          </a:lnTo>
                          <a:lnTo>
                            <a:pt x="180" y="377"/>
                          </a:lnTo>
                          <a:lnTo>
                            <a:pt x="158" y="346"/>
                          </a:lnTo>
                          <a:lnTo>
                            <a:pt x="138" y="314"/>
                          </a:lnTo>
                          <a:lnTo>
                            <a:pt x="118" y="283"/>
                          </a:lnTo>
                          <a:lnTo>
                            <a:pt x="99" y="250"/>
                          </a:lnTo>
                          <a:lnTo>
                            <a:pt x="80" y="218"/>
                          </a:lnTo>
                          <a:lnTo>
                            <a:pt x="70" y="198"/>
                          </a:lnTo>
                          <a:lnTo>
                            <a:pt x="0" y="237"/>
                          </a:lnTo>
                          <a:lnTo>
                            <a:pt x="18" y="0"/>
                          </a:lnTo>
                          <a:lnTo>
                            <a:pt x="210" y="120"/>
                          </a:lnTo>
                          <a:lnTo>
                            <a:pt x="140" y="159"/>
                          </a:lnTo>
                          <a:lnTo>
                            <a:pt x="158" y="191"/>
                          </a:lnTo>
                          <a:lnTo>
                            <a:pt x="176" y="222"/>
                          </a:lnTo>
                          <a:lnTo>
                            <a:pt x="194" y="253"/>
                          </a:lnTo>
                          <a:lnTo>
                            <a:pt x="214" y="283"/>
                          </a:lnTo>
                          <a:lnTo>
                            <a:pt x="233" y="313"/>
                          </a:lnTo>
                          <a:lnTo>
                            <a:pt x="254" y="344"/>
                          </a:lnTo>
                          <a:lnTo>
                            <a:pt x="274" y="373"/>
                          </a:lnTo>
                          <a:lnTo>
                            <a:pt x="296" y="402"/>
                          </a:lnTo>
                          <a:lnTo>
                            <a:pt x="318" y="431"/>
                          </a:lnTo>
                          <a:lnTo>
                            <a:pt x="340" y="459"/>
                          </a:lnTo>
                          <a:lnTo>
                            <a:pt x="363" y="487"/>
                          </a:lnTo>
                          <a:lnTo>
                            <a:pt x="385" y="515"/>
                          </a:lnTo>
                          <a:lnTo>
                            <a:pt x="409" y="542"/>
                          </a:lnTo>
                          <a:lnTo>
                            <a:pt x="434" y="568"/>
                          </a:lnTo>
                          <a:lnTo>
                            <a:pt x="459" y="595"/>
                          </a:lnTo>
                          <a:lnTo>
                            <a:pt x="483" y="620"/>
                          </a:lnTo>
                          <a:lnTo>
                            <a:pt x="509" y="646"/>
                          </a:lnTo>
                          <a:lnTo>
                            <a:pt x="535" y="671"/>
                          </a:lnTo>
                          <a:lnTo>
                            <a:pt x="561" y="696"/>
                          </a:lnTo>
                          <a:lnTo>
                            <a:pt x="589" y="720"/>
                          </a:lnTo>
                          <a:lnTo>
                            <a:pt x="616" y="743"/>
                          </a:lnTo>
                          <a:lnTo>
                            <a:pt x="643" y="766"/>
                          </a:lnTo>
                          <a:lnTo>
                            <a:pt x="671" y="789"/>
                          </a:lnTo>
                          <a:lnTo>
                            <a:pt x="700" y="811"/>
                          </a:lnTo>
                          <a:lnTo>
                            <a:pt x="729" y="832"/>
                          </a:lnTo>
                          <a:lnTo>
                            <a:pt x="758" y="853"/>
                          </a:lnTo>
                          <a:lnTo>
                            <a:pt x="787" y="874"/>
                          </a:lnTo>
                          <a:lnTo>
                            <a:pt x="818" y="894"/>
                          </a:lnTo>
                          <a:lnTo>
                            <a:pt x="848" y="913"/>
                          </a:lnTo>
                          <a:lnTo>
                            <a:pt x="878" y="932"/>
                          </a:lnTo>
                          <a:lnTo>
                            <a:pt x="909" y="951"/>
                          </a:lnTo>
                          <a:lnTo>
                            <a:pt x="940" y="968"/>
                          </a:lnTo>
                          <a:lnTo>
                            <a:pt x="972" y="986"/>
                          </a:lnTo>
                          <a:lnTo>
                            <a:pt x="1004" y="1003"/>
                          </a:lnTo>
                          <a:lnTo>
                            <a:pt x="1036" y="1019"/>
                          </a:lnTo>
                          <a:lnTo>
                            <a:pt x="1068" y="1035"/>
                          </a:lnTo>
                          <a:lnTo>
                            <a:pt x="1101" y="1050"/>
                          </a:lnTo>
                          <a:lnTo>
                            <a:pt x="1134" y="1064"/>
                          </a:lnTo>
                          <a:lnTo>
                            <a:pt x="1167" y="1078"/>
                          </a:lnTo>
                          <a:lnTo>
                            <a:pt x="1201" y="1091"/>
                          </a:lnTo>
                          <a:lnTo>
                            <a:pt x="1234" y="1104"/>
                          </a:lnTo>
                          <a:lnTo>
                            <a:pt x="1268" y="1116"/>
                          </a:lnTo>
                          <a:lnTo>
                            <a:pt x="1302" y="1128"/>
                          </a:lnTo>
                          <a:lnTo>
                            <a:pt x="1337" y="1139"/>
                          </a:lnTo>
                          <a:lnTo>
                            <a:pt x="1371" y="1149"/>
                          </a:lnTo>
                          <a:lnTo>
                            <a:pt x="1405" y="1159"/>
                          </a:lnTo>
                          <a:lnTo>
                            <a:pt x="1440" y="1167"/>
                          </a:lnTo>
                          <a:lnTo>
                            <a:pt x="1475" y="1176"/>
                          </a:lnTo>
                          <a:lnTo>
                            <a:pt x="1510" y="1184"/>
                          </a:lnTo>
                          <a:lnTo>
                            <a:pt x="1545" y="1192"/>
                          </a:lnTo>
                          <a:lnTo>
                            <a:pt x="1581" y="1198"/>
                          </a:lnTo>
                          <a:lnTo>
                            <a:pt x="1616" y="1204"/>
                          </a:lnTo>
                          <a:lnTo>
                            <a:pt x="1652" y="1210"/>
                          </a:lnTo>
                          <a:lnTo>
                            <a:pt x="1687" y="1214"/>
                          </a:lnTo>
                          <a:lnTo>
                            <a:pt x="1723" y="1218"/>
                          </a:lnTo>
                          <a:lnTo>
                            <a:pt x="1759" y="1222"/>
                          </a:lnTo>
                          <a:lnTo>
                            <a:pt x="1795" y="1225"/>
                          </a:lnTo>
                          <a:lnTo>
                            <a:pt x="1831" y="1227"/>
                          </a:lnTo>
                          <a:lnTo>
                            <a:pt x="1867" y="1229"/>
                          </a:lnTo>
                          <a:lnTo>
                            <a:pt x="1902" y="1230"/>
                          </a:lnTo>
                          <a:lnTo>
                            <a:pt x="1938" y="1230"/>
                          </a:lnTo>
                          <a:lnTo>
                            <a:pt x="1974" y="1230"/>
                          </a:lnTo>
                          <a:lnTo>
                            <a:pt x="2010" y="1229"/>
                          </a:lnTo>
                          <a:lnTo>
                            <a:pt x="2046" y="1227"/>
                          </a:lnTo>
                          <a:lnTo>
                            <a:pt x="2082" y="1225"/>
                          </a:lnTo>
                          <a:lnTo>
                            <a:pt x="2118" y="1222"/>
                          </a:lnTo>
                          <a:lnTo>
                            <a:pt x="2154" y="1219"/>
                          </a:lnTo>
                          <a:lnTo>
                            <a:pt x="2189" y="1215"/>
                          </a:lnTo>
                          <a:lnTo>
                            <a:pt x="2225" y="1210"/>
                          </a:lnTo>
                          <a:lnTo>
                            <a:pt x="2260" y="1205"/>
                          </a:lnTo>
                          <a:lnTo>
                            <a:pt x="2296" y="1199"/>
                          </a:lnTo>
                          <a:lnTo>
                            <a:pt x="2331" y="1192"/>
                          </a:lnTo>
                          <a:lnTo>
                            <a:pt x="2366" y="1186"/>
                          </a:lnTo>
                          <a:lnTo>
                            <a:pt x="2401" y="1178"/>
                          </a:lnTo>
                          <a:lnTo>
                            <a:pt x="2436" y="1170"/>
                          </a:lnTo>
                          <a:lnTo>
                            <a:pt x="2471" y="1160"/>
                          </a:lnTo>
                          <a:lnTo>
                            <a:pt x="2506" y="1151"/>
                          </a:lnTo>
                          <a:lnTo>
                            <a:pt x="2540" y="1141"/>
                          </a:lnTo>
                          <a:lnTo>
                            <a:pt x="2575" y="1129"/>
                          </a:lnTo>
                          <a:lnTo>
                            <a:pt x="2609" y="1118"/>
                          </a:lnTo>
                          <a:lnTo>
                            <a:pt x="2643" y="1106"/>
                          </a:lnTo>
                          <a:lnTo>
                            <a:pt x="2677" y="1094"/>
                          </a:lnTo>
                          <a:lnTo>
                            <a:pt x="2710" y="1080"/>
                          </a:lnTo>
                          <a:lnTo>
                            <a:pt x="2743" y="1066"/>
                          </a:lnTo>
                          <a:lnTo>
                            <a:pt x="2776" y="1052"/>
                          </a:lnTo>
                          <a:lnTo>
                            <a:pt x="2809" y="1037"/>
                          </a:lnTo>
                          <a:lnTo>
                            <a:pt x="2841" y="1021"/>
                          </a:lnTo>
                          <a:lnTo>
                            <a:pt x="2873" y="1005"/>
                          </a:lnTo>
                          <a:lnTo>
                            <a:pt x="2905" y="989"/>
                          </a:lnTo>
                          <a:lnTo>
                            <a:pt x="2936" y="972"/>
                          </a:lnTo>
                          <a:lnTo>
                            <a:pt x="2968" y="954"/>
                          </a:lnTo>
                          <a:lnTo>
                            <a:pt x="2999" y="936"/>
                          </a:lnTo>
                          <a:lnTo>
                            <a:pt x="3017" y="924"/>
                          </a:lnTo>
                          <a:lnTo>
                            <a:pt x="3059" y="993"/>
                          </a:lnTo>
                          <a:close/>
                        </a:path>
                      </a:pathLst>
                    </a:custGeom>
                    <a:solidFill>
                      <a:srgbClr val="000000"/>
                    </a:solid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Rectangle 9"/>
                    <p:cNvSpPr>
                      <a:spLocks noChangeArrowheads="1"/>
                    </p:cNvSpPr>
                    <p:nvPr/>
                  </p:nvSpPr>
                  <p:spPr bwMode="auto">
                    <a:xfrm>
                      <a:off x="2775" y="5118"/>
                      <a:ext cx="1749" cy="5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rial" pitchFamily="34" charset="0"/>
                          <a:ea typeface="Calibri" pitchFamily="34" charset="0"/>
                          <a:cs typeface="Arial" pitchFamily="34" charset="0"/>
                        </a:rPr>
                        <a:t>Ampicillin</a:t>
                      </a:r>
                      <a:endParaRPr lang="en-US" dirty="0">
                        <a:latin typeface="Arial" pitchFamily="34" charset="0"/>
                        <a:cs typeface="Arial" pitchFamily="34" charset="0"/>
                      </a:endParaRPr>
                    </a:p>
                  </p:txBody>
                </p:sp>
                <p:sp>
                  <p:nvSpPr>
                    <p:cNvPr id="64" name="AutoShape 8"/>
                    <p:cNvSpPr>
                      <a:spLocks noChangeShapeType="1"/>
                    </p:cNvSpPr>
                    <p:nvPr/>
                  </p:nvSpPr>
                  <p:spPr bwMode="auto">
                    <a:xfrm flipH="1">
                      <a:off x="4481" y="884"/>
                      <a:ext cx="283" cy="31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5" name="Freeform 7"/>
                    <p:cNvSpPr>
                      <a:spLocks/>
                    </p:cNvSpPr>
                    <p:nvPr/>
                  </p:nvSpPr>
                  <p:spPr bwMode="auto">
                    <a:xfrm>
                      <a:off x="4392" y="1142"/>
                      <a:ext cx="1134" cy="977"/>
                    </a:xfrm>
                    <a:custGeom>
                      <a:avLst/>
                      <a:gdLst/>
                      <a:ahLst/>
                      <a:cxnLst>
                        <a:cxn ang="0">
                          <a:pos x="102" y="17"/>
                        </a:cxn>
                        <a:cxn ang="0">
                          <a:pos x="182" y="55"/>
                        </a:cxn>
                        <a:cxn ang="0">
                          <a:pos x="259" y="94"/>
                        </a:cxn>
                        <a:cxn ang="0">
                          <a:pos x="336" y="137"/>
                        </a:cxn>
                        <a:cxn ang="0">
                          <a:pos x="410" y="183"/>
                        </a:cxn>
                        <a:cxn ang="0">
                          <a:pos x="484" y="230"/>
                        </a:cxn>
                        <a:cxn ang="0">
                          <a:pos x="555" y="280"/>
                        </a:cxn>
                        <a:cxn ang="0">
                          <a:pos x="624" y="333"/>
                        </a:cxn>
                        <a:cxn ang="0">
                          <a:pos x="692" y="389"/>
                        </a:cxn>
                        <a:cxn ang="0">
                          <a:pos x="758" y="446"/>
                        </a:cxn>
                        <a:cxn ang="0">
                          <a:pos x="821" y="506"/>
                        </a:cxn>
                        <a:cxn ang="0">
                          <a:pos x="883" y="569"/>
                        </a:cxn>
                        <a:cxn ang="0">
                          <a:pos x="943" y="632"/>
                        </a:cxn>
                        <a:cxn ang="0">
                          <a:pos x="1000" y="699"/>
                        </a:cxn>
                        <a:cxn ang="0">
                          <a:pos x="1055" y="767"/>
                        </a:cxn>
                        <a:cxn ang="0">
                          <a:pos x="1107" y="838"/>
                        </a:cxn>
                        <a:cxn ang="0">
                          <a:pos x="1157" y="909"/>
                        </a:cxn>
                        <a:cxn ang="0">
                          <a:pos x="1201" y="978"/>
                        </a:cxn>
                        <a:cxn ang="0">
                          <a:pos x="1044" y="1029"/>
                        </a:cxn>
                        <a:cxn ang="0">
                          <a:pos x="998" y="961"/>
                        </a:cxn>
                        <a:cxn ang="0">
                          <a:pos x="950" y="895"/>
                        </a:cxn>
                        <a:cxn ang="0">
                          <a:pos x="900" y="830"/>
                        </a:cxn>
                        <a:cxn ang="0">
                          <a:pos x="847" y="767"/>
                        </a:cxn>
                        <a:cxn ang="0">
                          <a:pos x="792" y="705"/>
                        </a:cxn>
                        <a:cxn ang="0">
                          <a:pos x="735" y="646"/>
                        </a:cxn>
                        <a:cxn ang="0">
                          <a:pos x="677" y="590"/>
                        </a:cxn>
                        <a:cxn ang="0">
                          <a:pos x="616" y="535"/>
                        </a:cxn>
                        <a:cxn ang="0">
                          <a:pos x="553" y="482"/>
                        </a:cxn>
                        <a:cxn ang="0">
                          <a:pos x="489" y="432"/>
                        </a:cxn>
                        <a:cxn ang="0">
                          <a:pos x="423" y="384"/>
                        </a:cxn>
                        <a:cxn ang="0">
                          <a:pos x="355" y="338"/>
                        </a:cxn>
                        <a:cxn ang="0">
                          <a:pos x="286" y="295"/>
                        </a:cxn>
                        <a:cxn ang="0">
                          <a:pos x="215" y="254"/>
                        </a:cxn>
                        <a:cxn ang="0">
                          <a:pos x="143" y="215"/>
                        </a:cxn>
                        <a:cxn ang="0">
                          <a:pos x="69" y="179"/>
                        </a:cxn>
                        <a:cxn ang="0">
                          <a:pos x="0" y="148"/>
                        </a:cxn>
                      </a:cxnLst>
                      <a:rect l="0" t="0" r="r" b="b"/>
                      <a:pathLst>
                        <a:path w="1201" h="1063">
                          <a:moveTo>
                            <a:pt x="62" y="0"/>
                          </a:moveTo>
                          <a:lnTo>
                            <a:pt x="102" y="17"/>
                          </a:lnTo>
                          <a:lnTo>
                            <a:pt x="142" y="36"/>
                          </a:lnTo>
                          <a:lnTo>
                            <a:pt x="182" y="55"/>
                          </a:lnTo>
                          <a:lnTo>
                            <a:pt x="220" y="74"/>
                          </a:lnTo>
                          <a:lnTo>
                            <a:pt x="259" y="94"/>
                          </a:lnTo>
                          <a:lnTo>
                            <a:pt x="298" y="116"/>
                          </a:lnTo>
                          <a:lnTo>
                            <a:pt x="336" y="137"/>
                          </a:lnTo>
                          <a:lnTo>
                            <a:pt x="373" y="159"/>
                          </a:lnTo>
                          <a:lnTo>
                            <a:pt x="410" y="183"/>
                          </a:lnTo>
                          <a:lnTo>
                            <a:pt x="447" y="206"/>
                          </a:lnTo>
                          <a:lnTo>
                            <a:pt x="484" y="230"/>
                          </a:lnTo>
                          <a:lnTo>
                            <a:pt x="520" y="255"/>
                          </a:lnTo>
                          <a:lnTo>
                            <a:pt x="555" y="280"/>
                          </a:lnTo>
                          <a:lnTo>
                            <a:pt x="589" y="307"/>
                          </a:lnTo>
                          <a:lnTo>
                            <a:pt x="624" y="333"/>
                          </a:lnTo>
                          <a:lnTo>
                            <a:pt x="658" y="361"/>
                          </a:lnTo>
                          <a:lnTo>
                            <a:pt x="692" y="389"/>
                          </a:lnTo>
                          <a:lnTo>
                            <a:pt x="725" y="417"/>
                          </a:lnTo>
                          <a:lnTo>
                            <a:pt x="758" y="446"/>
                          </a:lnTo>
                          <a:lnTo>
                            <a:pt x="790" y="476"/>
                          </a:lnTo>
                          <a:lnTo>
                            <a:pt x="821" y="506"/>
                          </a:lnTo>
                          <a:lnTo>
                            <a:pt x="853" y="537"/>
                          </a:lnTo>
                          <a:lnTo>
                            <a:pt x="883" y="569"/>
                          </a:lnTo>
                          <a:lnTo>
                            <a:pt x="913" y="600"/>
                          </a:lnTo>
                          <a:lnTo>
                            <a:pt x="943" y="632"/>
                          </a:lnTo>
                          <a:lnTo>
                            <a:pt x="971" y="665"/>
                          </a:lnTo>
                          <a:lnTo>
                            <a:pt x="1000" y="699"/>
                          </a:lnTo>
                          <a:lnTo>
                            <a:pt x="1028" y="733"/>
                          </a:lnTo>
                          <a:lnTo>
                            <a:pt x="1055" y="767"/>
                          </a:lnTo>
                          <a:lnTo>
                            <a:pt x="1081" y="802"/>
                          </a:lnTo>
                          <a:lnTo>
                            <a:pt x="1107" y="838"/>
                          </a:lnTo>
                          <a:lnTo>
                            <a:pt x="1132" y="873"/>
                          </a:lnTo>
                          <a:lnTo>
                            <a:pt x="1157" y="909"/>
                          </a:lnTo>
                          <a:lnTo>
                            <a:pt x="1181" y="946"/>
                          </a:lnTo>
                          <a:lnTo>
                            <a:pt x="1201" y="978"/>
                          </a:lnTo>
                          <a:lnTo>
                            <a:pt x="1066" y="1063"/>
                          </a:lnTo>
                          <a:lnTo>
                            <a:pt x="1044" y="1029"/>
                          </a:lnTo>
                          <a:lnTo>
                            <a:pt x="1021" y="994"/>
                          </a:lnTo>
                          <a:lnTo>
                            <a:pt x="998" y="961"/>
                          </a:lnTo>
                          <a:lnTo>
                            <a:pt x="975" y="927"/>
                          </a:lnTo>
                          <a:lnTo>
                            <a:pt x="950" y="895"/>
                          </a:lnTo>
                          <a:lnTo>
                            <a:pt x="925" y="862"/>
                          </a:lnTo>
                          <a:lnTo>
                            <a:pt x="900" y="830"/>
                          </a:lnTo>
                          <a:lnTo>
                            <a:pt x="873" y="798"/>
                          </a:lnTo>
                          <a:lnTo>
                            <a:pt x="847" y="767"/>
                          </a:lnTo>
                          <a:lnTo>
                            <a:pt x="820" y="736"/>
                          </a:lnTo>
                          <a:lnTo>
                            <a:pt x="792" y="705"/>
                          </a:lnTo>
                          <a:lnTo>
                            <a:pt x="764" y="676"/>
                          </a:lnTo>
                          <a:lnTo>
                            <a:pt x="735" y="646"/>
                          </a:lnTo>
                          <a:lnTo>
                            <a:pt x="707" y="618"/>
                          </a:lnTo>
                          <a:lnTo>
                            <a:pt x="677" y="590"/>
                          </a:lnTo>
                          <a:lnTo>
                            <a:pt x="647" y="562"/>
                          </a:lnTo>
                          <a:lnTo>
                            <a:pt x="616" y="535"/>
                          </a:lnTo>
                          <a:lnTo>
                            <a:pt x="585" y="508"/>
                          </a:lnTo>
                          <a:lnTo>
                            <a:pt x="553" y="482"/>
                          </a:lnTo>
                          <a:lnTo>
                            <a:pt x="522" y="457"/>
                          </a:lnTo>
                          <a:lnTo>
                            <a:pt x="489" y="432"/>
                          </a:lnTo>
                          <a:lnTo>
                            <a:pt x="456" y="407"/>
                          </a:lnTo>
                          <a:lnTo>
                            <a:pt x="423" y="384"/>
                          </a:lnTo>
                          <a:lnTo>
                            <a:pt x="390" y="360"/>
                          </a:lnTo>
                          <a:lnTo>
                            <a:pt x="355" y="338"/>
                          </a:lnTo>
                          <a:lnTo>
                            <a:pt x="321" y="316"/>
                          </a:lnTo>
                          <a:lnTo>
                            <a:pt x="286" y="295"/>
                          </a:lnTo>
                          <a:lnTo>
                            <a:pt x="250" y="274"/>
                          </a:lnTo>
                          <a:lnTo>
                            <a:pt x="215" y="254"/>
                          </a:lnTo>
                          <a:lnTo>
                            <a:pt x="179" y="234"/>
                          </a:lnTo>
                          <a:lnTo>
                            <a:pt x="143" y="215"/>
                          </a:lnTo>
                          <a:lnTo>
                            <a:pt x="106" y="197"/>
                          </a:lnTo>
                          <a:lnTo>
                            <a:pt x="69" y="179"/>
                          </a:lnTo>
                          <a:lnTo>
                            <a:pt x="33" y="162"/>
                          </a:lnTo>
                          <a:lnTo>
                            <a:pt x="0" y="148"/>
                          </a:lnTo>
                          <a:lnTo>
                            <a:pt x="62" y="0"/>
                          </a:lnTo>
                          <a:close/>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8" name="TextBox 47"/>
                  <p:cNvSpPr txBox="1"/>
                  <p:nvPr/>
                </p:nvSpPr>
                <p:spPr>
                  <a:xfrm>
                    <a:off x="7429520" y="2285992"/>
                    <a:ext cx="697054" cy="420437"/>
                  </a:xfrm>
                  <a:prstGeom prst="rect">
                    <a:avLst/>
                  </a:prstGeom>
                  <a:noFill/>
                </p:spPr>
                <p:txBody>
                  <a:bodyPr wrap="square" rtlCol="0">
                    <a:spAutoFit/>
                  </a:bodyPr>
                  <a:lstStyle/>
                  <a:p>
                    <a:r>
                      <a:rPr lang="en-US" sz="1200" i="1" dirty="0" err="1"/>
                      <a:t>NdeI</a:t>
                    </a:r>
                    <a:endParaRPr lang="en-IN" sz="1200" i="1" dirty="0"/>
                  </a:p>
                </p:txBody>
              </p:sp>
            </p:grpSp>
            <p:grpSp>
              <p:nvGrpSpPr>
                <p:cNvPr id="14" name="Group 33"/>
                <p:cNvGrpSpPr>
                  <a:grpSpLocks noChangeAspect="1"/>
                </p:cNvGrpSpPr>
                <p:nvPr/>
              </p:nvGrpSpPr>
              <p:grpSpPr bwMode="auto">
                <a:xfrm>
                  <a:off x="743102" y="2000240"/>
                  <a:ext cx="3547676" cy="3563514"/>
                  <a:chOff x="0" y="0"/>
                  <a:chExt cx="6720" cy="6750"/>
                </a:xfrm>
              </p:grpSpPr>
              <p:sp>
                <p:nvSpPr>
                  <p:cNvPr id="26" name="AutoShape 52"/>
                  <p:cNvSpPr>
                    <a:spLocks noChangeAspect="1" noChangeArrowheads="1" noTextEdit="1"/>
                  </p:cNvSpPr>
                  <p:nvPr/>
                </p:nvSpPr>
                <p:spPr bwMode="auto">
                  <a:xfrm>
                    <a:off x="0" y="0"/>
                    <a:ext cx="6720" cy="675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7" name="Rectangle 51"/>
                  <p:cNvSpPr>
                    <a:spLocks noChangeArrowheads="1"/>
                  </p:cNvSpPr>
                  <p:nvPr/>
                </p:nvSpPr>
                <p:spPr bwMode="auto">
                  <a:xfrm>
                    <a:off x="2517" y="3047"/>
                    <a:ext cx="3056" cy="7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dirty="0" err="1">
                        <a:solidFill>
                          <a:srgbClr val="000000"/>
                        </a:solidFill>
                        <a:latin typeface="Arial" pitchFamily="34" charset="0"/>
                        <a:ea typeface="Calibri" pitchFamily="34" charset="0"/>
                        <a:cs typeface="Arial" pitchFamily="34" charset="0"/>
                      </a:rPr>
                      <a:t>pRSET-rHGI</a:t>
                    </a:r>
                    <a:endParaRPr lang="en-US" dirty="0">
                      <a:latin typeface="Arial" pitchFamily="34" charset="0"/>
                      <a:cs typeface="Arial" pitchFamily="34" charset="0"/>
                    </a:endParaRPr>
                  </a:p>
                </p:txBody>
              </p:sp>
              <p:sp>
                <p:nvSpPr>
                  <p:cNvPr id="28" name="Rectangle 50"/>
                  <p:cNvSpPr>
                    <a:spLocks noChangeArrowheads="1"/>
                  </p:cNvSpPr>
                  <p:nvPr/>
                </p:nvSpPr>
                <p:spPr bwMode="auto">
                  <a:xfrm>
                    <a:off x="3030" y="3566"/>
                    <a:ext cx="1712" cy="5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00000"/>
                        </a:solidFill>
                        <a:latin typeface="Arial" pitchFamily="34" charset="0"/>
                        <a:ea typeface="Calibri" pitchFamily="34" charset="0"/>
                        <a:cs typeface="Arial" pitchFamily="34" charset="0"/>
                      </a:rPr>
                      <a:t>3157 bps</a:t>
                    </a:r>
                    <a:endParaRPr lang="en-US" dirty="0">
                      <a:latin typeface="Arial" pitchFamily="34" charset="0"/>
                      <a:cs typeface="Arial" pitchFamily="34" charset="0"/>
                    </a:endParaRPr>
                  </a:p>
                </p:txBody>
              </p:sp>
              <p:sp>
                <p:nvSpPr>
                  <p:cNvPr id="29" name="Freeform 49"/>
                  <p:cNvSpPr>
                    <a:spLocks/>
                  </p:cNvSpPr>
                  <p:nvPr/>
                </p:nvSpPr>
                <p:spPr bwMode="auto">
                  <a:xfrm>
                    <a:off x="3358" y="947"/>
                    <a:ext cx="96" cy="2"/>
                  </a:xfrm>
                  <a:custGeom>
                    <a:avLst/>
                    <a:gdLst/>
                    <a:ahLst/>
                    <a:cxnLst>
                      <a:cxn ang="0">
                        <a:pos x="0" y="0"/>
                      </a:cxn>
                      <a:cxn ang="0">
                        <a:pos x="42" y="0"/>
                      </a:cxn>
                      <a:cxn ang="0">
                        <a:pos x="84" y="2"/>
                      </a:cxn>
                      <a:cxn ang="0">
                        <a:pos x="96" y="2"/>
                      </a:cxn>
                    </a:cxnLst>
                    <a:rect l="0" t="0" r="r" b="b"/>
                    <a:pathLst>
                      <a:path w="96" h="2">
                        <a:moveTo>
                          <a:pt x="0" y="0"/>
                        </a:moveTo>
                        <a:lnTo>
                          <a:pt x="42" y="0"/>
                        </a:lnTo>
                        <a:lnTo>
                          <a:pt x="84" y="2"/>
                        </a:lnTo>
                        <a:lnTo>
                          <a:pt x="96" y="2"/>
                        </a:ln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48"/>
                  <p:cNvSpPr>
                    <a:spLocks/>
                  </p:cNvSpPr>
                  <p:nvPr/>
                </p:nvSpPr>
                <p:spPr bwMode="auto">
                  <a:xfrm>
                    <a:off x="3545" y="955"/>
                    <a:ext cx="758" cy="186"/>
                  </a:xfrm>
                  <a:custGeom>
                    <a:avLst/>
                    <a:gdLst/>
                    <a:ahLst/>
                    <a:cxnLst>
                      <a:cxn ang="0">
                        <a:pos x="0" y="0"/>
                      </a:cxn>
                      <a:cxn ang="0">
                        <a:pos x="42" y="3"/>
                      </a:cxn>
                      <a:cxn ang="0">
                        <a:pos x="84" y="8"/>
                      </a:cxn>
                      <a:cxn ang="0">
                        <a:pos x="126" y="12"/>
                      </a:cxn>
                      <a:cxn ang="0">
                        <a:pos x="168" y="18"/>
                      </a:cxn>
                      <a:cxn ang="0">
                        <a:pos x="209" y="25"/>
                      </a:cxn>
                      <a:cxn ang="0">
                        <a:pos x="251" y="32"/>
                      </a:cxn>
                      <a:cxn ang="0">
                        <a:pos x="292" y="41"/>
                      </a:cxn>
                      <a:cxn ang="0">
                        <a:pos x="334" y="49"/>
                      </a:cxn>
                      <a:cxn ang="0">
                        <a:pos x="375" y="59"/>
                      </a:cxn>
                      <a:cxn ang="0">
                        <a:pos x="416" y="69"/>
                      </a:cxn>
                      <a:cxn ang="0">
                        <a:pos x="456" y="80"/>
                      </a:cxn>
                      <a:cxn ang="0">
                        <a:pos x="497" y="91"/>
                      </a:cxn>
                      <a:cxn ang="0">
                        <a:pos x="538" y="104"/>
                      </a:cxn>
                      <a:cxn ang="0">
                        <a:pos x="578" y="117"/>
                      </a:cxn>
                      <a:cxn ang="0">
                        <a:pos x="618" y="131"/>
                      </a:cxn>
                      <a:cxn ang="0">
                        <a:pos x="658" y="146"/>
                      </a:cxn>
                      <a:cxn ang="0">
                        <a:pos x="697" y="161"/>
                      </a:cxn>
                      <a:cxn ang="0">
                        <a:pos x="736" y="177"/>
                      </a:cxn>
                      <a:cxn ang="0">
                        <a:pos x="758" y="186"/>
                      </a:cxn>
                    </a:cxnLst>
                    <a:rect l="0" t="0" r="r" b="b"/>
                    <a:pathLst>
                      <a:path w="758" h="186">
                        <a:moveTo>
                          <a:pt x="0" y="0"/>
                        </a:moveTo>
                        <a:lnTo>
                          <a:pt x="42" y="3"/>
                        </a:lnTo>
                        <a:lnTo>
                          <a:pt x="84" y="8"/>
                        </a:lnTo>
                        <a:lnTo>
                          <a:pt x="126" y="12"/>
                        </a:lnTo>
                        <a:lnTo>
                          <a:pt x="168" y="18"/>
                        </a:lnTo>
                        <a:lnTo>
                          <a:pt x="209" y="25"/>
                        </a:lnTo>
                        <a:lnTo>
                          <a:pt x="251" y="32"/>
                        </a:lnTo>
                        <a:lnTo>
                          <a:pt x="292" y="41"/>
                        </a:lnTo>
                        <a:lnTo>
                          <a:pt x="334" y="49"/>
                        </a:lnTo>
                        <a:lnTo>
                          <a:pt x="375" y="59"/>
                        </a:lnTo>
                        <a:lnTo>
                          <a:pt x="416" y="69"/>
                        </a:lnTo>
                        <a:lnTo>
                          <a:pt x="456" y="80"/>
                        </a:lnTo>
                        <a:lnTo>
                          <a:pt x="497" y="91"/>
                        </a:lnTo>
                        <a:lnTo>
                          <a:pt x="538" y="104"/>
                        </a:lnTo>
                        <a:lnTo>
                          <a:pt x="578" y="117"/>
                        </a:lnTo>
                        <a:lnTo>
                          <a:pt x="618" y="131"/>
                        </a:lnTo>
                        <a:lnTo>
                          <a:pt x="658" y="146"/>
                        </a:lnTo>
                        <a:lnTo>
                          <a:pt x="697" y="161"/>
                        </a:lnTo>
                        <a:lnTo>
                          <a:pt x="736" y="177"/>
                        </a:lnTo>
                        <a:lnTo>
                          <a:pt x="758" y="186"/>
                        </a:ln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47"/>
                  <p:cNvSpPr>
                    <a:spLocks/>
                  </p:cNvSpPr>
                  <p:nvPr/>
                </p:nvSpPr>
                <p:spPr bwMode="auto">
                  <a:xfrm>
                    <a:off x="5406" y="2088"/>
                    <a:ext cx="343" cy="937"/>
                  </a:xfrm>
                  <a:custGeom>
                    <a:avLst/>
                    <a:gdLst/>
                    <a:ahLst/>
                    <a:cxnLst>
                      <a:cxn ang="0">
                        <a:pos x="0" y="0"/>
                      </a:cxn>
                      <a:cxn ang="0">
                        <a:pos x="22" y="36"/>
                      </a:cxn>
                      <a:cxn ang="0">
                        <a:pos x="43" y="73"/>
                      </a:cxn>
                      <a:cxn ang="0">
                        <a:pos x="64" y="110"/>
                      </a:cxn>
                      <a:cxn ang="0">
                        <a:pos x="84" y="146"/>
                      </a:cxn>
                      <a:cxn ang="0">
                        <a:pos x="104" y="185"/>
                      </a:cxn>
                      <a:cxn ang="0">
                        <a:pos x="122" y="222"/>
                      </a:cxn>
                      <a:cxn ang="0">
                        <a:pos x="141" y="261"/>
                      </a:cxn>
                      <a:cxn ang="0">
                        <a:pos x="158" y="299"/>
                      </a:cxn>
                      <a:cxn ang="0">
                        <a:pos x="175" y="338"/>
                      </a:cxn>
                      <a:cxn ang="0">
                        <a:pos x="192" y="378"/>
                      </a:cxn>
                      <a:cxn ang="0">
                        <a:pos x="207" y="417"/>
                      </a:cxn>
                      <a:cxn ang="0">
                        <a:pos x="222" y="457"/>
                      </a:cxn>
                      <a:cxn ang="0">
                        <a:pos x="236" y="497"/>
                      </a:cxn>
                      <a:cxn ang="0">
                        <a:pos x="250" y="537"/>
                      </a:cxn>
                      <a:cxn ang="0">
                        <a:pos x="262" y="577"/>
                      </a:cxn>
                      <a:cxn ang="0">
                        <a:pos x="274" y="618"/>
                      </a:cxn>
                      <a:cxn ang="0">
                        <a:pos x="286" y="659"/>
                      </a:cxn>
                      <a:cxn ang="0">
                        <a:pos x="296" y="700"/>
                      </a:cxn>
                      <a:cxn ang="0">
                        <a:pos x="306" y="742"/>
                      </a:cxn>
                      <a:cxn ang="0">
                        <a:pos x="315" y="783"/>
                      </a:cxn>
                      <a:cxn ang="0">
                        <a:pos x="324" y="825"/>
                      </a:cxn>
                      <a:cxn ang="0">
                        <a:pos x="332" y="866"/>
                      </a:cxn>
                      <a:cxn ang="0">
                        <a:pos x="338" y="909"/>
                      </a:cxn>
                      <a:cxn ang="0">
                        <a:pos x="343" y="937"/>
                      </a:cxn>
                    </a:cxnLst>
                    <a:rect l="0" t="0" r="r" b="b"/>
                    <a:pathLst>
                      <a:path w="343" h="937">
                        <a:moveTo>
                          <a:pt x="0" y="0"/>
                        </a:moveTo>
                        <a:lnTo>
                          <a:pt x="22" y="36"/>
                        </a:lnTo>
                        <a:lnTo>
                          <a:pt x="43" y="73"/>
                        </a:lnTo>
                        <a:lnTo>
                          <a:pt x="64" y="110"/>
                        </a:lnTo>
                        <a:lnTo>
                          <a:pt x="84" y="146"/>
                        </a:lnTo>
                        <a:lnTo>
                          <a:pt x="104" y="185"/>
                        </a:lnTo>
                        <a:lnTo>
                          <a:pt x="122" y="222"/>
                        </a:lnTo>
                        <a:lnTo>
                          <a:pt x="141" y="261"/>
                        </a:lnTo>
                        <a:lnTo>
                          <a:pt x="158" y="299"/>
                        </a:lnTo>
                        <a:lnTo>
                          <a:pt x="175" y="338"/>
                        </a:lnTo>
                        <a:lnTo>
                          <a:pt x="192" y="378"/>
                        </a:lnTo>
                        <a:lnTo>
                          <a:pt x="207" y="417"/>
                        </a:lnTo>
                        <a:lnTo>
                          <a:pt x="222" y="457"/>
                        </a:lnTo>
                        <a:lnTo>
                          <a:pt x="236" y="497"/>
                        </a:lnTo>
                        <a:lnTo>
                          <a:pt x="250" y="537"/>
                        </a:lnTo>
                        <a:lnTo>
                          <a:pt x="262" y="577"/>
                        </a:lnTo>
                        <a:lnTo>
                          <a:pt x="274" y="618"/>
                        </a:lnTo>
                        <a:lnTo>
                          <a:pt x="286" y="659"/>
                        </a:lnTo>
                        <a:lnTo>
                          <a:pt x="296" y="700"/>
                        </a:lnTo>
                        <a:lnTo>
                          <a:pt x="306" y="742"/>
                        </a:lnTo>
                        <a:lnTo>
                          <a:pt x="315" y="783"/>
                        </a:lnTo>
                        <a:lnTo>
                          <a:pt x="324" y="825"/>
                        </a:lnTo>
                        <a:lnTo>
                          <a:pt x="332" y="866"/>
                        </a:lnTo>
                        <a:lnTo>
                          <a:pt x="338" y="909"/>
                        </a:lnTo>
                        <a:lnTo>
                          <a:pt x="343" y="937"/>
                        </a:ln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46"/>
                  <p:cNvSpPr>
                    <a:spLocks/>
                  </p:cNvSpPr>
                  <p:nvPr/>
                </p:nvSpPr>
                <p:spPr bwMode="auto">
                  <a:xfrm>
                    <a:off x="941" y="947"/>
                    <a:ext cx="4169" cy="4864"/>
                  </a:xfrm>
                  <a:custGeom>
                    <a:avLst/>
                    <a:gdLst/>
                    <a:ahLst/>
                    <a:cxnLst>
                      <a:cxn ang="0">
                        <a:pos x="4079" y="4197"/>
                      </a:cxn>
                      <a:cxn ang="0">
                        <a:pos x="3952" y="4309"/>
                      </a:cxn>
                      <a:cxn ang="0">
                        <a:pos x="3819" y="4413"/>
                      </a:cxn>
                      <a:cxn ang="0">
                        <a:pos x="3678" y="4507"/>
                      </a:cxn>
                      <a:cxn ang="0">
                        <a:pos x="3531" y="4590"/>
                      </a:cxn>
                      <a:cxn ang="0">
                        <a:pos x="3378" y="4663"/>
                      </a:cxn>
                      <a:cxn ang="0">
                        <a:pos x="3221" y="4725"/>
                      </a:cxn>
                      <a:cxn ang="0">
                        <a:pos x="3060" y="4777"/>
                      </a:cxn>
                      <a:cxn ang="0">
                        <a:pos x="2896" y="4816"/>
                      </a:cxn>
                      <a:cxn ang="0">
                        <a:pos x="2729" y="4844"/>
                      </a:cxn>
                      <a:cxn ang="0">
                        <a:pos x="2561" y="4860"/>
                      </a:cxn>
                      <a:cxn ang="0">
                        <a:pos x="2392" y="4864"/>
                      </a:cxn>
                      <a:cxn ang="0">
                        <a:pos x="2224" y="4856"/>
                      </a:cxn>
                      <a:cxn ang="0">
                        <a:pos x="2056" y="4837"/>
                      </a:cxn>
                      <a:cxn ang="0">
                        <a:pos x="1890" y="4806"/>
                      </a:cxn>
                      <a:cxn ang="0">
                        <a:pos x="1727" y="4763"/>
                      </a:cxn>
                      <a:cxn ang="0">
                        <a:pos x="1567" y="4709"/>
                      </a:cxn>
                      <a:cxn ang="0">
                        <a:pos x="1411" y="4643"/>
                      </a:cxn>
                      <a:cxn ang="0">
                        <a:pos x="1260" y="4568"/>
                      </a:cxn>
                      <a:cxn ang="0">
                        <a:pos x="1114" y="4481"/>
                      </a:cxn>
                      <a:cxn ang="0">
                        <a:pos x="975" y="4385"/>
                      </a:cxn>
                      <a:cxn ang="0">
                        <a:pos x="844" y="4279"/>
                      </a:cxn>
                      <a:cxn ang="0">
                        <a:pos x="719" y="4163"/>
                      </a:cxn>
                      <a:cxn ang="0">
                        <a:pos x="603" y="4040"/>
                      </a:cxn>
                      <a:cxn ang="0">
                        <a:pos x="496" y="3909"/>
                      </a:cxn>
                      <a:cxn ang="0">
                        <a:pos x="398" y="3770"/>
                      </a:cxn>
                      <a:cxn ang="0">
                        <a:pos x="310" y="3626"/>
                      </a:cxn>
                      <a:cxn ang="0">
                        <a:pos x="233" y="3474"/>
                      </a:cxn>
                      <a:cxn ang="0">
                        <a:pos x="166" y="3319"/>
                      </a:cxn>
                      <a:cxn ang="0">
                        <a:pos x="110" y="3158"/>
                      </a:cxn>
                      <a:cxn ang="0">
                        <a:pos x="65" y="2994"/>
                      </a:cxn>
                      <a:cxn ang="0">
                        <a:pos x="32" y="2828"/>
                      </a:cxn>
                      <a:cxn ang="0">
                        <a:pos x="10" y="2660"/>
                      </a:cxn>
                      <a:cxn ang="0">
                        <a:pos x="0" y="2490"/>
                      </a:cxn>
                      <a:cxn ang="0">
                        <a:pos x="2" y="2320"/>
                      </a:cxn>
                      <a:cxn ang="0">
                        <a:pos x="16" y="2151"/>
                      </a:cxn>
                      <a:cxn ang="0">
                        <a:pos x="41" y="1983"/>
                      </a:cxn>
                      <a:cxn ang="0">
                        <a:pos x="78" y="1817"/>
                      </a:cxn>
                      <a:cxn ang="0">
                        <a:pos x="126" y="1654"/>
                      </a:cxn>
                      <a:cxn ang="0">
                        <a:pos x="186" y="1495"/>
                      </a:cxn>
                      <a:cxn ang="0">
                        <a:pos x="256" y="1340"/>
                      </a:cxn>
                      <a:cxn ang="0">
                        <a:pos x="337" y="1192"/>
                      </a:cxn>
                      <a:cxn ang="0">
                        <a:pos x="429" y="1049"/>
                      </a:cxn>
                      <a:cxn ang="0">
                        <a:pos x="529" y="913"/>
                      </a:cxn>
                      <a:cxn ang="0">
                        <a:pos x="639" y="783"/>
                      </a:cxn>
                      <a:cxn ang="0">
                        <a:pos x="759" y="663"/>
                      </a:cxn>
                      <a:cxn ang="0">
                        <a:pos x="885" y="551"/>
                      </a:cxn>
                      <a:cxn ang="0">
                        <a:pos x="1019" y="447"/>
                      </a:cxn>
                      <a:cxn ang="0">
                        <a:pos x="1160" y="354"/>
                      </a:cxn>
                      <a:cxn ang="0">
                        <a:pos x="1308" y="271"/>
                      </a:cxn>
                      <a:cxn ang="0">
                        <a:pos x="1460" y="199"/>
                      </a:cxn>
                      <a:cxn ang="0">
                        <a:pos x="1617" y="137"/>
                      </a:cxn>
                      <a:cxn ang="0">
                        <a:pos x="1779" y="86"/>
                      </a:cxn>
                      <a:cxn ang="0">
                        <a:pos x="1943" y="47"/>
                      </a:cxn>
                      <a:cxn ang="0">
                        <a:pos x="2110" y="20"/>
                      </a:cxn>
                      <a:cxn ang="0">
                        <a:pos x="2278" y="4"/>
                      </a:cxn>
                      <a:cxn ang="0">
                        <a:pos x="2417" y="0"/>
                      </a:cxn>
                    </a:cxnLst>
                    <a:rect l="0" t="0" r="r" b="b"/>
                    <a:pathLst>
                      <a:path w="4169" h="4864">
                        <a:moveTo>
                          <a:pt x="4169" y="4107"/>
                        </a:moveTo>
                        <a:lnTo>
                          <a:pt x="4140" y="4138"/>
                        </a:lnTo>
                        <a:lnTo>
                          <a:pt x="4110" y="4167"/>
                        </a:lnTo>
                        <a:lnTo>
                          <a:pt x="4079" y="4197"/>
                        </a:lnTo>
                        <a:lnTo>
                          <a:pt x="4048" y="4226"/>
                        </a:lnTo>
                        <a:lnTo>
                          <a:pt x="4017" y="4254"/>
                        </a:lnTo>
                        <a:lnTo>
                          <a:pt x="3985" y="4283"/>
                        </a:lnTo>
                        <a:lnTo>
                          <a:pt x="3952" y="4309"/>
                        </a:lnTo>
                        <a:lnTo>
                          <a:pt x="3920" y="4336"/>
                        </a:lnTo>
                        <a:lnTo>
                          <a:pt x="3886" y="4362"/>
                        </a:lnTo>
                        <a:lnTo>
                          <a:pt x="3853" y="4388"/>
                        </a:lnTo>
                        <a:lnTo>
                          <a:pt x="3819" y="4413"/>
                        </a:lnTo>
                        <a:lnTo>
                          <a:pt x="3784" y="4437"/>
                        </a:lnTo>
                        <a:lnTo>
                          <a:pt x="3749" y="4461"/>
                        </a:lnTo>
                        <a:lnTo>
                          <a:pt x="3714" y="4484"/>
                        </a:lnTo>
                        <a:lnTo>
                          <a:pt x="3678" y="4507"/>
                        </a:lnTo>
                        <a:lnTo>
                          <a:pt x="3641" y="4529"/>
                        </a:lnTo>
                        <a:lnTo>
                          <a:pt x="3605" y="4550"/>
                        </a:lnTo>
                        <a:lnTo>
                          <a:pt x="3568" y="4570"/>
                        </a:lnTo>
                        <a:lnTo>
                          <a:pt x="3531" y="4590"/>
                        </a:lnTo>
                        <a:lnTo>
                          <a:pt x="3493" y="4610"/>
                        </a:lnTo>
                        <a:lnTo>
                          <a:pt x="3455" y="4628"/>
                        </a:lnTo>
                        <a:lnTo>
                          <a:pt x="3417" y="4646"/>
                        </a:lnTo>
                        <a:lnTo>
                          <a:pt x="3378" y="4663"/>
                        </a:lnTo>
                        <a:lnTo>
                          <a:pt x="3340" y="4680"/>
                        </a:lnTo>
                        <a:lnTo>
                          <a:pt x="3300" y="4696"/>
                        </a:lnTo>
                        <a:lnTo>
                          <a:pt x="3261" y="4711"/>
                        </a:lnTo>
                        <a:lnTo>
                          <a:pt x="3221" y="4725"/>
                        </a:lnTo>
                        <a:lnTo>
                          <a:pt x="3181" y="4739"/>
                        </a:lnTo>
                        <a:lnTo>
                          <a:pt x="3141" y="4752"/>
                        </a:lnTo>
                        <a:lnTo>
                          <a:pt x="3101" y="4765"/>
                        </a:lnTo>
                        <a:lnTo>
                          <a:pt x="3060" y="4777"/>
                        </a:lnTo>
                        <a:lnTo>
                          <a:pt x="3019" y="4787"/>
                        </a:lnTo>
                        <a:lnTo>
                          <a:pt x="2978" y="4797"/>
                        </a:lnTo>
                        <a:lnTo>
                          <a:pt x="2937" y="4807"/>
                        </a:lnTo>
                        <a:lnTo>
                          <a:pt x="2896" y="4816"/>
                        </a:lnTo>
                        <a:lnTo>
                          <a:pt x="2855" y="4824"/>
                        </a:lnTo>
                        <a:lnTo>
                          <a:pt x="2813" y="4831"/>
                        </a:lnTo>
                        <a:lnTo>
                          <a:pt x="2771" y="4838"/>
                        </a:lnTo>
                        <a:lnTo>
                          <a:pt x="2729" y="4844"/>
                        </a:lnTo>
                        <a:lnTo>
                          <a:pt x="2687" y="4848"/>
                        </a:lnTo>
                        <a:lnTo>
                          <a:pt x="2645" y="4853"/>
                        </a:lnTo>
                        <a:lnTo>
                          <a:pt x="2603" y="4856"/>
                        </a:lnTo>
                        <a:lnTo>
                          <a:pt x="2561" y="4860"/>
                        </a:lnTo>
                        <a:lnTo>
                          <a:pt x="2519" y="4862"/>
                        </a:lnTo>
                        <a:lnTo>
                          <a:pt x="2477" y="4863"/>
                        </a:lnTo>
                        <a:lnTo>
                          <a:pt x="2435" y="4864"/>
                        </a:lnTo>
                        <a:lnTo>
                          <a:pt x="2392" y="4864"/>
                        </a:lnTo>
                        <a:lnTo>
                          <a:pt x="2350" y="4863"/>
                        </a:lnTo>
                        <a:lnTo>
                          <a:pt x="2308" y="4862"/>
                        </a:lnTo>
                        <a:lnTo>
                          <a:pt x="2266" y="4859"/>
                        </a:lnTo>
                        <a:lnTo>
                          <a:pt x="2224" y="4856"/>
                        </a:lnTo>
                        <a:lnTo>
                          <a:pt x="2182" y="4852"/>
                        </a:lnTo>
                        <a:lnTo>
                          <a:pt x="2140" y="4848"/>
                        </a:lnTo>
                        <a:lnTo>
                          <a:pt x="2098" y="4843"/>
                        </a:lnTo>
                        <a:lnTo>
                          <a:pt x="2056" y="4837"/>
                        </a:lnTo>
                        <a:lnTo>
                          <a:pt x="2014" y="4830"/>
                        </a:lnTo>
                        <a:lnTo>
                          <a:pt x="1972" y="4823"/>
                        </a:lnTo>
                        <a:lnTo>
                          <a:pt x="1931" y="4814"/>
                        </a:lnTo>
                        <a:lnTo>
                          <a:pt x="1890" y="4806"/>
                        </a:lnTo>
                        <a:lnTo>
                          <a:pt x="1849" y="4796"/>
                        </a:lnTo>
                        <a:lnTo>
                          <a:pt x="1808" y="4785"/>
                        </a:lnTo>
                        <a:lnTo>
                          <a:pt x="1767" y="4775"/>
                        </a:lnTo>
                        <a:lnTo>
                          <a:pt x="1727" y="4763"/>
                        </a:lnTo>
                        <a:lnTo>
                          <a:pt x="1687" y="4751"/>
                        </a:lnTo>
                        <a:lnTo>
                          <a:pt x="1646" y="4737"/>
                        </a:lnTo>
                        <a:lnTo>
                          <a:pt x="1606" y="4724"/>
                        </a:lnTo>
                        <a:lnTo>
                          <a:pt x="1567" y="4709"/>
                        </a:lnTo>
                        <a:lnTo>
                          <a:pt x="1527" y="4694"/>
                        </a:lnTo>
                        <a:lnTo>
                          <a:pt x="1488" y="4677"/>
                        </a:lnTo>
                        <a:lnTo>
                          <a:pt x="1449" y="4661"/>
                        </a:lnTo>
                        <a:lnTo>
                          <a:pt x="1411" y="4643"/>
                        </a:lnTo>
                        <a:lnTo>
                          <a:pt x="1373" y="4626"/>
                        </a:lnTo>
                        <a:lnTo>
                          <a:pt x="1334" y="4607"/>
                        </a:lnTo>
                        <a:lnTo>
                          <a:pt x="1297" y="4588"/>
                        </a:lnTo>
                        <a:lnTo>
                          <a:pt x="1260" y="4568"/>
                        </a:lnTo>
                        <a:lnTo>
                          <a:pt x="1223" y="4547"/>
                        </a:lnTo>
                        <a:lnTo>
                          <a:pt x="1186" y="4525"/>
                        </a:lnTo>
                        <a:lnTo>
                          <a:pt x="1150" y="4503"/>
                        </a:lnTo>
                        <a:lnTo>
                          <a:pt x="1114" y="4481"/>
                        </a:lnTo>
                        <a:lnTo>
                          <a:pt x="1079" y="4458"/>
                        </a:lnTo>
                        <a:lnTo>
                          <a:pt x="1044" y="4434"/>
                        </a:lnTo>
                        <a:lnTo>
                          <a:pt x="1010" y="4409"/>
                        </a:lnTo>
                        <a:lnTo>
                          <a:pt x="975" y="4385"/>
                        </a:lnTo>
                        <a:lnTo>
                          <a:pt x="942" y="4359"/>
                        </a:lnTo>
                        <a:lnTo>
                          <a:pt x="908" y="4333"/>
                        </a:lnTo>
                        <a:lnTo>
                          <a:pt x="876" y="4306"/>
                        </a:lnTo>
                        <a:lnTo>
                          <a:pt x="844" y="4279"/>
                        </a:lnTo>
                        <a:lnTo>
                          <a:pt x="812" y="4250"/>
                        </a:lnTo>
                        <a:lnTo>
                          <a:pt x="781" y="4222"/>
                        </a:lnTo>
                        <a:lnTo>
                          <a:pt x="749" y="4193"/>
                        </a:lnTo>
                        <a:lnTo>
                          <a:pt x="719" y="4163"/>
                        </a:lnTo>
                        <a:lnTo>
                          <a:pt x="689" y="4134"/>
                        </a:lnTo>
                        <a:lnTo>
                          <a:pt x="660" y="4103"/>
                        </a:lnTo>
                        <a:lnTo>
                          <a:pt x="631" y="4071"/>
                        </a:lnTo>
                        <a:lnTo>
                          <a:pt x="603" y="4040"/>
                        </a:lnTo>
                        <a:lnTo>
                          <a:pt x="575" y="4008"/>
                        </a:lnTo>
                        <a:lnTo>
                          <a:pt x="549" y="3976"/>
                        </a:lnTo>
                        <a:lnTo>
                          <a:pt x="522" y="3942"/>
                        </a:lnTo>
                        <a:lnTo>
                          <a:pt x="496" y="3909"/>
                        </a:lnTo>
                        <a:lnTo>
                          <a:pt x="471" y="3875"/>
                        </a:lnTo>
                        <a:lnTo>
                          <a:pt x="446" y="3840"/>
                        </a:lnTo>
                        <a:lnTo>
                          <a:pt x="422" y="3805"/>
                        </a:lnTo>
                        <a:lnTo>
                          <a:pt x="398" y="3770"/>
                        </a:lnTo>
                        <a:lnTo>
                          <a:pt x="375" y="3735"/>
                        </a:lnTo>
                        <a:lnTo>
                          <a:pt x="353" y="3699"/>
                        </a:lnTo>
                        <a:lnTo>
                          <a:pt x="331" y="3662"/>
                        </a:lnTo>
                        <a:lnTo>
                          <a:pt x="310" y="3626"/>
                        </a:lnTo>
                        <a:lnTo>
                          <a:pt x="290" y="3588"/>
                        </a:lnTo>
                        <a:lnTo>
                          <a:pt x="270" y="3551"/>
                        </a:lnTo>
                        <a:lnTo>
                          <a:pt x="251" y="3512"/>
                        </a:lnTo>
                        <a:lnTo>
                          <a:pt x="233" y="3474"/>
                        </a:lnTo>
                        <a:lnTo>
                          <a:pt x="215" y="3436"/>
                        </a:lnTo>
                        <a:lnTo>
                          <a:pt x="198" y="3397"/>
                        </a:lnTo>
                        <a:lnTo>
                          <a:pt x="182" y="3358"/>
                        </a:lnTo>
                        <a:lnTo>
                          <a:pt x="166" y="3319"/>
                        </a:lnTo>
                        <a:lnTo>
                          <a:pt x="151" y="3279"/>
                        </a:lnTo>
                        <a:lnTo>
                          <a:pt x="136" y="3239"/>
                        </a:lnTo>
                        <a:lnTo>
                          <a:pt x="123" y="3199"/>
                        </a:lnTo>
                        <a:lnTo>
                          <a:pt x="110" y="3158"/>
                        </a:lnTo>
                        <a:lnTo>
                          <a:pt x="98" y="3118"/>
                        </a:lnTo>
                        <a:lnTo>
                          <a:pt x="86" y="3077"/>
                        </a:lnTo>
                        <a:lnTo>
                          <a:pt x="75" y="3036"/>
                        </a:lnTo>
                        <a:lnTo>
                          <a:pt x="65" y="2994"/>
                        </a:lnTo>
                        <a:lnTo>
                          <a:pt x="56" y="2953"/>
                        </a:lnTo>
                        <a:lnTo>
                          <a:pt x="47" y="2912"/>
                        </a:lnTo>
                        <a:lnTo>
                          <a:pt x="39" y="2869"/>
                        </a:lnTo>
                        <a:lnTo>
                          <a:pt x="32" y="2828"/>
                        </a:lnTo>
                        <a:lnTo>
                          <a:pt x="25" y="2786"/>
                        </a:lnTo>
                        <a:lnTo>
                          <a:pt x="20" y="2744"/>
                        </a:lnTo>
                        <a:lnTo>
                          <a:pt x="14" y="2702"/>
                        </a:lnTo>
                        <a:lnTo>
                          <a:pt x="10" y="2660"/>
                        </a:lnTo>
                        <a:lnTo>
                          <a:pt x="6" y="2617"/>
                        </a:lnTo>
                        <a:lnTo>
                          <a:pt x="4" y="2575"/>
                        </a:lnTo>
                        <a:lnTo>
                          <a:pt x="2" y="2532"/>
                        </a:lnTo>
                        <a:lnTo>
                          <a:pt x="0" y="2490"/>
                        </a:lnTo>
                        <a:lnTo>
                          <a:pt x="0" y="2447"/>
                        </a:lnTo>
                        <a:lnTo>
                          <a:pt x="0" y="2405"/>
                        </a:lnTo>
                        <a:lnTo>
                          <a:pt x="0" y="2362"/>
                        </a:lnTo>
                        <a:lnTo>
                          <a:pt x="2" y="2320"/>
                        </a:lnTo>
                        <a:lnTo>
                          <a:pt x="4" y="2278"/>
                        </a:lnTo>
                        <a:lnTo>
                          <a:pt x="8" y="2235"/>
                        </a:lnTo>
                        <a:lnTo>
                          <a:pt x="11" y="2193"/>
                        </a:lnTo>
                        <a:lnTo>
                          <a:pt x="16" y="2151"/>
                        </a:lnTo>
                        <a:lnTo>
                          <a:pt x="21" y="2109"/>
                        </a:lnTo>
                        <a:lnTo>
                          <a:pt x="27" y="2066"/>
                        </a:lnTo>
                        <a:lnTo>
                          <a:pt x="34" y="2025"/>
                        </a:lnTo>
                        <a:lnTo>
                          <a:pt x="41" y="1983"/>
                        </a:lnTo>
                        <a:lnTo>
                          <a:pt x="49" y="1941"/>
                        </a:lnTo>
                        <a:lnTo>
                          <a:pt x="58" y="1899"/>
                        </a:lnTo>
                        <a:lnTo>
                          <a:pt x="68" y="1858"/>
                        </a:lnTo>
                        <a:lnTo>
                          <a:pt x="78" y="1817"/>
                        </a:lnTo>
                        <a:lnTo>
                          <a:pt x="89" y="1775"/>
                        </a:lnTo>
                        <a:lnTo>
                          <a:pt x="101" y="1735"/>
                        </a:lnTo>
                        <a:lnTo>
                          <a:pt x="114" y="1694"/>
                        </a:lnTo>
                        <a:lnTo>
                          <a:pt x="126" y="1654"/>
                        </a:lnTo>
                        <a:lnTo>
                          <a:pt x="140" y="1614"/>
                        </a:lnTo>
                        <a:lnTo>
                          <a:pt x="155" y="1574"/>
                        </a:lnTo>
                        <a:lnTo>
                          <a:pt x="170" y="1534"/>
                        </a:lnTo>
                        <a:lnTo>
                          <a:pt x="186" y="1495"/>
                        </a:lnTo>
                        <a:lnTo>
                          <a:pt x="203" y="1456"/>
                        </a:lnTo>
                        <a:lnTo>
                          <a:pt x="220" y="1417"/>
                        </a:lnTo>
                        <a:lnTo>
                          <a:pt x="238" y="1379"/>
                        </a:lnTo>
                        <a:lnTo>
                          <a:pt x="256" y="1340"/>
                        </a:lnTo>
                        <a:lnTo>
                          <a:pt x="276" y="1303"/>
                        </a:lnTo>
                        <a:lnTo>
                          <a:pt x="296" y="1265"/>
                        </a:lnTo>
                        <a:lnTo>
                          <a:pt x="316" y="1228"/>
                        </a:lnTo>
                        <a:lnTo>
                          <a:pt x="337" y="1192"/>
                        </a:lnTo>
                        <a:lnTo>
                          <a:pt x="359" y="1155"/>
                        </a:lnTo>
                        <a:lnTo>
                          <a:pt x="382" y="1119"/>
                        </a:lnTo>
                        <a:lnTo>
                          <a:pt x="405" y="1084"/>
                        </a:lnTo>
                        <a:lnTo>
                          <a:pt x="429" y="1049"/>
                        </a:lnTo>
                        <a:lnTo>
                          <a:pt x="453" y="1014"/>
                        </a:lnTo>
                        <a:lnTo>
                          <a:pt x="478" y="980"/>
                        </a:lnTo>
                        <a:lnTo>
                          <a:pt x="503" y="945"/>
                        </a:lnTo>
                        <a:lnTo>
                          <a:pt x="529" y="913"/>
                        </a:lnTo>
                        <a:lnTo>
                          <a:pt x="556" y="880"/>
                        </a:lnTo>
                        <a:lnTo>
                          <a:pt x="583" y="847"/>
                        </a:lnTo>
                        <a:lnTo>
                          <a:pt x="611" y="815"/>
                        </a:lnTo>
                        <a:lnTo>
                          <a:pt x="639" y="783"/>
                        </a:lnTo>
                        <a:lnTo>
                          <a:pt x="669" y="752"/>
                        </a:lnTo>
                        <a:lnTo>
                          <a:pt x="698" y="722"/>
                        </a:lnTo>
                        <a:lnTo>
                          <a:pt x="728" y="692"/>
                        </a:lnTo>
                        <a:lnTo>
                          <a:pt x="759" y="663"/>
                        </a:lnTo>
                        <a:lnTo>
                          <a:pt x="789" y="634"/>
                        </a:lnTo>
                        <a:lnTo>
                          <a:pt x="821" y="606"/>
                        </a:lnTo>
                        <a:lnTo>
                          <a:pt x="852" y="578"/>
                        </a:lnTo>
                        <a:lnTo>
                          <a:pt x="885" y="551"/>
                        </a:lnTo>
                        <a:lnTo>
                          <a:pt x="918" y="524"/>
                        </a:lnTo>
                        <a:lnTo>
                          <a:pt x="951" y="498"/>
                        </a:lnTo>
                        <a:lnTo>
                          <a:pt x="985" y="472"/>
                        </a:lnTo>
                        <a:lnTo>
                          <a:pt x="1019" y="447"/>
                        </a:lnTo>
                        <a:lnTo>
                          <a:pt x="1054" y="423"/>
                        </a:lnTo>
                        <a:lnTo>
                          <a:pt x="1089" y="400"/>
                        </a:lnTo>
                        <a:lnTo>
                          <a:pt x="1124" y="376"/>
                        </a:lnTo>
                        <a:lnTo>
                          <a:pt x="1160" y="354"/>
                        </a:lnTo>
                        <a:lnTo>
                          <a:pt x="1197" y="333"/>
                        </a:lnTo>
                        <a:lnTo>
                          <a:pt x="1233" y="311"/>
                        </a:lnTo>
                        <a:lnTo>
                          <a:pt x="1270" y="291"/>
                        </a:lnTo>
                        <a:lnTo>
                          <a:pt x="1308" y="271"/>
                        </a:lnTo>
                        <a:lnTo>
                          <a:pt x="1345" y="252"/>
                        </a:lnTo>
                        <a:lnTo>
                          <a:pt x="1383" y="234"/>
                        </a:lnTo>
                        <a:lnTo>
                          <a:pt x="1421" y="215"/>
                        </a:lnTo>
                        <a:lnTo>
                          <a:pt x="1460" y="199"/>
                        </a:lnTo>
                        <a:lnTo>
                          <a:pt x="1499" y="182"/>
                        </a:lnTo>
                        <a:lnTo>
                          <a:pt x="1538" y="166"/>
                        </a:lnTo>
                        <a:lnTo>
                          <a:pt x="1578" y="151"/>
                        </a:lnTo>
                        <a:lnTo>
                          <a:pt x="1617" y="137"/>
                        </a:lnTo>
                        <a:lnTo>
                          <a:pt x="1657" y="123"/>
                        </a:lnTo>
                        <a:lnTo>
                          <a:pt x="1697" y="110"/>
                        </a:lnTo>
                        <a:lnTo>
                          <a:pt x="1738" y="98"/>
                        </a:lnTo>
                        <a:lnTo>
                          <a:pt x="1779" y="86"/>
                        </a:lnTo>
                        <a:lnTo>
                          <a:pt x="1819" y="75"/>
                        </a:lnTo>
                        <a:lnTo>
                          <a:pt x="1860" y="65"/>
                        </a:lnTo>
                        <a:lnTo>
                          <a:pt x="1902" y="56"/>
                        </a:lnTo>
                        <a:lnTo>
                          <a:pt x="1943" y="47"/>
                        </a:lnTo>
                        <a:lnTo>
                          <a:pt x="1984" y="39"/>
                        </a:lnTo>
                        <a:lnTo>
                          <a:pt x="2026" y="32"/>
                        </a:lnTo>
                        <a:lnTo>
                          <a:pt x="2068" y="26"/>
                        </a:lnTo>
                        <a:lnTo>
                          <a:pt x="2110" y="20"/>
                        </a:lnTo>
                        <a:lnTo>
                          <a:pt x="2152" y="15"/>
                        </a:lnTo>
                        <a:lnTo>
                          <a:pt x="2194" y="10"/>
                        </a:lnTo>
                        <a:lnTo>
                          <a:pt x="2236" y="7"/>
                        </a:lnTo>
                        <a:lnTo>
                          <a:pt x="2278" y="4"/>
                        </a:lnTo>
                        <a:lnTo>
                          <a:pt x="2320" y="2"/>
                        </a:lnTo>
                        <a:lnTo>
                          <a:pt x="2362" y="0"/>
                        </a:lnTo>
                        <a:lnTo>
                          <a:pt x="2404" y="0"/>
                        </a:lnTo>
                        <a:lnTo>
                          <a:pt x="2417" y="0"/>
                        </a:ln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45"/>
                  <p:cNvSpPr>
                    <a:spLocks/>
                  </p:cNvSpPr>
                  <p:nvPr/>
                </p:nvSpPr>
                <p:spPr bwMode="auto">
                  <a:xfrm>
                    <a:off x="3450" y="869"/>
                    <a:ext cx="101" cy="165"/>
                  </a:xfrm>
                  <a:custGeom>
                    <a:avLst/>
                    <a:gdLst/>
                    <a:ahLst/>
                    <a:cxnLst>
                      <a:cxn ang="0">
                        <a:pos x="7" y="0"/>
                      </a:cxn>
                      <a:cxn ang="0">
                        <a:pos x="50" y="2"/>
                      </a:cxn>
                      <a:cxn ang="0">
                        <a:pos x="94" y="5"/>
                      </a:cxn>
                      <a:cxn ang="0">
                        <a:pos x="101" y="5"/>
                      </a:cxn>
                      <a:cxn ang="0">
                        <a:pos x="89" y="165"/>
                      </a:cxn>
                      <a:cxn ang="0">
                        <a:pos x="48" y="163"/>
                      </a:cxn>
                      <a:cxn ang="0">
                        <a:pos x="7" y="161"/>
                      </a:cxn>
                      <a:cxn ang="0">
                        <a:pos x="0" y="160"/>
                      </a:cxn>
                      <a:cxn ang="0">
                        <a:pos x="7" y="0"/>
                      </a:cxn>
                    </a:cxnLst>
                    <a:rect l="0" t="0" r="r" b="b"/>
                    <a:pathLst>
                      <a:path w="101" h="165">
                        <a:moveTo>
                          <a:pt x="7" y="0"/>
                        </a:moveTo>
                        <a:lnTo>
                          <a:pt x="50" y="2"/>
                        </a:lnTo>
                        <a:lnTo>
                          <a:pt x="94" y="5"/>
                        </a:lnTo>
                        <a:lnTo>
                          <a:pt x="101" y="5"/>
                        </a:lnTo>
                        <a:lnTo>
                          <a:pt x="89" y="165"/>
                        </a:lnTo>
                        <a:lnTo>
                          <a:pt x="48" y="163"/>
                        </a:lnTo>
                        <a:lnTo>
                          <a:pt x="7" y="161"/>
                        </a:lnTo>
                        <a:lnTo>
                          <a:pt x="0" y="160"/>
                        </a:lnTo>
                        <a:lnTo>
                          <a:pt x="7" y="0"/>
                        </a:lnTo>
                        <a:close/>
                      </a:path>
                    </a:pathLst>
                  </a:custGeom>
                  <a:no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Rectangle 44"/>
                  <p:cNvSpPr>
                    <a:spLocks noChangeArrowheads="1"/>
                  </p:cNvSpPr>
                  <p:nvPr/>
                </p:nvSpPr>
                <p:spPr bwMode="auto">
                  <a:xfrm>
                    <a:off x="3237" y="1272"/>
                    <a:ext cx="735" cy="5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rial" pitchFamily="34" charset="0"/>
                        <a:ea typeface="Calibri" pitchFamily="34" charset="0"/>
                        <a:cs typeface="Arial" pitchFamily="34" charset="0"/>
                      </a:rPr>
                      <a:t>PT7</a:t>
                    </a:r>
                    <a:endParaRPr lang="en-US" dirty="0">
                      <a:latin typeface="Arial" pitchFamily="34" charset="0"/>
                      <a:cs typeface="Arial" pitchFamily="34" charset="0"/>
                    </a:endParaRPr>
                  </a:p>
                </p:txBody>
              </p:sp>
              <p:sp>
                <p:nvSpPr>
                  <p:cNvPr id="35" name="Freeform 43"/>
                  <p:cNvSpPr>
                    <a:spLocks/>
                  </p:cNvSpPr>
                  <p:nvPr/>
                </p:nvSpPr>
                <p:spPr bwMode="auto">
                  <a:xfrm>
                    <a:off x="4272" y="1067"/>
                    <a:ext cx="1201" cy="1063"/>
                  </a:xfrm>
                  <a:custGeom>
                    <a:avLst/>
                    <a:gdLst/>
                    <a:ahLst/>
                    <a:cxnLst>
                      <a:cxn ang="0">
                        <a:pos x="102" y="17"/>
                      </a:cxn>
                      <a:cxn ang="0">
                        <a:pos x="182" y="55"/>
                      </a:cxn>
                      <a:cxn ang="0">
                        <a:pos x="259" y="94"/>
                      </a:cxn>
                      <a:cxn ang="0">
                        <a:pos x="336" y="137"/>
                      </a:cxn>
                      <a:cxn ang="0">
                        <a:pos x="410" y="183"/>
                      </a:cxn>
                      <a:cxn ang="0">
                        <a:pos x="484" y="230"/>
                      </a:cxn>
                      <a:cxn ang="0">
                        <a:pos x="555" y="280"/>
                      </a:cxn>
                      <a:cxn ang="0">
                        <a:pos x="624" y="333"/>
                      </a:cxn>
                      <a:cxn ang="0">
                        <a:pos x="692" y="389"/>
                      </a:cxn>
                      <a:cxn ang="0">
                        <a:pos x="758" y="446"/>
                      </a:cxn>
                      <a:cxn ang="0">
                        <a:pos x="821" y="506"/>
                      </a:cxn>
                      <a:cxn ang="0">
                        <a:pos x="883" y="569"/>
                      </a:cxn>
                      <a:cxn ang="0">
                        <a:pos x="943" y="632"/>
                      </a:cxn>
                      <a:cxn ang="0">
                        <a:pos x="1000" y="699"/>
                      </a:cxn>
                      <a:cxn ang="0">
                        <a:pos x="1055" y="767"/>
                      </a:cxn>
                      <a:cxn ang="0">
                        <a:pos x="1107" y="838"/>
                      </a:cxn>
                      <a:cxn ang="0">
                        <a:pos x="1157" y="909"/>
                      </a:cxn>
                      <a:cxn ang="0">
                        <a:pos x="1201" y="978"/>
                      </a:cxn>
                      <a:cxn ang="0">
                        <a:pos x="1044" y="1029"/>
                      </a:cxn>
                      <a:cxn ang="0">
                        <a:pos x="998" y="961"/>
                      </a:cxn>
                      <a:cxn ang="0">
                        <a:pos x="950" y="895"/>
                      </a:cxn>
                      <a:cxn ang="0">
                        <a:pos x="900" y="830"/>
                      </a:cxn>
                      <a:cxn ang="0">
                        <a:pos x="847" y="767"/>
                      </a:cxn>
                      <a:cxn ang="0">
                        <a:pos x="792" y="705"/>
                      </a:cxn>
                      <a:cxn ang="0">
                        <a:pos x="735" y="646"/>
                      </a:cxn>
                      <a:cxn ang="0">
                        <a:pos x="677" y="590"/>
                      </a:cxn>
                      <a:cxn ang="0">
                        <a:pos x="616" y="535"/>
                      </a:cxn>
                      <a:cxn ang="0">
                        <a:pos x="553" y="482"/>
                      </a:cxn>
                      <a:cxn ang="0">
                        <a:pos x="489" y="432"/>
                      </a:cxn>
                      <a:cxn ang="0">
                        <a:pos x="423" y="384"/>
                      </a:cxn>
                      <a:cxn ang="0">
                        <a:pos x="355" y="338"/>
                      </a:cxn>
                      <a:cxn ang="0">
                        <a:pos x="286" y="295"/>
                      </a:cxn>
                      <a:cxn ang="0">
                        <a:pos x="215" y="254"/>
                      </a:cxn>
                      <a:cxn ang="0">
                        <a:pos x="143" y="215"/>
                      </a:cxn>
                      <a:cxn ang="0">
                        <a:pos x="69" y="179"/>
                      </a:cxn>
                      <a:cxn ang="0">
                        <a:pos x="0" y="148"/>
                      </a:cxn>
                    </a:cxnLst>
                    <a:rect l="0" t="0" r="r" b="b"/>
                    <a:pathLst>
                      <a:path w="1201" h="1063">
                        <a:moveTo>
                          <a:pt x="62" y="0"/>
                        </a:moveTo>
                        <a:lnTo>
                          <a:pt x="102" y="17"/>
                        </a:lnTo>
                        <a:lnTo>
                          <a:pt x="142" y="36"/>
                        </a:lnTo>
                        <a:lnTo>
                          <a:pt x="182" y="55"/>
                        </a:lnTo>
                        <a:lnTo>
                          <a:pt x="220" y="74"/>
                        </a:lnTo>
                        <a:lnTo>
                          <a:pt x="259" y="94"/>
                        </a:lnTo>
                        <a:lnTo>
                          <a:pt x="298" y="116"/>
                        </a:lnTo>
                        <a:lnTo>
                          <a:pt x="336" y="137"/>
                        </a:lnTo>
                        <a:lnTo>
                          <a:pt x="373" y="159"/>
                        </a:lnTo>
                        <a:lnTo>
                          <a:pt x="410" y="183"/>
                        </a:lnTo>
                        <a:lnTo>
                          <a:pt x="447" y="206"/>
                        </a:lnTo>
                        <a:lnTo>
                          <a:pt x="484" y="230"/>
                        </a:lnTo>
                        <a:lnTo>
                          <a:pt x="520" y="255"/>
                        </a:lnTo>
                        <a:lnTo>
                          <a:pt x="555" y="280"/>
                        </a:lnTo>
                        <a:lnTo>
                          <a:pt x="589" y="307"/>
                        </a:lnTo>
                        <a:lnTo>
                          <a:pt x="624" y="333"/>
                        </a:lnTo>
                        <a:lnTo>
                          <a:pt x="658" y="361"/>
                        </a:lnTo>
                        <a:lnTo>
                          <a:pt x="692" y="389"/>
                        </a:lnTo>
                        <a:lnTo>
                          <a:pt x="725" y="417"/>
                        </a:lnTo>
                        <a:lnTo>
                          <a:pt x="758" y="446"/>
                        </a:lnTo>
                        <a:lnTo>
                          <a:pt x="790" y="476"/>
                        </a:lnTo>
                        <a:lnTo>
                          <a:pt x="821" y="506"/>
                        </a:lnTo>
                        <a:lnTo>
                          <a:pt x="853" y="537"/>
                        </a:lnTo>
                        <a:lnTo>
                          <a:pt x="883" y="569"/>
                        </a:lnTo>
                        <a:lnTo>
                          <a:pt x="913" y="600"/>
                        </a:lnTo>
                        <a:lnTo>
                          <a:pt x="943" y="632"/>
                        </a:lnTo>
                        <a:lnTo>
                          <a:pt x="971" y="665"/>
                        </a:lnTo>
                        <a:lnTo>
                          <a:pt x="1000" y="699"/>
                        </a:lnTo>
                        <a:lnTo>
                          <a:pt x="1028" y="733"/>
                        </a:lnTo>
                        <a:lnTo>
                          <a:pt x="1055" y="767"/>
                        </a:lnTo>
                        <a:lnTo>
                          <a:pt x="1081" y="802"/>
                        </a:lnTo>
                        <a:lnTo>
                          <a:pt x="1107" y="838"/>
                        </a:lnTo>
                        <a:lnTo>
                          <a:pt x="1132" y="873"/>
                        </a:lnTo>
                        <a:lnTo>
                          <a:pt x="1157" y="909"/>
                        </a:lnTo>
                        <a:lnTo>
                          <a:pt x="1181" y="946"/>
                        </a:lnTo>
                        <a:lnTo>
                          <a:pt x="1201" y="978"/>
                        </a:lnTo>
                        <a:lnTo>
                          <a:pt x="1066" y="1063"/>
                        </a:lnTo>
                        <a:lnTo>
                          <a:pt x="1044" y="1029"/>
                        </a:lnTo>
                        <a:lnTo>
                          <a:pt x="1021" y="994"/>
                        </a:lnTo>
                        <a:lnTo>
                          <a:pt x="998" y="961"/>
                        </a:lnTo>
                        <a:lnTo>
                          <a:pt x="975" y="927"/>
                        </a:lnTo>
                        <a:lnTo>
                          <a:pt x="950" y="895"/>
                        </a:lnTo>
                        <a:lnTo>
                          <a:pt x="925" y="862"/>
                        </a:lnTo>
                        <a:lnTo>
                          <a:pt x="900" y="830"/>
                        </a:lnTo>
                        <a:lnTo>
                          <a:pt x="873" y="798"/>
                        </a:lnTo>
                        <a:lnTo>
                          <a:pt x="847" y="767"/>
                        </a:lnTo>
                        <a:lnTo>
                          <a:pt x="820" y="736"/>
                        </a:lnTo>
                        <a:lnTo>
                          <a:pt x="792" y="705"/>
                        </a:lnTo>
                        <a:lnTo>
                          <a:pt x="764" y="676"/>
                        </a:lnTo>
                        <a:lnTo>
                          <a:pt x="735" y="646"/>
                        </a:lnTo>
                        <a:lnTo>
                          <a:pt x="707" y="618"/>
                        </a:lnTo>
                        <a:lnTo>
                          <a:pt x="677" y="590"/>
                        </a:lnTo>
                        <a:lnTo>
                          <a:pt x="647" y="562"/>
                        </a:lnTo>
                        <a:lnTo>
                          <a:pt x="616" y="535"/>
                        </a:lnTo>
                        <a:lnTo>
                          <a:pt x="585" y="508"/>
                        </a:lnTo>
                        <a:lnTo>
                          <a:pt x="553" y="482"/>
                        </a:lnTo>
                        <a:lnTo>
                          <a:pt x="522" y="457"/>
                        </a:lnTo>
                        <a:lnTo>
                          <a:pt x="489" y="432"/>
                        </a:lnTo>
                        <a:lnTo>
                          <a:pt x="456" y="407"/>
                        </a:lnTo>
                        <a:lnTo>
                          <a:pt x="423" y="384"/>
                        </a:lnTo>
                        <a:lnTo>
                          <a:pt x="390" y="360"/>
                        </a:lnTo>
                        <a:lnTo>
                          <a:pt x="355" y="338"/>
                        </a:lnTo>
                        <a:lnTo>
                          <a:pt x="321" y="316"/>
                        </a:lnTo>
                        <a:lnTo>
                          <a:pt x="286" y="295"/>
                        </a:lnTo>
                        <a:lnTo>
                          <a:pt x="250" y="274"/>
                        </a:lnTo>
                        <a:lnTo>
                          <a:pt x="215" y="254"/>
                        </a:lnTo>
                        <a:lnTo>
                          <a:pt x="179" y="234"/>
                        </a:lnTo>
                        <a:lnTo>
                          <a:pt x="143" y="215"/>
                        </a:lnTo>
                        <a:lnTo>
                          <a:pt x="106" y="197"/>
                        </a:lnTo>
                        <a:lnTo>
                          <a:pt x="69" y="179"/>
                        </a:lnTo>
                        <a:lnTo>
                          <a:pt x="33" y="162"/>
                        </a:lnTo>
                        <a:lnTo>
                          <a:pt x="0" y="148"/>
                        </a:lnTo>
                        <a:lnTo>
                          <a:pt x="62" y="0"/>
                        </a:lnTo>
                        <a:close/>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Rectangle 42"/>
                  <p:cNvSpPr>
                    <a:spLocks noChangeArrowheads="1"/>
                  </p:cNvSpPr>
                  <p:nvPr/>
                </p:nvSpPr>
                <p:spPr bwMode="auto">
                  <a:xfrm>
                    <a:off x="4384" y="2009"/>
                    <a:ext cx="889" cy="5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rial" pitchFamily="34" charset="0"/>
                        <a:ea typeface="Calibri" pitchFamily="34" charset="0"/>
                        <a:cs typeface="Arial" pitchFamily="34" charset="0"/>
                      </a:rPr>
                      <a:t>MCS</a:t>
                    </a:r>
                    <a:endParaRPr lang="en-US" dirty="0">
                      <a:latin typeface="Arial" pitchFamily="34" charset="0"/>
                      <a:cs typeface="Arial" pitchFamily="34" charset="0"/>
                    </a:endParaRPr>
                  </a:p>
                </p:txBody>
              </p:sp>
              <p:sp>
                <p:nvSpPr>
                  <p:cNvPr id="37" name="Freeform 41"/>
                  <p:cNvSpPr>
                    <a:spLocks/>
                  </p:cNvSpPr>
                  <p:nvPr/>
                </p:nvSpPr>
                <p:spPr bwMode="auto">
                  <a:xfrm>
                    <a:off x="4429" y="1171"/>
                    <a:ext cx="833" cy="737"/>
                  </a:xfrm>
                  <a:custGeom>
                    <a:avLst/>
                    <a:gdLst/>
                    <a:ahLst/>
                    <a:cxnLst>
                      <a:cxn ang="0">
                        <a:pos x="34" y="0"/>
                      </a:cxn>
                      <a:cxn ang="0">
                        <a:pos x="67" y="16"/>
                      </a:cxn>
                      <a:cxn ang="0">
                        <a:pos x="101" y="33"/>
                      </a:cxn>
                      <a:cxn ang="0">
                        <a:pos x="133" y="51"/>
                      </a:cxn>
                      <a:cxn ang="0">
                        <a:pos x="166" y="69"/>
                      </a:cxn>
                      <a:cxn ang="0">
                        <a:pos x="198" y="88"/>
                      </a:cxn>
                      <a:cxn ang="0">
                        <a:pos x="230" y="108"/>
                      </a:cxn>
                      <a:cxn ang="0">
                        <a:pos x="262" y="128"/>
                      </a:cxn>
                      <a:cxn ang="0">
                        <a:pos x="293" y="148"/>
                      </a:cxn>
                      <a:cxn ang="0">
                        <a:pos x="324" y="169"/>
                      </a:cxn>
                      <a:cxn ang="0">
                        <a:pos x="355" y="191"/>
                      </a:cxn>
                      <a:cxn ang="0">
                        <a:pos x="385" y="213"/>
                      </a:cxn>
                      <a:cxn ang="0">
                        <a:pos x="415" y="236"/>
                      </a:cxn>
                      <a:cxn ang="0">
                        <a:pos x="444" y="259"/>
                      </a:cxn>
                      <a:cxn ang="0">
                        <a:pos x="473" y="283"/>
                      </a:cxn>
                      <a:cxn ang="0">
                        <a:pos x="501" y="307"/>
                      </a:cxn>
                      <a:cxn ang="0">
                        <a:pos x="529" y="331"/>
                      </a:cxn>
                      <a:cxn ang="0">
                        <a:pos x="557" y="357"/>
                      </a:cxn>
                      <a:cxn ang="0">
                        <a:pos x="584" y="382"/>
                      </a:cxn>
                      <a:cxn ang="0">
                        <a:pos x="611" y="409"/>
                      </a:cxn>
                      <a:cxn ang="0">
                        <a:pos x="637" y="435"/>
                      </a:cxn>
                      <a:cxn ang="0">
                        <a:pos x="663" y="462"/>
                      </a:cxn>
                      <a:cxn ang="0">
                        <a:pos x="688" y="490"/>
                      </a:cxn>
                      <a:cxn ang="0">
                        <a:pos x="714" y="518"/>
                      </a:cxn>
                      <a:cxn ang="0">
                        <a:pos x="738" y="547"/>
                      </a:cxn>
                      <a:cxn ang="0">
                        <a:pos x="743" y="553"/>
                      </a:cxn>
                      <a:cxn ang="0">
                        <a:pos x="804" y="501"/>
                      </a:cxn>
                      <a:cxn ang="0">
                        <a:pos x="833" y="737"/>
                      </a:cxn>
                      <a:cxn ang="0">
                        <a:pos x="621" y="657"/>
                      </a:cxn>
                      <a:cxn ang="0">
                        <a:pos x="682" y="605"/>
                      </a:cxn>
                      <a:cxn ang="0">
                        <a:pos x="659" y="578"/>
                      </a:cxn>
                      <a:cxn ang="0">
                        <a:pos x="635" y="551"/>
                      </a:cxn>
                      <a:cxn ang="0">
                        <a:pos x="610" y="524"/>
                      </a:cxn>
                      <a:cxn ang="0">
                        <a:pos x="586" y="498"/>
                      </a:cxn>
                      <a:cxn ang="0">
                        <a:pos x="561" y="472"/>
                      </a:cxn>
                      <a:cxn ang="0">
                        <a:pos x="535" y="447"/>
                      </a:cxn>
                      <a:cxn ang="0">
                        <a:pos x="509" y="422"/>
                      </a:cxn>
                      <a:cxn ang="0">
                        <a:pos x="483" y="397"/>
                      </a:cxn>
                      <a:cxn ang="0">
                        <a:pos x="455" y="373"/>
                      </a:cxn>
                      <a:cxn ang="0">
                        <a:pos x="428" y="350"/>
                      </a:cxn>
                      <a:cxn ang="0">
                        <a:pos x="400" y="327"/>
                      </a:cxn>
                      <a:cxn ang="0">
                        <a:pos x="372" y="305"/>
                      </a:cxn>
                      <a:cxn ang="0">
                        <a:pos x="343" y="283"/>
                      </a:cxn>
                      <a:cxn ang="0">
                        <a:pos x="315" y="261"/>
                      </a:cxn>
                      <a:cxn ang="0">
                        <a:pos x="285" y="240"/>
                      </a:cxn>
                      <a:cxn ang="0">
                        <a:pos x="255" y="220"/>
                      </a:cxn>
                      <a:cxn ang="0">
                        <a:pos x="225" y="200"/>
                      </a:cxn>
                      <a:cxn ang="0">
                        <a:pos x="195" y="181"/>
                      </a:cxn>
                      <a:cxn ang="0">
                        <a:pos x="165" y="161"/>
                      </a:cxn>
                      <a:cxn ang="0">
                        <a:pos x="133" y="143"/>
                      </a:cxn>
                      <a:cxn ang="0">
                        <a:pos x="102" y="126"/>
                      </a:cxn>
                      <a:cxn ang="0">
                        <a:pos x="71" y="108"/>
                      </a:cxn>
                      <a:cxn ang="0">
                        <a:pos x="39" y="91"/>
                      </a:cxn>
                      <a:cxn ang="0">
                        <a:pos x="7" y="75"/>
                      </a:cxn>
                      <a:cxn ang="0">
                        <a:pos x="0" y="72"/>
                      </a:cxn>
                      <a:cxn ang="0">
                        <a:pos x="34" y="0"/>
                      </a:cxn>
                    </a:cxnLst>
                    <a:rect l="0" t="0" r="r" b="b"/>
                    <a:pathLst>
                      <a:path w="833" h="737">
                        <a:moveTo>
                          <a:pt x="34" y="0"/>
                        </a:moveTo>
                        <a:lnTo>
                          <a:pt x="67" y="16"/>
                        </a:lnTo>
                        <a:lnTo>
                          <a:pt x="101" y="33"/>
                        </a:lnTo>
                        <a:lnTo>
                          <a:pt x="133" y="51"/>
                        </a:lnTo>
                        <a:lnTo>
                          <a:pt x="166" y="69"/>
                        </a:lnTo>
                        <a:lnTo>
                          <a:pt x="198" y="88"/>
                        </a:lnTo>
                        <a:lnTo>
                          <a:pt x="230" y="108"/>
                        </a:lnTo>
                        <a:lnTo>
                          <a:pt x="262" y="128"/>
                        </a:lnTo>
                        <a:lnTo>
                          <a:pt x="293" y="148"/>
                        </a:lnTo>
                        <a:lnTo>
                          <a:pt x="324" y="169"/>
                        </a:lnTo>
                        <a:lnTo>
                          <a:pt x="355" y="191"/>
                        </a:lnTo>
                        <a:lnTo>
                          <a:pt x="385" y="213"/>
                        </a:lnTo>
                        <a:lnTo>
                          <a:pt x="415" y="236"/>
                        </a:lnTo>
                        <a:lnTo>
                          <a:pt x="444" y="259"/>
                        </a:lnTo>
                        <a:lnTo>
                          <a:pt x="473" y="283"/>
                        </a:lnTo>
                        <a:lnTo>
                          <a:pt x="501" y="307"/>
                        </a:lnTo>
                        <a:lnTo>
                          <a:pt x="529" y="331"/>
                        </a:lnTo>
                        <a:lnTo>
                          <a:pt x="557" y="357"/>
                        </a:lnTo>
                        <a:lnTo>
                          <a:pt x="584" y="382"/>
                        </a:lnTo>
                        <a:lnTo>
                          <a:pt x="611" y="409"/>
                        </a:lnTo>
                        <a:lnTo>
                          <a:pt x="637" y="435"/>
                        </a:lnTo>
                        <a:lnTo>
                          <a:pt x="663" y="462"/>
                        </a:lnTo>
                        <a:lnTo>
                          <a:pt x="688" y="490"/>
                        </a:lnTo>
                        <a:lnTo>
                          <a:pt x="714" y="518"/>
                        </a:lnTo>
                        <a:lnTo>
                          <a:pt x="738" y="547"/>
                        </a:lnTo>
                        <a:lnTo>
                          <a:pt x="743" y="553"/>
                        </a:lnTo>
                        <a:lnTo>
                          <a:pt x="804" y="501"/>
                        </a:lnTo>
                        <a:lnTo>
                          <a:pt x="833" y="737"/>
                        </a:lnTo>
                        <a:lnTo>
                          <a:pt x="621" y="657"/>
                        </a:lnTo>
                        <a:lnTo>
                          <a:pt x="682" y="605"/>
                        </a:lnTo>
                        <a:lnTo>
                          <a:pt x="659" y="578"/>
                        </a:lnTo>
                        <a:lnTo>
                          <a:pt x="635" y="551"/>
                        </a:lnTo>
                        <a:lnTo>
                          <a:pt x="610" y="524"/>
                        </a:lnTo>
                        <a:lnTo>
                          <a:pt x="586" y="498"/>
                        </a:lnTo>
                        <a:lnTo>
                          <a:pt x="561" y="472"/>
                        </a:lnTo>
                        <a:lnTo>
                          <a:pt x="535" y="447"/>
                        </a:lnTo>
                        <a:lnTo>
                          <a:pt x="509" y="422"/>
                        </a:lnTo>
                        <a:lnTo>
                          <a:pt x="483" y="397"/>
                        </a:lnTo>
                        <a:lnTo>
                          <a:pt x="455" y="373"/>
                        </a:lnTo>
                        <a:lnTo>
                          <a:pt x="428" y="350"/>
                        </a:lnTo>
                        <a:lnTo>
                          <a:pt x="400" y="327"/>
                        </a:lnTo>
                        <a:lnTo>
                          <a:pt x="372" y="305"/>
                        </a:lnTo>
                        <a:lnTo>
                          <a:pt x="343" y="283"/>
                        </a:lnTo>
                        <a:lnTo>
                          <a:pt x="315" y="261"/>
                        </a:lnTo>
                        <a:lnTo>
                          <a:pt x="285" y="240"/>
                        </a:lnTo>
                        <a:lnTo>
                          <a:pt x="255" y="220"/>
                        </a:lnTo>
                        <a:lnTo>
                          <a:pt x="225" y="200"/>
                        </a:lnTo>
                        <a:lnTo>
                          <a:pt x="195" y="181"/>
                        </a:lnTo>
                        <a:lnTo>
                          <a:pt x="165" y="161"/>
                        </a:lnTo>
                        <a:lnTo>
                          <a:pt x="133" y="143"/>
                        </a:lnTo>
                        <a:lnTo>
                          <a:pt x="102" y="126"/>
                        </a:lnTo>
                        <a:lnTo>
                          <a:pt x="71" y="108"/>
                        </a:lnTo>
                        <a:lnTo>
                          <a:pt x="39" y="91"/>
                        </a:lnTo>
                        <a:lnTo>
                          <a:pt x="7" y="75"/>
                        </a:lnTo>
                        <a:lnTo>
                          <a:pt x="0" y="72"/>
                        </a:lnTo>
                        <a:lnTo>
                          <a:pt x="34" y="0"/>
                        </a:lnTo>
                        <a:close/>
                      </a:path>
                    </a:pathLst>
                  </a:custGeom>
                  <a:solidFill>
                    <a:srgbClr val="000000"/>
                  </a:solid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Rectangle 40"/>
                  <p:cNvSpPr>
                    <a:spLocks noChangeArrowheads="1"/>
                  </p:cNvSpPr>
                  <p:nvPr/>
                </p:nvSpPr>
                <p:spPr bwMode="auto">
                  <a:xfrm>
                    <a:off x="3921" y="1469"/>
                    <a:ext cx="1186" cy="5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00000"/>
                        </a:solidFill>
                        <a:latin typeface="Arial" pitchFamily="34" charset="0"/>
                        <a:ea typeface="Calibri" pitchFamily="34" charset="0"/>
                        <a:cs typeface="Arial" pitchFamily="34" charset="0"/>
                      </a:rPr>
                      <a:t>HGI-III</a:t>
                    </a:r>
                    <a:endParaRPr lang="en-US" dirty="0">
                      <a:latin typeface="Arial" pitchFamily="34" charset="0"/>
                      <a:cs typeface="Arial" pitchFamily="34" charset="0"/>
                    </a:endParaRPr>
                  </a:p>
                </p:txBody>
              </p:sp>
              <p:sp>
                <p:nvSpPr>
                  <p:cNvPr id="39" name="Freeform 39"/>
                  <p:cNvSpPr>
                    <a:spLocks/>
                  </p:cNvSpPr>
                  <p:nvPr/>
                </p:nvSpPr>
                <p:spPr bwMode="auto">
                  <a:xfrm>
                    <a:off x="5052" y="3014"/>
                    <a:ext cx="802" cy="2096"/>
                  </a:xfrm>
                  <a:custGeom>
                    <a:avLst/>
                    <a:gdLst/>
                    <a:ahLst/>
                    <a:cxnLst>
                      <a:cxn ang="0">
                        <a:pos x="782" y="44"/>
                      </a:cxn>
                      <a:cxn ang="0">
                        <a:pos x="791" y="131"/>
                      </a:cxn>
                      <a:cxn ang="0">
                        <a:pos x="798" y="218"/>
                      </a:cxn>
                      <a:cxn ang="0">
                        <a:pos x="801" y="306"/>
                      </a:cxn>
                      <a:cxn ang="0">
                        <a:pos x="802" y="394"/>
                      </a:cxn>
                      <a:cxn ang="0">
                        <a:pos x="799" y="481"/>
                      </a:cxn>
                      <a:cxn ang="0">
                        <a:pos x="794" y="569"/>
                      </a:cxn>
                      <a:cxn ang="0">
                        <a:pos x="785" y="656"/>
                      </a:cxn>
                      <a:cxn ang="0">
                        <a:pos x="774" y="743"/>
                      </a:cxn>
                      <a:cxn ang="0">
                        <a:pos x="760" y="830"/>
                      </a:cxn>
                      <a:cxn ang="0">
                        <a:pos x="742" y="916"/>
                      </a:cxn>
                      <a:cxn ang="0">
                        <a:pos x="721" y="1001"/>
                      </a:cxn>
                      <a:cxn ang="0">
                        <a:pos x="698" y="1085"/>
                      </a:cxn>
                      <a:cxn ang="0">
                        <a:pos x="671" y="1169"/>
                      </a:cxn>
                      <a:cxn ang="0">
                        <a:pos x="642" y="1252"/>
                      </a:cxn>
                      <a:cxn ang="0">
                        <a:pos x="610" y="1333"/>
                      </a:cxn>
                      <a:cxn ang="0">
                        <a:pos x="574" y="1414"/>
                      </a:cxn>
                      <a:cxn ang="0">
                        <a:pos x="537" y="1493"/>
                      </a:cxn>
                      <a:cxn ang="0">
                        <a:pos x="496" y="1571"/>
                      </a:cxn>
                      <a:cxn ang="0">
                        <a:pos x="453" y="1647"/>
                      </a:cxn>
                      <a:cxn ang="0">
                        <a:pos x="407" y="1722"/>
                      </a:cxn>
                      <a:cxn ang="0">
                        <a:pos x="358" y="1795"/>
                      </a:cxn>
                      <a:cxn ang="0">
                        <a:pos x="308" y="1866"/>
                      </a:cxn>
                      <a:cxn ang="0">
                        <a:pos x="255" y="1935"/>
                      </a:cxn>
                      <a:cxn ang="0">
                        <a:pos x="199" y="2003"/>
                      </a:cxn>
                      <a:cxn ang="0">
                        <a:pos x="141" y="2069"/>
                      </a:cxn>
                      <a:cxn ang="0">
                        <a:pos x="0" y="1985"/>
                      </a:cxn>
                      <a:cxn ang="0">
                        <a:pos x="55" y="1924"/>
                      </a:cxn>
                      <a:cxn ang="0">
                        <a:pos x="108" y="1862"/>
                      </a:cxn>
                      <a:cxn ang="0">
                        <a:pos x="159" y="1797"/>
                      </a:cxn>
                      <a:cxn ang="0">
                        <a:pos x="207" y="1732"/>
                      </a:cxn>
                      <a:cxn ang="0">
                        <a:pos x="254" y="1664"/>
                      </a:cxn>
                      <a:cxn ang="0">
                        <a:pos x="298" y="1594"/>
                      </a:cxn>
                      <a:cxn ang="0">
                        <a:pos x="339" y="1524"/>
                      </a:cxn>
                      <a:cxn ang="0">
                        <a:pos x="378" y="1451"/>
                      </a:cxn>
                      <a:cxn ang="0">
                        <a:pos x="414" y="1378"/>
                      </a:cxn>
                      <a:cxn ang="0">
                        <a:pos x="448" y="1303"/>
                      </a:cxn>
                      <a:cxn ang="0">
                        <a:pos x="480" y="1227"/>
                      </a:cxn>
                      <a:cxn ang="0">
                        <a:pos x="508" y="1150"/>
                      </a:cxn>
                      <a:cxn ang="0">
                        <a:pos x="534" y="1073"/>
                      </a:cxn>
                      <a:cxn ang="0">
                        <a:pos x="558" y="994"/>
                      </a:cxn>
                      <a:cxn ang="0">
                        <a:pos x="578" y="914"/>
                      </a:cxn>
                      <a:cxn ang="0">
                        <a:pos x="596" y="834"/>
                      </a:cxn>
                      <a:cxn ang="0">
                        <a:pos x="610" y="754"/>
                      </a:cxn>
                      <a:cxn ang="0">
                        <a:pos x="622" y="672"/>
                      </a:cxn>
                      <a:cxn ang="0">
                        <a:pos x="632" y="591"/>
                      </a:cxn>
                      <a:cxn ang="0">
                        <a:pos x="638" y="509"/>
                      </a:cxn>
                      <a:cxn ang="0">
                        <a:pos x="642" y="426"/>
                      </a:cxn>
                      <a:cxn ang="0">
                        <a:pos x="642" y="345"/>
                      </a:cxn>
                      <a:cxn ang="0">
                        <a:pos x="640" y="262"/>
                      </a:cxn>
                      <a:cxn ang="0">
                        <a:pos x="635" y="180"/>
                      </a:cxn>
                      <a:cxn ang="0">
                        <a:pos x="628" y="99"/>
                      </a:cxn>
                      <a:cxn ang="0">
                        <a:pos x="618" y="23"/>
                      </a:cxn>
                    </a:cxnLst>
                    <a:rect l="0" t="0" r="r" b="b"/>
                    <a:pathLst>
                      <a:path w="802" h="2096">
                        <a:moveTo>
                          <a:pt x="776" y="0"/>
                        </a:moveTo>
                        <a:lnTo>
                          <a:pt x="782" y="44"/>
                        </a:lnTo>
                        <a:lnTo>
                          <a:pt x="787" y="87"/>
                        </a:lnTo>
                        <a:lnTo>
                          <a:pt x="791" y="131"/>
                        </a:lnTo>
                        <a:lnTo>
                          <a:pt x="795" y="174"/>
                        </a:lnTo>
                        <a:lnTo>
                          <a:pt x="798" y="218"/>
                        </a:lnTo>
                        <a:lnTo>
                          <a:pt x="800" y="262"/>
                        </a:lnTo>
                        <a:lnTo>
                          <a:pt x="801" y="306"/>
                        </a:lnTo>
                        <a:lnTo>
                          <a:pt x="802" y="350"/>
                        </a:lnTo>
                        <a:lnTo>
                          <a:pt x="802" y="394"/>
                        </a:lnTo>
                        <a:lnTo>
                          <a:pt x="801" y="438"/>
                        </a:lnTo>
                        <a:lnTo>
                          <a:pt x="799" y="481"/>
                        </a:lnTo>
                        <a:lnTo>
                          <a:pt x="797" y="526"/>
                        </a:lnTo>
                        <a:lnTo>
                          <a:pt x="794" y="569"/>
                        </a:lnTo>
                        <a:lnTo>
                          <a:pt x="790" y="613"/>
                        </a:lnTo>
                        <a:lnTo>
                          <a:pt x="785" y="656"/>
                        </a:lnTo>
                        <a:lnTo>
                          <a:pt x="780" y="700"/>
                        </a:lnTo>
                        <a:lnTo>
                          <a:pt x="774" y="743"/>
                        </a:lnTo>
                        <a:lnTo>
                          <a:pt x="767" y="787"/>
                        </a:lnTo>
                        <a:lnTo>
                          <a:pt x="760" y="830"/>
                        </a:lnTo>
                        <a:lnTo>
                          <a:pt x="751" y="873"/>
                        </a:lnTo>
                        <a:lnTo>
                          <a:pt x="742" y="916"/>
                        </a:lnTo>
                        <a:lnTo>
                          <a:pt x="732" y="959"/>
                        </a:lnTo>
                        <a:lnTo>
                          <a:pt x="721" y="1001"/>
                        </a:lnTo>
                        <a:lnTo>
                          <a:pt x="710" y="1044"/>
                        </a:lnTo>
                        <a:lnTo>
                          <a:pt x="698" y="1085"/>
                        </a:lnTo>
                        <a:lnTo>
                          <a:pt x="684" y="1128"/>
                        </a:lnTo>
                        <a:lnTo>
                          <a:pt x="671" y="1169"/>
                        </a:lnTo>
                        <a:lnTo>
                          <a:pt x="657" y="1211"/>
                        </a:lnTo>
                        <a:lnTo>
                          <a:pt x="642" y="1252"/>
                        </a:lnTo>
                        <a:lnTo>
                          <a:pt x="626" y="1293"/>
                        </a:lnTo>
                        <a:lnTo>
                          <a:pt x="610" y="1333"/>
                        </a:lnTo>
                        <a:lnTo>
                          <a:pt x="592" y="1374"/>
                        </a:lnTo>
                        <a:lnTo>
                          <a:pt x="574" y="1414"/>
                        </a:lnTo>
                        <a:lnTo>
                          <a:pt x="556" y="1453"/>
                        </a:lnTo>
                        <a:lnTo>
                          <a:pt x="537" y="1493"/>
                        </a:lnTo>
                        <a:lnTo>
                          <a:pt x="517" y="1532"/>
                        </a:lnTo>
                        <a:lnTo>
                          <a:pt x="496" y="1571"/>
                        </a:lnTo>
                        <a:lnTo>
                          <a:pt x="475" y="1609"/>
                        </a:lnTo>
                        <a:lnTo>
                          <a:pt x="453" y="1647"/>
                        </a:lnTo>
                        <a:lnTo>
                          <a:pt x="430" y="1685"/>
                        </a:lnTo>
                        <a:lnTo>
                          <a:pt x="407" y="1722"/>
                        </a:lnTo>
                        <a:lnTo>
                          <a:pt x="383" y="1758"/>
                        </a:lnTo>
                        <a:lnTo>
                          <a:pt x="358" y="1795"/>
                        </a:lnTo>
                        <a:lnTo>
                          <a:pt x="334" y="1831"/>
                        </a:lnTo>
                        <a:lnTo>
                          <a:pt x="308" y="1866"/>
                        </a:lnTo>
                        <a:lnTo>
                          <a:pt x="282" y="1901"/>
                        </a:lnTo>
                        <a:lnTo>
                          <a:pt x="255" y="1935"/>
                        </a:lnTo>
                        <a:lnTo>
                          <a:pt x="227" y="1970"/>
                        </a:lnTo>
                        <a:lnTo>
                          <a:pt x="199" y="2003"/>
                        </a:lnTo>
                        <a:lnTo>
                          <a:pt x="170" y="2036"/>
                        </a:lnTo>
                        <a:lnTo>
                          <a:pt x="141" y="2069"/>
                        </a:lnTo>
                        <a:lnTo>
                          <a:pt x="116" y="2096"/>
                        </a:lnTo>
                        <a:lnTo>
                          <a:pt x="0" y="1985"/>
                        </a:lnTo>
                        <a:lnTo>
                          <a:pt x="27" y="1955"/>
                        </a:lnTo>
                        <a:lnTo>
                          <a:pt x="55" y="1924"/>
                        </a:lnTo>
                        <a:lnTo>
                          <a:pt x="82" y="1893"/>
                        </a:lnTo>
                        <a:lnTo>
                          <a:pt x="108" y="1862"/>
                        </a:lnTo>
                        <a:lnTo>
                          <a:pt x="134" y="1830"/>
                        </a:lnTo>
                        <a:lnTo>
                          <a:pt x="159" y="1797"/>
                        </a:lnTo>
                        <a:lnTo>
                          <a:pt x="184" y="1764"/>
                        </a:lnTo>
                        <a:lnTo>
                          <a:pt x="207" y="1732"/>
                        </a:lnTo>
                        <a:lnTo>
                          <a:pt x="231" y="1698"/>
                        </a:lnTo>
                        <a:lnTo>
                          <a:pt x="254" y="1664"/>
                        </a:lnTo>
                        <a:lnTo>
                          <a:pt x="276" y="1630"/>
                        </a:lnTo>
                        <a:lnTo>
                          <a:pt x="298" y="1594"/>
                        </a:lnTo>
                        <a:lnTo>
                          <a:pt x="318" y="1559"/>
                        </a:lnTo>
                        <a:lnTo>
                          <a:pt x="339" y="1524"/>
                        </a:lnTo>
                        <a:lnTo>
                          <a:pt x="359" y="1488"/>
                        </a:lnTo>
                        <a:lnTo>
                          <a:pt x="378" y="1451"/>
                        </a:lnTo>
                        <a:lnTo>
                          <a:pt x="396" y="1415"/>
                        </a:lnTo>
                        <a:lnTo>
                          <a:pt x="414" y="1378"/>
                        </a:lnTo>
                        <a:lnTo>
                          <a:pt x="432" y="1341"/>
                        </a:lnTo>
                        <a:lnTo>
                          <a:pt x="448" y="1303"/>
                        </a:lnTo>
                        <a:lnTo>
                          <a:pt x="464" y="1266"/>
                        </a:lnTo>
                        <a:lnTo>
                          <a:pt x="480" y="1227"/>
                        </a:lnTo>
                        <a:lnTo>
                          <a:pt x="494" y="1189"/>
                        </a:lnTo>
                        <a:lnTo>
                          <a:pt x="508" y="1150"/>
                        </a:lnTo>
                        <a:lnTo>
                          <a:pt x="522" y="1112"/>
                        </a:lnTo>
                        <a:lnTo>
                          <a:pt x="534" y="1073"/>
                        </a:lnTo>
                        <a:lnTo>
                          <a:pt x="546" y="1034"/>
                        </a:lnTo>
                        <a:lnTo>
                          <a:pt x="558" y="994"/>
                        </a:lnTo>
                        <a:lnTo>
                          <a:pt x="568" y="954"/>
                        </a:lnTo>
                        <a:lnTo>
                          <a:pt x="578" y="914"/>
                        </a:lnTo>
                        <a:lnTo>
                          <a:pt x="587" y="874"/>
                        </a:lnTo>
                        <a:lnTo>
                          <a:pt x="596" y="834"/>
                        </a:lnTo>
                        <a:lnTo>
                          <a:pt x="604" y="794"/>
                        </a:lnTo>
                        <a:lnTo>
                          <a:pt x="610" y="754"/>
                        </a:lnTo>
                        <a:lnTo>
                          <a:pt x="617" y="713"/>
                        </a:lnTo>
                        <a:lnTo>
                          <a:pt x="622" y="672"/>
                        </a:lnTo>
                        <a:lnTo>
                          <a:pt x="628" y="632"/>
                        </a:lnTo>
                        <a:lnTo>
                          <a:pt x="632" y="591"/>
                        </a:lnTo>
                        <a:lnTo>
                          <a:pt x="636" y="550"/>
                        </a:lnTo>
                        <a:lnTo>
                          <a:pt x="638" y="509"/>
                        </a:lnTo>
                        <a:lnTo>
                          <a:pt x="640" y="468"/>
                        </a:lnTo>
                        <a:lnTo>
                          <a:pt x="642" y="426"/>
                        </a:lnTo>
                        <a:lnTo>
                          <a:pt x="642" y="385"/>
                        </a:lnTo>
                        <a:lnTo>
                          <a:pt x="642" y="345"/>
                        </a:lnTo>
                        <a:lnTo>
                          <a:pt x="642" y="303"/>
                        </a:lnTo>
                        <a:lnTo>
                          <a:pt x="640" y="262"/>
                        </a:lnTo>
                        <a:lnTo>
                          <a:pt x="638" y="221"/>
                        </a:lnTo>
                        <a:lnTo>
                          <a:pt x="635" y="180"/>
                        </a:lnTo>
                        <a:lnTo>
                          <a:pt x="632" y="139"/>
                        </a:lnTo>
                        <a:lnTo>
                          <a:pt x="628" y="99"/>
                        </a:lnTo>
                        <a:lnTo>
                          <a:pt x="622" y="58"/>
                        </a:lnTo>
                        <a:lnTo>
                          <a:pt x="618" y="23"/>
                        </a:lnTo>
                        <a:lnTo>
                          <a:pt x="776" y="0"/>
                        </a:lnTo>
                        <a:close/>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Rectangle 38"/>
                  <p:cNvSpPr>
                    <a:spLocks noChangeArrowheads="1"/>
                  </p:cNvSpPr>
                  <p:nvPr/>
                </p:nvSpPr>
                <p:spPr bwMode="auto">
                  <a:xfrm>
                    <a:off x="4323" y="3984"/>
                    <a:ext cx="1553" cy="5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rial" pitchFamily="34" charset="0"/>
                        <a:ea typeface="Calibri" pitchFamily="34" charset="0"/>
                        <a:cs typeface="Arial" pitchFamily="34" charset="0"/>
                      </a:rPr>
                      <a:t>F1 origin</a:t>
                    </a:r>
                    <a:endParaRPr lang="en-US" dirty="0">
                      <a:latin typeface="Arial" pitchFamily="34" charset="0"/>
                      <a:cs typeface="Arial" pitchFamily="34" charset="0"/>
                    </a:endParaRPr>
                  </a:p>
                </p:txBody>
              </p:sp>
              <p:sp>
                <p:nvSpPr>
                  <p:cNvPr id="41" name="Freeform 37"/>
                  <p:cNvSpPr>
                    <a:spLocks/>
                  </p:cNvSpPr>
                  <p:nvPr/>
                </p:nvSpPr>
                <p:spPr bwMode="auto">
                  <a:xfrm>
                    <a:off x="1416" y="4399"/>
                    <a:ext cx="3059" cy="1310"/>
                  </a:xfrm>
                  <a:custGeom>
                    <a:avLst/>
                    <a:gdLst/>
                    <a:ahLst/>
                    <a:cxnLst>
                      <a:cxn ang="0">
                        <a:pos x="2962" y="1050"/>
                      </a:cxn>
                      <a:cxn ang="0">
                        <a:pos x="2829" y="1117"/>
                      </a:cxn>
                      <a:cxn ang="0">
                        <a:pos x="2691" y="1174"/>
                      </a:cxn>
                      <a:cxn ang="0">
                        <a:pos x="2549" y="1222"/>
                      </a:cxn>
                      <a:cxn ang="0">
                        <a:pos x="2405" y="1259"/>
                      </a:cxn>
                      <a:cxn ang="0">
                        <a:pos x="2258" y="1287"/>
                      </a:cxn>
                      <a:cxn ang="0">
                        <a:pos x="2110" y="1304"/>
                      </a:cxn>
                      <a:cxn ang="0">
                        <a:pos x="1960" y="1310"/>
                      </a:cxn>
                      <a:cxn ang="0">
                        <a:pos x="1811" y="1306"/>
                      </a:cxn>
                      <a:cxn ang="0">
                        <a:pos x="1663" y="1292"/>
                      </a:cxn>
                      <a:cxn ang="0">
                        <a:pos x="1515" y="1267"/>
                      </a:cxn>
                      <a:cxn ang="0">
                        <a:pos x="1370" y="1233"/>
                      </a:cxn>
                      <a:cxn ang="0">
                        <a:pos x="1228" y="1187"/>
                      </a:cxn>
                      <a:cxn ang="0">
                        <a:pos x="1089" y="1132"/>
                      </a:cxn>
                      <a:cxn ang="0">
                        <a:pos x="954" y="1067"/>
                      </a:cxn>
                      <a:cxn ang="0">
                        <a:pos x="824" y="993"/>
                      </a:cxn>
                      <a:cxn ang="0">
                        <a:pos x="700" y="910"/>
                      </a:cxn>
                      <a:cxn ang="0">
                        <a:pos x="581" y="819"/>
                      </a:cxn>
                      <a:cxn ang="0">
                        <a:pos x="469" y="719"/>
                      </a:cxn>
                      <a:cxn ang="0">
                        <a:pos x="365" y="612"/>
                      </a:cxn>
                      <a:cxn ang="0">
                        <a:pos x="268" y="498"/>
                      </a:cxn>
                      <a:cxn ang="0">
                        <a:pos x="180" y="377"/>
                      </a:cxn>
                      <a:cxn ang="0">
                        <a:pos x="99" y="250"/>
                      </a:cxn>
                      <a:cxn ang="0">
                        <a:pos x="18" y="0"/>
                      </a:cxn>
                      <a:cxn ang="0">
                        <a:pos x="176" y="222"/>
                      </a:cxn>
                      <a:cxn ang="0">
                        <a:pos x="254" y="344"/>
                      </a:cxn>
                      <a:cxn ang="0">
                        <a:pos x="340" y="459"/>
                      </a:cxn>
                      <a:cxn ang="0">
                        <a:pos x="434" y="568"/>
                      </a:cxn>
                      <a:cxn ang="0">
                        <a:pos x="535" y="671"/>
                      </a:cxn>
                      <a:cxn ang="0">
                        <a:pos x="643" y="766"/>
                      </a:cxn>
                      <a:cxn ang="0">
                        <a:pos x="758" y="853"/>
                      </a:cxn>
                      <a:cxn ang="0">
                        <a:pos x="878" y="932"/>
                      </a:cxn>
                      <a:cxn ang="0">
                        <a:pos x="1004" y="1003"/>
                      </a:cxn>
                      <a:cxn ang="0">
                        <a:pos x="1134" y="1064"/>
                      </a:cxn>
                      <a:cxn ang="0">
                        <a:pos x="1268" y="1116"/>
                      </a:cxn>
                      <a:cxn ang="0">
                        <a:pos x="1405" y="1159"/>
                      </a:cxn>
                      <a:cxn ang="0">
                        <a:pos x="1545" y="1192"/>
                      </a:cxn>
                      <a:cxn ang="0">
                        <a:pos x="1687" y="1214"/>
                      </a:cxn>
                      <a:cxn ang="0">
                        <a:pos x="1831" y="1227"/>
                      </a:cxn>
                      <a:cxn ang="0">
                        <a:pos x="1974" y="1230"/>
                      </a:cxn>
                      <a:cxn ang="0">
                        <a:pos x="2118" y="1222"/>
                      </a:cxn>
                      <a:cxn ang="0">
                        <a:pos x="2260" y="1205"/>
                      </a:cxn>
                      <a:cxn ang="0">
                        <a:pos x="2401" y="1178"/>
                      </a:cxn>
                      <a:cxn ang="0">
                        <a:pos x="2540" y="1141"/>
                      </a:cxn>
                      <a:cxn ang="0">
                        <a:pos x="2677" y="1094"/>
                      </a:cxn>
                      <a:cxn ang="0">
                        <a:pos x="2809" y="1037"/>
                      </a:cxn>
                      <a:cxn ang="0">
                        <a:pos x="2936" y="972"/>
                      </a:cxn>
                      <a:cxn ang="0">
                        <a:pos x="3059" y="993"/>
                      </a:cxn>
                    </a:cxnLst>
                    <a:rect l="0" t="0" r="r" b="b"/>
                    <a:pathLst>
                      <a:path w="3059" h="1310">
                        <a:moveTo>
                          <a:pt x="3059" y="993"/>
                        </a:moveTo>
                        <a:lnTo>
                          <a:pt x="3027" y="1013"/>
                        </a:lnTo>
                        <a:lnTo>
                          <a:pt x="2994" y="1031"/>
                        </a:lnTo>
                        <a:lnTo>
                          <a:pt x="2962" y="1050"/>
                        </a:lnTo>
                        <a:lnTo>
                          <a:pt x="2929" y="1067"/>
                        </a:lnTo>
                        <a:lnTo>
                          <a:pt x="2896" y="1084"/>
                        </a:lnTo>
                        <a:lnTo>
                          <a:pt x="2863" y="1100"/>
                        </a:lnTo>
                        <a:lnTo>
                          <a:pt x="2829" y="1117"/>
                        </a:lnTo>
                        <a:lnTo>
                          <a:pt x="2795" y="1132"/>
                        </a:lnTo>
                        <a:lnTo>
                          <a:pt x="2760" y="1147"/>
                        </a:lnTo>
                        <a:lnTo>
                          <a:pt x="2725" y="1161"/>
                        </a:lnTo>
                        <a:lnTo>
                          <a:pt x="2691" y="1174"/>
                        </a:lnTo>
                        <a:lnTo>
                          <a:pt x="2656" y="1187"/>
                        </a:lnTo>
                        <a:lnTo>
                          <a:pt x="2620" y="1199"/>
                        </a:lnTo>
                        <a:lnTo>
                          <a:pt x="2585" y="1210"/>
                        </a:lnTo>
                        <a:lnTo>
                          <a:pt x="2549" y="1222"/>
                        </a:lnTo>
                        <a:lnTo>
                          <a:pt x="2513" y="1233"/>
                        </a:lnTo>
                        <a:lnTo>
                          <a:pt x="2477" y="1242"/>
                        </a:lnTo>
                        <a:lnTo>
                          <a:pt x="2441" y="1251"/>
                        </a:lnTo>
                        <a:lnTo>
                          <a:pt x="2405" y="1259"/>
                        </a:lnTo>
                        <a:lnTo>
                          <a:pt x="2368" y="1267"/>
                        </a:lnTo>
                        <a:lnTo>
                          <a:pt x="2332" y="1274"/>
                        </a:lnTo>
                        <a:lnTo>
                          <a:pt x="2295" y="1281"/>
                        </a:lnTo>
                        <a:lnTo>
                          <a:pt x="2258" y="1287"/>
                        </a:lnTo>
                        <a:lnTo>
                          <a:pt x="2221" y="1292"/>
                        </a:lnTo>
                        <a:lnTo>
                          <a:pt x="2184" y="1297"/>
                        </a:lnTo>
                        <a:lnTo>
                          <a:pt x="2147" y="1301"/>
                        </a:lnTo>
                        <a:lnTo>
                          <a:pt x="2110" y="1304"/>
                        </a:lnTo>
                        <a:lnTo>
                          <a:pt x="2072" y="1306"/>
                        </a:lnTo>
                        <a:lnTo>
                          <a:pt x="2035" y="1308"/>
                        </a:lnTo>
                        <a:lnTo>
                          <a:pt x="1998" y="1310"/>
                        </a:lnTo>
                        <a:lnTo>
                          <a:pt x="1960" y="1310"/>
                        </a:lnTo>
                        <a:lnTo>
                          <a:pt x="1923" y="1310"/>
                        </a:lnTo>
                        <a:lnTo>
                          <a:pt x="1886" y="1310"/>
                        </a:lnTo>
                        <a:lnTo>
                          <a:pt x="1849" y="1308"/>
                        </a:lnTo>
                        <a:lnTo>
                          <a:pt x="1811" y="1306"/>
                        </a:lnTo>
                        <a:lnTo>
                          <a:pt x="1774" y="1304"/>
                        </a:lnTo>
                        <a:lnTo>
                          <a:pt x="1737" y="1301"/>
                        </a:lnTo>
                        <a:lnTo>
                          <a:pt x="1699" y="1297"/>
                        </a:lnTo>
                        <a:lnTo>
                          <a:pt x="1663" y="1292"/>
                        </a:lnTo>
                        <a:lnTo>
                          <a:pt x="1625" y="1287"/>
                        </a:lnTo>
                        <a:lnTo>
                          <a:pt x="1589" y="1281"/>
                        </a:lnTo>
                        <a:lnTo>
                          <a:pt x="1552" y="1275"/>
                        </a:lnTo>
                        <a:lnTo>
                          <a:pt x="1515" y="1267"/>
                        </a:lnTo>
                        <a:lnTo>
                          <a:pt x="1479" y="1259"/>
                        </a:lnTo>
                        <a:lnTo>
                          <a:pt x="1442" y="1251"/>
                        </a:lnTo>
                        <a:lnTo>
                          <a:pt x="1406" y="1242"/>
                        </a:lnTo>
                        <a:lnTo>
                          <a:pt x="1370" y="1233"/>
                        </a:lnTo>
                        <a:lnTo>
                          <a:pt x="1334" y="1222"/>
                        </a:lnTo>
                        <a:lnTo>
                          <a:pt x="1299" y="1211"/>
                        </a:lnTo>
                        <a:lnTo>
                          <a:pt x="1263" y="1199"/>
                        </a:lnTo>
                        <a:lnTo>
                          <a:pt x="1228" y="1187"/>
                        </a:lnTo>
                        <a:lnTo>
                          <a:pt x="1193" y="1174"/>
                        </a:lnTo>
                        <a:lnTo>
                          <a:pt x="1158" y="1161"/>
                        </a:lnTo>
                        <a:lnTo>
                          <a:pt x="1123" y="1147"/>
                        </a:lnTo>
                        <a:lnTo>
                          <a:pt x="1089" y="1132"/>
                        </a:lnTo>
                        <a:lnTo>
                          <a:pt x="1054" y="1117"/>
                        </a:lnTo>
                        <a:lnTo>
                          <a:pt x="1021" y="1101"/>
                        </a:lnTo>
                        <a:lnTo>
                          <a:pt x="987" y="1084"/>
                        </a:lnTo>
                        <a:lnTo>
                          <a:pt x="954" y="1067"/>
                        </a:lnTo>
                        <a:lnTo>
                          <a:pt x="921" y="1050"/>
                        </a:lnTo>
                        <a:lnTo>
                          <a:pt x="888" y="1031"/>
                        </a:lnTo>
                        <a:lnTo>
                          <a:pt x="856" y="1013"/>
                        </a:lnTo>
                        <a:lnTo>
                          <a:pt x="824" y="993"/>
                        </a:lnTo>
                        <a:lnTo>
                          <a:pt x="793" y="973"/>
                        </a:lnTo>
                        <a:lnTo>
                          <a:pt x="761" y="953"/>
                        </a:lnTo>
                        <a:lnTo>
                          <a:pt x="730" y="932"/>
                        </a:lnTo>
                        <a:lnTo>
                          <a:pt x="700" y="910"/>
                        </a:lnTo>
                        <a:lnTo>
                          <a:pt x="669" y="888"/>
                        </a:lnTo>
                        <a:lnTo>
                          <a:pt x="640" y="866"/>
                        </a:lnTo>
                        <a:lnTo>
                          <a:pt x="611" y="842"/>
                        </a:lnTo>
                        <a:lnTo>
                          <a:pt x="581" y="819"/>
                        </a:lnTo>
                        <a:lnTo>
                          <a:pt x="553" y="795"/>
                        </a:lnTo>
                        <a:lnTo>
                          <a:pt x="525" y="770"/>
                        </a:lnTo>
                        <a:lnTo>
                          <a:pt x="497" y="745"/>
                        </a:lnTo>
                        <a:lnTo>
                          <a:pt x="469" y="719"/>
                        </a:lnTo>
                        <a:lnTo>
                          <a:pt x="443" y="693"/>
                        </a:lnTo>
                        <a:lnTo>
                          <a:pt x="416" y="667"/>
                        </a:lnTo>
                        <a:lnTo>
                          <a:pt x="390" y="639"/>
                        </a:lnTo>
                        <a:lnTo>
                          <a:pt x="365" y="612"/>
                        </a:lnTo>
                        <a:lnTo>
                          <a:pt x="340" y="584"/>
                        </a:lnTo>
                        <a:lnTo>
                          <a:pt x="316" y="555"/>
                        </a:lnTo>
                        <a:lnTo>
                          <a:pt x="292" y="527"/>
                        </a:lnTo>
                        <a:lnTo>
                          <a:pt x="268" y="498"/>
                        </a:lnTo>
                        <a:lnTo>
                          <a:pt x="245" y="468"/>
                        </a:lnTo>
                        <a:lnTo>
                          <a:pt x="223" y="438"/>
                        </a:lnTo>
                        <a:lnTo>
                          <a:pt x="201" y="408"/>
                        </a:lnTo>
                        <a:lnTo>
                          <a:pt x="180" y="377"/>
                        </a:lnTo>
                        <a:lnTo>
                          <a:pt x="158" y="346"/>
                        </a:lnTo>
                        <a:lnTo>
                          <a:pt x="138" y="314"/>
                        </a:lnTo>
                        <a:lnTo>
                          <a:pt x="118" y="283"/>
                        </a:lnTo>
                        <a:lnTo>
                          <a:pt x="99" y="250"/>
                        </a:lnTo>
                        <a:lnTo>
                          <a:pt x="80" y="218"/>
                        </a:lnTo>
                        <a:lnTo>
                          <a:pt x="70" y="198"/>
                        </a:lnTo>
                        <a:lnTo>
                          <a:pt x="0" y="237"/>
                        </a:lnTo>
                        <a:lnTo>
                          <a:pt x="18" y="0"/>
                        </a:lnTo>
                        <a:lnTo>
                          <a:pt x="210" y="120"/>
                        </a:lnTo>
                        <a:lnTo>
                          <a:pt x="140" y="159"/>
                        </a:lnTo>
                        <a:lnTo>
                          <a:pt x="158" y="191"/>
                        </a:lnTo>
                        <a:lnTo>
                          <a:pt x="176" y="222"/>
                        </a:lnTo>
                        <a:lnTo>
                          <a:pt x="194" y="253"/>
                        </a:lnTo>
                        <a:lnTo>
                          <a:pt x="214" y="283"/>
                        </a:lnTo>
                        <a:lnTo>
                          <a:pt x="233" y="313"/>
                        </a:lnTo>
                        <a:lnTo>
                          <a:pt x="254" y="344"/>
                        </a:lnTo>
                        <a:lnTo>
                          <a:pt x="274" y="373"/>
                        </a:lnTo>
                        <a:lnTo>
                          <a:pt x="296" y="402"/>
                        </a:lnTo>
                        <a:lnTo>
                          <a:pt x="318" y="431"/>
                        </a:lnTo>
                        <a:lnTo>
                          <a:pt x="340" y="459"/>
                        </a:lnTo>
                        <a:lnTo>
                          <a:pt x="363" y="487"/>
                        </a:lnTo>
                        <a:lnTo>
                          <a:pt x="385" y="515"/>
                        </a:lnTo>
                        <a:lnTo>
                          <a:pt x="409" y="542"/>
                        </a:lnTo>
                        <a:lnTo>
                          <a:pt x="434" y="568"/>
                        </a:lnTo>
                        <a:lnTo>
                          <a:pt x="459" y="595"/>
                        </a:lnTo>
                        <a:lnTo>
                          <a:pt x="483" y="620"/>
                        </a:lnTo>
                        <a:lnTo>
                          <a:pt x="509" y="646"/>
                        </a:lnTo>
                        <a:lnTo>
                          <a:pt x="535" y="671"/>
                        </a:lnTo>
                        <a:lnTo>
                          <a:pt x="561" y="696"/>
                        </a:lnTo>
                        <a:lnTo>
                          <a:pt x="589" y="720"/>
                        </a:lnTo>
                        <a:lnTo>
                          <a:pt x="616" y="743"/>
                        </a:lnTo>
                        <a:lnTo>
                          <a:pt x="643" y="766"/>
                        </a:lnTo>
                        <a:lnTo>
                          <a:pt x="671" y="789"/>
                        </a:lnTo>
                        <a:lnTo>
                          <a:pt x="700" y="811"/>
                        </a:lnTo>
                        <a:lnTo>
                          <a:pt x="729" y="832"/>
                        </a:lnTo>
                        <a:lnTo>
                          <a:pt x="758" y="853"/>
                        </a:lnTo>
                        <a:lnTo>
                          <a:pt x="787" y="874"/>
                        </a:lnTo>
                        <a:lnTo>
                          <a:pt x="818" y="894"/>
                        </a:lnTo>
                        <a:lnTo>
                          <a:pt x="848" y="913"/>
                        </a:lnTo>
                        <a:lnTo>
                          <a:pt x="878" y="932"/>
                        </a:lnTo>
                        <a:lnTo>
                          <a:pt x="909" y="951"/>
                        </a:lnTo>
                        <a:lnTo>
                          <a:pt x="940" y="968"/>
                        </a:lnTo>
                        <a:lnTo>
                          <a:pt x="972" y="986"/>
                        </a:lnTo>
                        <a:lnTo>
                          <a:pt x="1004" y="1003"/>
                        </a:lnTo>
                        <a:lnTo>
                          <a:pt x="1036" y="1019"/>
                        </a:lnTo>
                        <a:lnTo>
                          <a:pt x="1068" y="1035"/>
                        </a:lnTo>
                        <a:lnTo>
                          <a:pt x="1101" y="1050"/>
                        </a:lnTo>
                        <a:lnTo>
                          <a:pt x="1134" y="1064"/>
                        </a:lnTo>
                        <a:lnTo>
                          <a:pt x="1167" y="1078"/>
                        </a:lnTo>
                        <a:lnTo>
                          <a:pt x="1201" y="1091"/>
                        </a:lnTo>
                        <a:lnTo>
                          <a:pt x="1234" y="1104"/>
                        </a:lnTo>
                        <a:lnTo>
                          <a:pt x="1268" y="1116"/>
                        </a:lnTo>
                        <a:lnTo>
                          <a:pt x="1302" y="1128"/>
                        </a:lnTo>
                        <a:lnTo>
                          <a:pt x="1337" y="1139"/>
                        </a:lnTo>
                        <a:lnTo>
                          <a:pt x="1371" y="1149"/>
                        </a:lnTo>
                        <a:lnTo>
                          <a:pt x="1405" y="1159"/>
                        </a:lnTo>
                        <a:lnTo>
                          <a:pt x="1440" y="1167"/>
                        </a:lnTo>
                        <a:lnTo>
                          <a:pt x="1475" y="1176"/>
                        </a:lnTo>
                        <a:lnTo>
                          <a:pt x="1510" y="1184"/>
                        </a:lnTo>
                        <a:lnTo>
                          <a:pt x="1545" y="1192"/>
                        </a:lnTo>
                        <a:lnTo>
                          <a:pt x="1581" y="1198"/>
                        </a:lnTo>
                        <a:lnTo>
                          <a:pt x="1616" y="1204"/>
                        </a:lnTo>
                        <a:lnTo>
                          <a:pt x="1652" y="1210"/>
                        </a:lnTo>
                        <a:lnTo>
                          <a:pt x="1687" y="1214"/>
                        </a:lnTo>
                        <a:lnTo>
                          <a:pt x="1723" y="1218"/>
                        </a:lnTo>
                        <a:lnTo>
                          <a:pt x="1759" y="1222"/>
                        </a:lnTo>
                        <a:lnTo>
                          <a:pt x="1795" y="1225"/>
                        </a:lnTo>
                        <a:lnTo>
                          <a:pt x="1831" y="1227"/>
                        </a:lnTo>
                        <a:lnTo>
                          <a:pt x="1867" y="1229"/>
                        </a:lnTo>
                        <a:lnTo>
                          <a:pt x="1902" y="1230"/>
                        </a:lnTo>
                        <a:lnTo>
                          <a:pt x="1938" y="1230"/>
                        </a:lnTo>
                        <a:lnTo>
                          <a:pt x="1974" y="1230"/>
                        </a:lnTo>
                        <a:lnTo>
                          <a:pt x="2010" y="1229"/>
                        </a:lnTo>
                        <a:lnTo>
                          <a:pt x="2046" y="1227"/>
                        </a:lnTo>
                        <a:lnTo>
                          <a:pt x="2082" y="1225"/>
                        </a:lnTo>
                        <a:lnTo>
                          <a:pt x="2118" y="1222"/>
                        </a:lnTo>
                        <a:lnTo>
                          <a:pt x="2154" y="1219"/>
                        </a:lnTo>
                        <a:lnTo>
                          <a:pt x="2189" y="1215"/>
                        </a:lnTo>
                        <a:lnTo>
                          <a:pt x="2225" y="1210"/>
                        </a:lnTo>
                        <a:lnTo>
                          <a:pt x="2260" y="1205"/>
                        </a:lnTo>
                        <a:lnTo>
                          <a:pt x="2296" y="1199"/>
                        </a:lnTo>
                        <a:lnTo>
                          <a:pt x="2331" y="1192"/>
                        </a:lnTo>
                        <a:lnTo>
                          <a:pt x="2366" y="1186"/>
                        </a:lnTo>
                        <a:lnTo>
                          <a:pt x="2401" y="1178"/>
                        </a:lnTo>
                        <a:lnTo>
                          <a:pt x="2436" y="1170"/>
                        </a:lnTo>
                        <a:lnTo>
                          <a:pt x="2471" y="1160"/>
                        </a:lnTo>
                        <a:lnTo>
                          <a:pt x="2506" y="1151"/>
                        </a:lnTo>
                        <a:lnTo>
                          <a:pt x="2540" y="1141"/>
                        </a:lnTo>
                        <a:lnTo>
                          <a:pt x="2575" y="1129"/>
                        </a:lnTo>
                        <a:lnTo>
                          <a:pt x="2609" y="1118"/>
                        </a:lnTo>
                        <a:lnTo>
                          <a:pt x="2643" y="1106"/>
                        </a:lnTo>
                        <a:lnTo>
                          <a:pt x="2677" y="1094"/>
                        </a:lnTo>
                        <a:lnTo>
                          <a:pt x="2710" y="1080"/>
                        </a:lnTo>
                        <a:lnTo>
                          <a:pt x="2743" y="1066"/>
                        </a:lnTo>
                        <a:lnTo>
                          <a:pt x="2776" y="1052"/>
                        </a:lnTo>
                        <a:lnTo>
                          <a:pt x="2809" y="1037"/>
                        </a:lnTo>
                        <a:lnTo>
                          <a:pt x="2841" y="1021"/>
                        </a:lnTo>
                        <a:lnTo>
                          <a:pt x="2873" y="1005"/>
                        </a:lnTo>
                        <a:lnTo>
                          <a:pt x="2905" y="989"/>
                        </a:lnTo>
                        <a:lnTo>
                          <a:pt x="2936" y="972"/>
                        </a:lnTo>
                        <a:lnTo>
                          <a:pt x="2968" y="954"/>
                        </a:lnTo>
                        <a:lnTo>
                          <a:pt x="2999" y="936"/>
                        </a:lnTo>
                        <a:lnTo>
                          <a:pt x="3017" y="924"/>
                        </a:lnTo>
                        <a:lnTo>
                          <a:pt x="3059" y="993"/>
                        </a:lnTo>
                        <a:close/>
                      </a:path>
                    </a:pathLst>
                  </a:custGeom>
                  <a:solidFill>
                    <a:srgbClr val="000000"/>
                  </a:solid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Rectangle 36"/>
                  <p:cNvSpPr>
                    <a:spLocks noChangeArrowheads="1"/>
                  </p:cNvSpPr>
                  <p:nvPr/>
                </p:nvSpPr>
                <p:spPr bwMode="auto">
                  <a:xfrm>
                    <a:off x="2775" y="5118"/>
                    <a:ext cx="1683" cy="5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Arial" pitchFamily="34" charset="0"/>
                        <a:ea typeface="Calibri" pitchFamily="34" charset="0"/>
                        <a:cs typeface="Arial" pitchFamily="34" charset="0"/>
                      </a:rPr>
                      <a:t>Ampicillin</a:t>
                    </a:r>
                    <a:endParaRPr lang="en-US">
                      <a:latin typeface="Arial" pitchFamily="34" charset="0"/>
                      <a:cs typeface="Arial" pitchFamily="34" charset="0"/>
                    </a:endParaRPr>
                  </a:p>
                </p:txBody>
              </p:sp>
              <p:sp>
                <p:nvSpPr>
                  <p:cNvPr id="43" name="AutoShape 35"/>
                  <p:cNvSpPr>
                    <a:spLocks noChangeShapeType="1"/>
                  </p:cNvSpPr>
                  <p:nvPr/>
                </p:nvSpPr>
                <p:spPr bwMode="auto">
                  <a:xfrm flipH="1">
                    <a:off x="4481" y="884"/>
                    <a:ext cx="283" cy="31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AutoShape 34"/>
                  <p:cNvSpPr>
                    <a:spLocks noChangeShapeType="1"/>
                  </p:cNvSpPr>
                  <p:nvPr/>
                </p:nvSpPr>
                <p:spPr bwMode="auto">
                  <a:xfrm flipH="1">
                    <a:off x="3941" y="704"/>
                    <a:ext cx="283" cy="31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5" name="TextBox 14"/>
                <p:cNvSpPr txBox="1"/>
                <p:nvPr/>
              </p:nvSpPr>
              <p:spPr>
                <a:xfrm>
                  <a:off x="2743366" y="2143116"/>
                  <a:ext cx="697054" cy="420437"/>
                </a:xfrm>
                <a:prstGeom prst="rect">
                  <a:avLst/>
                </a:prstGeom>
                <a:noFill/>
              </p:spPr>
              <p:txBody>
                <a:bodyPr wrap="square" rtlCol="0">
                  <a:spAutoFit/>
                </a:bodyPr>
                <a:lstStyle/>
                <a:p>
                  <a:r>
                    <a:rPr lang="en-US" sz="1200" i="1" dirty="0" err="1"/>
                    <a:t>NdeI</a:t>
                  </a:r>
                  <a:endParaRPr lang="en-IN" sz="1200" i="1" dirty="0"/>
                </a:p>
              </p:txBody>
            </p:sp>
            <p:sp>
              <p:nvSpPr>
                <p:cNvPr id="16" name="TextBox 15"/>
                <p:cNvSpPr txBox="1"/>
                <p:nvPr/>
              </p:nvSpPr>
              <p:spPr>
                <a:xfrm>
                  <a:off x="3100556" y="2214554"/>
                  <a:ext cx="697054" cy="420437"/>
                </a:xfrm>
                <a:prstGeom prst="rect">
                  <a:avLst/>
                </a:prstGeom>
                <a:noFill/>
              </p:spPr>
              <p:txBody>
                <a:bodyPr wrap="square" rtlCol="0">
                  <a:spAutoFit/>
                </a:bodyPr>
                <a:lstStyle/>
                <a:p>
                  <a:r>
                    <a:rPr lang="en-US" sz="1200" i="1" dirty="0" err="1"/>
                    <a:t>NdeI</a:t>
                  </a:r>
                  <a:endParaRPr lang="en-IN" sz="1200" i="1" dirty="0"/>
                </a:p>
              </p:txBody>
            </p:sp>
            <p:cxnSp>
              <p:nvCxnSpPr>
                <p:cNvPr id="17" name="Straight Connector 16"/>
                <p:cNvCxnSpPr/>
                <p:nvPr/>
              </p:nvCxnSpPr>
              <p:spPr>
                <a:xfrm flipV="1">
                  <a:off x="3028274" y="2143116"/>
                  <a:ext cx="286505" cy="421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643306" y="2649832"/>
                  <a:ext cx="286505" cy="421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28925" y="1685913"/>
                  <a:ext cx="957082" cy="420437"/>
                </a:xfrm>
                <a:prstGeom prst="rect">
                  <a:avLst/>
                </a:prstGeom>
                <a:noFill/>
              </p:spPr>
              <p:txBody>
                <a:bodyPr wrap="square" rtlCol="0">
                  <a:spAutoFit/>
                </a:bodyPr>
                <a:lstStyle/>
                <a:p>
                  <a:r>
                    <a:rPr lang="en-US" sz="1200" i="1" dirty="0" err="1"/>
                    <a:t>BamHI</a:t>
                  </a:r>
                  <a:endParaRPr lang="en-IN" sz="1200" i="1" dirty="0"/>
                </a:p>
              </p:txBody>
            </p:sp>
            <p:sp>
              <p:nvSpPr>
                <p:cNvPr id="20" name="TextBox 19"/>
                <p:cNvSpPr txBox="1"/>
                <p:nvPr/>
              </p:nvSpPr>
              <p:spPr>
                <a:xfrm>
                  <a:off x="4158856" y="2398975"/>
                  <a:ext cx="975929" cy="420437"/>
                </a:xfrm>
                <a:prstGeom prst="rect">
                  <a:avLst/>
                </a:prstGeom>
                <a:noFill/>
              </p:spPr>
              <p:txBody>
                <a:bodyPr wrap="square" rtlCol="0">
                  <a:spAutoFit/>
                </a:bodyPr>
                <a:lstStyle/>
                <a:p>
                  <a:r>
                    <a:rPr lang="en-US" sz="1200" i="1" dirty="0" err="1"/>
                    <a:t>HindIII</a:t>
                  </a:r>
                  <a:endParaRPr lang="en-IN" sz="1200" i="1" dirty="0"/>
                </a:p>
              </p:txBody>
            </p:sp>
            <p:grpSp>
              <p:nvGrpSpPr>
                <p:cNvPr id="21" name="Group 72"/>
                <p:cNvGrpSpPr/>
                <p:nvPr/>
              </p:nvGrpSpPr>
              <p:grpSpPr>
                <a:xfrm>
                  <a:off x="7500959" y="2557433"/>
                  <a:ext cx="805597" cy="543728"/>
                  <a:chOff x="7929587" y="2557433"/>
                  <a:chExt cx="805597" cy="543728"/>
                </a:xfrm>
              </p:grpSpPr>
              <p:cxnSp>
                <p:nvCxnSpPr>
                  <p:cNvPr id="24" name="Straight Connector 23"/>
                  <p:cNvCxnSpPr/>
                  <p:nvPr/>
                </p:nvCxnSpPr>
                <p:spPr>
                  <a:xfrm rot="5400000" flipH="1" flipV="1">
                    <a:off x="8049476" y="2877159"/>
                    <a:ext cx="233689" cy="214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29587" y="2557433"/>
                    <a:ext cx="805597" cy="420436"/>
                  </a:xfrm>
                  <a:prstGeom prst="rect">
                    <a:avLst/>
                  </a:prstGeom>
                  <a:noFill/>
                </p:spPr>
                <p:txBody>
                  <a:bodyPr wrap="square" rtlCol="0">
                    <a:spAutoFit/>
                  </a:bodyPr>
                  <a:lstStyle/>
                  <a:p>
                    <a:r>
                      <a:rPr lang="en-US" sz="1200" i="1" dirty="0" err="1"/>
                      <a:t>HindIII</a:t>
                    </a:r>
                    <a:endParaRPr lang="en-IN" sz="1200" i="1" dirty="0"/>
                  </a:p>
                </p:txBody>
              </p:sp>
            </p:grpSp>
            <p:cxnSp>
              <p:nvCxnSpPr>
                <p:cNvPr id="22" name="Straight Connector 21"/>
                <p:cNvCxnSpPr/>
                <p:nvPr/>
              </p:nvCxnSpPr>
              <p:spPr>
                <a:xfrm rot="16200000" flipV="1">
                  <a:off x="3160272" y="1983208"/>
                  <a:ext cx="215418" cy="106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929058" y="2643182"/>
                  <a:ext cx="214314" cy="3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466589" y="4063422"/>
                <a:ext cx="6697204" cy="3289395"/>
              </a:xfrm>
              <a:prstGeom prst="rect">
                <a:avLst/>
              </a:prstGeom>
              <a:noFill/>
            </p:spPr>
            <p:txBody>
              <a:bodyPr wrap="square" rtlCol="0">
                <a:spAutoFit/>
              </a:bodyPr>
              <a:lstStyle/>
              <a:p>
                <a:r>
                  <a:rPr lang="en-US" sz="1400" b="1" dirty="0">
                    <a:solidFill>
                      <a:srgbClr val="C00000"/>
                    </a:solidFill>
                    <a:latin typeface="Calibri" pitchFamily="34" charset="0"/>
                  </a:rPr>
                  <a:t>ATG GAT CAT </a:t>
                </a:r>
                <a:r>
                  <a:rPr lang="en-US" sz="1400" b="1" dirty="0" err="1">
                    <a:solidFill>
                      <a:srgbClr val="C00000"/>
                    </a:solidFill>
                    <a:latin typeface="Calibri" pitchFamily="34" charset="0"/>
                  </a:rPr>
                  <a:t>CAT</a:t>
                </a:r>
                <a:r>
                  <a:rPr lang="en-US" sz="1400" b="1" dirty="0">
                    <a:solidFill>
                      <a:srgbClr val="C00000"/>
                    </a:solidFill>
                    <a:latin typeface="Calibri" pitchFamily="34" charset="0"/>
                  </a:rPr>
                  <a:t> CAG TCA ACT GAT GAG CCC TCT GAG TCT TCA AAA CCA TGC TGT GAT CAG TGC GCA TGC ACA AAG TCA ATC CCT </a:t>
                </a:r>
                <a:r>
                  <a:rPr lang="en-US" sz="1400" b="1" dirty="0" err="1">
                    <a:solidFill>
                      <a:srgbClr val="C00000"/>
                    </a:solidFill>
                    <a:latin typeface="Calibri" pitchFamily="34" charset="0"/>
                  </a:rPr>
                  <a:t>CCT</a:t>
                </a:r>
                <a:r>
                  <a:rPr lang="en-US" sz="1400" b="1" dirty="0">
                    <a:solidFill>
                      <a:srgbClr val="C00000"/>
                    </a:solidFill>
                    <a:latin typeface="Calibri" pitchFamily="34" charset="0"/>
                  </a:rPr>
                  <a:t> CAA TGC CGC TGT ACG GAC GTT AGG CTG AAT TCG TGC CAT TCA GCT TGC AGT TCT TGT GTT TGC ACA TTT TCG ATT CCT GCA CAG TGT GTT TGT GTT GAC ATG AAG GAC TTC TGC TAC GCA CCT TGC AAA TCT TCA CAT GAT </a:t>
                </a:r>
                <a:r>
                  <a:rPr lang="en-US" sz="1400" b="1" dirty="0" err="1">
                    <a:solidFill>
                      <a:srgbClr val="C00000"/>
                    </a:solidFill>
                    <a:latin typeface="Calibri" pitchFamily="34" charset="0"/>
                  </a:rPr>
                  <a:t>GAT</a:t>
                </a:r>
                <a:endParaRPr lang="en-US" sz="1400" b="1" dirty="0">
                  <a:solidFill>
                    <a:srgbClr val="C00000"/>
                  </a:solidFill>
                  <a:latin typeface="Calibri" pitchFamily="34" charset="0"/>
                </a:endParaRPr>
              </a:p>
              <a:p>
                <a:r>
                  <a:rPr lang="en-US" sz="1400" b="1" dirty="0" smtClean="0">
                    <a:latin typeface="Calibri" pitchFamily="34" charset="0"/>
                  </a:rPr>
                  <a:t>PROTEIN SEQUENCE</a:t>
                </a:r>
                <a:endParaRPr lang="en-US" sz="1400" b="1" dirty="0">
                  <a:latin typeface="Calibri" pitchFamily="34" charset="0"/>
                </a:endParaRPr>
              </a:p>
              <a:p>
                <a:r>
                  <a:rPr lang="en-US" sz="1400" b="1" dirty="0">
                    <a:solidFill>
                      <a:srgbClr val="C00000"/>
                    </a:solidFill>
                    <a:latin typeface="Calibri" pitchFamily="34" charset="0"/>
                  </a:rPr>
                  <a:t>M D H </a:t>
                </a:r>
                <a:r>
                  <a:rPr lang="en-US" sz="1400" b="1" dirty="0" err="1">
                    <a:solidFill>
                      <a:srgbClr val="C00000"/>
                    </a:solidFill>
                    <a:latin typeface="Calibri" pitchFamily="34" charset="0"/>
                  </a:rPr>
                  <a:t>H</a:t>
                </a:r>
                <a:r>
                  <a:rPr lang="en-US" sz="1400" b="1" dirty="0">
                    <a:solidFill>
                      <a:srgbClr val="C00000"/>
                    </a:solidFill>
                    <a:latin typeface="Calibri" pitchFamily="34" charset="0"/>
                  </a:rPr>
                  <a:t> Q S T D E P S E S </a:t>
                </a:r>
                <a:r>
                  <a:rPr lang="en-US" sz="1400" b="1" dirty="0" err="1">
                    <a:solidFill>
                      <a:srgbClr val="C00000"/>
                    </a:solidFill>
                    <a:latin typeface="Calibri" pitchFamily="34" charset="0"/>
                  </a:rPr>
                  <a:t>S</a:t>
                </a:r>
                <a:r>
                  <a:rPr lang="en-US" sz="1400" b="1" dirty="0">
                    <a:solidFill>
                      <a:srgbClr val="C00000"/>
                    </a:solidFill>
                    <a:latin typeface="Calibri" pitchFamily="34" charset="0"/>
                  </a:rPr>
                  <a:t> K P C </a:t>
                </a:r>
                <a:r>
                  <a:rPr lang="en-US" sz="1400" b="1" dirty="0" err="1">
                    <a:solidFill>
                      <a:srgbClr val="C00000"/>
                    </a:solidFill>
                    <a:latin typeface="Calibri" pitchFamily="34" charset="0"/>
                  </a:rPr>
                  <a:t>C</a:t>
                </a:r>
                <a:r>
                  <a:rPr lang="en-US" sz="1400" b="1" dirty="0">
                    <a:solidFill>
                      <a:srgbClr val="C00000"/>
                    </a:solidFill>
                    <a:latin typeface="Calibri" pitchFamily="34" charset="0"/>
                  </a:rPr>
                  <a:t> D Q C A C T K S I P </a:t>
                </a:r>
                <a:r>
                  <a:rPr lang="en-US" sz="1400" b="1" dirty="0" err="1">
                    <a:solidFill>
                      <a:srgbClr val="C00000"/>
                    </a:solidFill>
                    <a:latin typeface="Calibri" pitchFamily="34" charset="0"/>
                  </a:rPr>
                  <a:t>P</a:t>
                </a:r>
                <a:r>
                  <a:rPr lang="en-US" sz="1400" b="1" dirty="0">
                    <a:solidFill>
                      <a:srgbClr val="C00000"/>
                    </a:solidFill>
                    <a:latin typeface="Calibri" pitchFamily="34" charset="0"/>
                  </a:rPr>
                  <a:t> Q C R C T D V R L N S C H S A C S </a:t>
                </a:r>
                <a:r>
                  <a:rPr lang="en-US" sz="1400" b="1" dirty="0" err="1">
                    <a:solidFill>
                      <a:srgbClr val="C00000"/>
                    </a:solidFill>
                    <a:latin typeface="Calibri" pitchFamily="34" charset="0"/>
                  </a:rPr>
                  <a:t>S</a:t>
                </a:r>
                <a:r>
                  <a:rPr lang="en-US" sz="1400" b="1" dirty="0">
                    <a:solidFill>
                      <a:srgbClr val="C00000"/>
                    </a:solidFill>
                    <a:latin typeface="Calibri" pitchFamily="34" charset="0"/>
                  </a:rPr>
                  <a:t> C V C T F S I P A Q C V C V D M K D F C Y A P C K S </a:t>
                </a:r>
                <a:r>
                  <a:rPr lang="en-US" sz="1400" b="1" dirty="0" err="1">
                    <a:solidFill>
                      <a:srgbClr val="C00000"/>
                    </a:solidFill>
                    <a:latin typeface="Calibri" pitchFamily="34" charset="0"/>
                  </a:rPr>
                  <a:t>S</a:t>
                </a:r>
                <a:r>
                  <a:rPr lang="en-US" sz="1400" b="1" dirty="0">
                    <a:solidFill>
                      <a:srgbClr val="C00000"/>
                    </a:solidFill>
                    <a:latin typeface="Calibri" pitchFamily="34" charset="0"/>
                  </a:rPr>
                  <a:t> H D </a:t>
                </a:r>
                <a:r>
                  <a:rPr lang="en-US" sz="1400" b="1" dirty="0" err="1">
                    <a:solidFill>
                      <a:srgbClr val="C00000"/>
                    </a:solidFill>
                    <a:latin typeface="Calibri" pitchFamily="34" charset="0"/>
                  </a:rPr>
                  <a:t>D</a:t>
                </a:r>
                <a:endParaRPr lang="en-IN" sz="1400" b="1" dirty="0">
                  <a:solidFill>
                    <a:srgbClr val="C00000"/>
                  </a:solidFill>
                  <a:latin typeface="Calibri" pitchFamily="34" charset="0"/>
                </a:endParaRPr>
              </a:p>
              <a:p>
                <a:r>
                  <a:rPr lang="en-US" sz="1400" b="1" dirty="0">
                    <a:solidFill>
                      <a:srgbClr val="C00000"/>
                    </a:solidFill>
                    <a:latin typeface="Calibri" pitchFamily="34" charset="0"/>
                  </a:rPr>
                  <a:t> </a:t>
                </a:r>
                <a:endParaRPr lang="en-IN" sz="1400" b="1" dirty="0">
                  <a:solidFill>
                    <a:srgbClr val="C00000"/>
                  </a:solidFill>
                  <a:latin typeface="Calibri" pitchFamily="34" charset="0"/>
                </a:endParaRPr>
              </a:p>
              <a:p>
                <a:endParaRPr lang="en-US" sz="1400" b="1" dirty="0">
                  <a:solidFill>
                    <a:srgbClr val="C00000"/>
                  </a:solidFill>
                  <a:latin typeface="Calibri" pitchFamily="34" charset="0"/>
                </a:endParaRPr>
              </a:p>
              <a:p>
                <a:endParaRPr lang="en-US" sz="1400" b="1" dirty="0">
                  <a:solidFill>
                    <a:srgbClr val="C00000"/>
                  </a:solidFill>
                  <a:latin typeface="Calibri" pitchFamily="34" charset="0"/>
                </a:endParaRPr>
              </a:p>
              <a:p>
                <a:r>
                  <a:rPr lang="en-US" sz="1400" b="1" dirty="0">
                    <a:solidFill>
                      <a:srgbClr val="C00000"/>
                    </a:solidFill>
                    <a:latin typeface="Calibri" pitchFamily="34" charset="0"/>
                  </a:rPr>
                  <a:t> </a:t>
                </a:r>
                <a:endParaRPr lang="en-IN" sz="1400" b="1" dirty="0">
                  <a:solidFill>
                    <a:srgbClr val="C00000"/>
                  </a:solidFill>
                  <a:latin typeface="Calibri" pitchFamily="34" charset="0"/>
                </a:endParaRPr>
              </a:p>
            </p:txBody>
          </p:sp>
        </p:grpSp>
        <p:pic>
          <p:nvPicPr>
            <p:cNvPr id="6" name="Picture 2"/>
            <p:cNvPicPr>
              <a:picLocks noChangeAspect="1" noChangeArrowheads="1"/>
            </p:cNvPicPr>
            <p:nvPr/>
          </p:nvPicPr>
          <p:blipFill>
            <a:blip r:embed="rId2"/>
            <a:srcRect/>
            <a:stretch>
              <a:fillRect/>
            </a:stretch>
          </p:blipFill>
          <p:spPr bwMode="auto">
            <a:xfrm>
              <a:off x="8711650" y="1837908"/>
              <a:ext cx="831009" cy="1679574"/>
            </a:xfrm>
            <a:prstGeom prst="rect">
              <a:avLst/>
            </a:prstGeom>
            <a:noFill/>
            <a:ln w="9525">
              <a:noFill/>
              <a:miter lim="800000"/>
              <a:headEnd/>
              <a:tailEnd/>
            </a:ln>
            <a:effectLst/>
          </p:spPr>
        </p:pic>
      </p:grpSp>
      <p:sp>
        <p:nvSpPr>
          <p:cNvPr id="67" name="TextBox 66"/>
          <p:cNvSpPr txBox="1"/>
          <p:nvPr/>
        </p:nvSpPr>
        <p:spPr>
          <a:xfrm>
            <a:off x="2571335" y="387327"/>
            <a:ext cx="7704779" cy="584775"/>
          </a:xfrm>
          <a:prstGeom prst="rect">
            <a:avLst/>
          </a:prstGeom>
          <a:noFill/>
        </p:spPr>
        <p:txBody>
          <a:bodyPr wrap="square" rtlCol="0">
            <a:spAutoFit/>
          </a:bodyPr>
          <a:lstStyle/>
          <a:p>
            <a:r>
              <a:rPr lang="en-US" sz="3200" b="1" dirty="0">
                <a:solidFill>
                  <a:srgbClr val="C00000"/>
                </a:solidFill>
                <a:latin typeface="Baskerville Old Face" panose="02020602080505020303" pitchFamily="18" charset="0"/>
              </a:rPr>
              <a:t>Cloning of HGI-III gene in </a:t>
            </a:r>
            <a:r>
              <a:rPr lang="en-US" sz="3200" b="1" dirty="0" err="1">
                <a:solidFill>
                  <a:srgbClr val="C00000"/>
                </a:solidFill>
                <a:latin typeface="Baskerville Old Face" panose="02020602080505020303" pitchFamily="18" charset="0"/>
              </a:rPr>
              <a:t>pRSETC</a:t>
            </a:r>
            <a:endParaRPr lang="en-IN" sz="3200" b="1" dirty="0">
              <a:solidFill>
                <a:srgbClr val="C00000"/>
              </a:solidFill>
              <a:latin typeface="Baskerville Old Face" panose="02020602080505020303" pitchFamily="18" charset="0"/>
            </a:endParaRPr>
          </a:p>
        </p:txBody>
      </p:sp>
      <p:sp>
        <p:nvSpPr>
          <p:cNvPr id="68" name="TextBox 67"/>
          <p:cNvSpPr txBox="1"/>
          <p:nvPr/>
        </p:nvSpPr>
        <p:spPr>
          <a:xfrm>
            <a:off x="284978" y="6302331"/>
            <a:ext cx="7259782" cy="338554"/>
          </a:xfrm>
          <a:prstGeom prst="rect">
            <a:avLst/>
          </a:prstGeom>
          <a:noFill/>
        </p:spPr>
        <p:txBody>
          <a:bodyPr wrap="square" rtlCol="0">
            <a:spAutoFit/>
          </a:bodyPr>
          <a:lstStyle/>
          <a:p>
            <a:r>
              <a:rPr lang="en-US" sz="1600" b="1" i="1" dirty="0" smtClean="0">
                <a:effectLst>
                  <a:outerShdw blurRad="38100" dist="38100" dir="2700000" algn="tl">
                    <a:srgbClr val="000000">
                      <a:alpha val="43137"/>
                    </a:srgbClr>
                  </a:outerShdw>
                </a:effectLst>
                <a:latin typeface="Constantia" panose="02030602050306030303" pitchFamily="18" charset="0"/>
              </a:rPr>
              <a:t>Recombinant protein, Deepa G Muricken, St. Mary’s College Thrissur</a:t>
            </a:r>
            <a:endParaRPr lang="en-US" sz="1600" b="1" i="1" dirty="0">
              <a:effectLst>
                <a:outerShdw blurRad="38100" dist="38100" dir="2700000" algn="tl">
                  <a:srgbClr val="000000">
                    <a:alpha val="43137"/>
                  </a:srgbClr>
                </a:outerShdw>
              </a:effectLst>
              <a:latin typeface="Constantia" panose="02030602050306030303" pitchFamily="18" charset="0"/>
            </a:endParaRPr>
          </a:p>
        </p:txBody>
      </p:sp>
      <p:pic>
        <p:nvPicPr>
          <p:cNvPr id="70" name="Picture 6" descr="College logo_Updat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01400" y="0"/>
            <a:ext cx="9906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4964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1365</Words>
  <Application>Microsoft Office PowerPoint</Application>
  <PresentationFormat>Custom</PresentationFormat>
  <Paragraphs>271</Paragraphs>
  <Slides>24</Slides>
  <Notes>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Ion exchange chromatography</vt:lpstr>
      <vt:lpstr>Ion exchange chromatography</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Biochemistry</dc:creator>
  <cp:lastModifiedBy>admission</cp:lastModifiedBy>
  <cp:revision>46</cp:revision>
  <dcterms:created xsi:type="dcterms:W3CDTF">2019-02-04T09:40:28Z</dcterms:created>
  <dcterms:modified xsi:type="dcterms:W3CDTF">2019-06-21T00:14:09Z</dcterms:modified>
</cp:coreProperties>
</file>