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8" r:id="rId9"/>
    <p:sldId id="275" r:id="rId10"/>
    <p:sldId id="278" r:id="rId11"/>
    <p:sldId id="279" r:id="rId12"/>
    <p:sldId id="280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25/Jun/2019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AA5872A-EBA1-4765-860B-C6F753BE861D}"/>
              </a:ext>
            </a:extLst>
          </p:cNvPr>
          <p:cNvSpPr txBox="1"/>
          <p:nvPr/>
        </p:nvSpPr>
        <p:spPr>
          <a:xfrm>
            <a:off x="178905" y="692702"/>
            <a:ext cx="858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ELEMENTS OF FICTION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Preema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Paul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10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Paul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5527" y="1413164"/>
            <a:ext cx="9102437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Style is the signature of the author or writer.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Represents the way words, expressions; emotions, timing, and moods utilized by the writer to create a believable fictional environment</a:t>
            </a:r>
          </a:p>
          <a:p>
            <a:pPr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word 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diction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 used to represent the signature style of the writer</a:t>
            </a:r>
          </a:p>
          <a:p>
            <a:pPr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comprises of different devices : </a:t>
            </a:r>
          </a:p>
          <a:p>
            <a:pPr marL="290513" fontAlgn="base"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Vocabulary and the kinds of words used</a:t>
            </a:r>
          </a:p>
          <a:p>
            <a:pPr marL="290513" fontAlgn="base"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Syntactical arrangement and placement of various words </a:t>
            </a:r>
          </a:p>
          <a:p>
            <a:pPr marL="290513" fontAlgn="base"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Pattern of flow </a:t>
            </a:r>
          </a:p>
          <a:p>
            <a:pPr marL="290513" fontAlgn="base"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Rhythm of the text 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The writing also involves the acuteness and intelligence of the writer</a:t>
            </a:r>
          </a:p>
          <a:p>
            <a:pPr algn="just">
              <a:buNone/>
            </a:pP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199" y="888275"/>
            <a:ext cx="727601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STYLE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6502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10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Paul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11271" y="884270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42258"/>
            <a:ext cx="9144000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/>
              <a:t>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is the vantage point from which a narrative is told.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Different types of  narratives:</a:t>
            </a:r>
          </a:p>
          <a:p>
            <a:pPr marL="45720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first-person perspective, the author tells the story through a character who refers to himself or herself as "I." </a:t>
            </a:r>
          </a:p>
          <a:p>
            <a:pPr marL="457200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Third –person narratives come in two types:</a:t>
            </a:r>
          </a:p>
          <a:p>
            <a:pPr marL="457200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1.Omniscient: The narrator is all-knowing and takes the reader inside the characters’ thoughts, feelings, and motives, and shows what the characters say and do</a:t>
            </a:r>
          </a:p>
          <a:p>
            <a:pPr marL="457200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2.Limited omniscient: The narrator takes the reader inside one  but neither the reader nor the character(s) has access to the inner lives of any of the other characters in the story.</a:t>
            </a:r>
          </a:p>
          <a:p>
            <a:pPr>
              <a:buFont typeface="Arial" pitchFamily="34" charset="0"/>
              <a:buChar char="•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2651" y="744583"/>
            <a:ext cx="344166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POINT OF VIEW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31304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18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Paul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4072" y="1306286"/>
            <a:ext cx="89500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Narrative techniques are the methods that authors use to tell their stories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Backstory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happens before the events in the story that is narrated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Flashback is the general term for altering time sequences, taking characters back to the beginning of the tale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Foreshadowing is implicit yet intentional efforts of an author to suggest events which have yet to take place in the process of narration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Stream of consciousness a narration that describes happenings in the flow of thoughts in the minds of the characters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822961"/>
            <a:ext cx="792915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TECHNIQUE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287994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0718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Paul,St.Mar’ys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165979" y="1670735"/>
            <a:ext cx="7128936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200" dirty="0" smtClean="0"/>
              <a:t>www.universityofcalicut.info/SDE/CoreReadingFiction.pdf</a:t>
            </a:r>
            <a:endParaRPr lang="en-IN" sz="22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200" dirty="0" smtClean="0"/>
              <a:t>https://www.csulb.edu/~yamadaty/EleFic.html 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200" dirty="0" smtClean="0"/>
              <a:t>cstlla.semo.edu/</a:t>
            </a:r>
            <a:r>
              <a:rPr lang="en-IN" sz="2200" dirty="0" err="1" smtClean="0"/>
              <a:t>hhecht</a:t>
            </a:r>
            <a:r>
              <a:rPr lang="en-IN" sz="2200" dirty="0" smtClean="0"/>
              <a:t>/the%20elements%20of%20fiction.htm</a:t>
            </a:r>
            <a:endParaRPr lang="en-IN" sz="22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200" dirty="0" smtClean="0"/>
              <a:t> https://englishsummary.com/6-elements-fiction/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IN" sz="2200" dirty="0" smtClean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712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Fiction,Preema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Paul,St.Mary’s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8571918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WHAT IS FICTION?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8988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literary narrative writing whether in prose or verse and not an account of something that happened in reality.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word 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fiction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has been derived from Latin word “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fictus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,” which means “to form”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Merriam Webster defines it as, “literature in the form of prose, especially novels, that describes imaginary events and people”</a:t>
            </a: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9584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PaulSt.Mary’s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8300" y="1025769"/>
            <a:ext cx="797886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NOVEL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8494776" cy="390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 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novel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is a relatively long work of narrative fiction, normally written in prose form, and which is typically published as a book</a:t>
            </a:r>
          </a:p>
          <a:p>
            <a:pPr algn="just">
              <a:lnSpc>
                <a:spcPct val="150000"/>
              </a:lnSpc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term novel is a truncation of the Italian word 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novella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novella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was a kind of enlarged anecdote like those to be found in the 14th-century Italian classic </a:t>
            </a:r>
            <a:r>
              <a:rPr lang="en-IN" sz="2400" u="sng" dirty="0" smtClean="0">
                <a:latin typeface="Times New Roman" pitchFamily="18" charset="0"/>
                <a:cs typeface="Times New Roman" pitchFamily="18" charset="0"/>
              </a:rPr>
              <a:t>Boccaccio’s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400" i="1" u="sng" dirty="0" err="1" smtClean="0">
                <a:latin typeface="Times New Roman" pitchFamily="18" charset="0"/>
                <a:cs typeface="Times New Roman" pitchFamily="18" charset="0"/>
              </a:rPr>
              <a:t>Decameron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 rot="438972">
            <a:off x="5414779" y="4513628"/>
            <a:ext cx="31996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421396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157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 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Paul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50417" y="748781"/>
            <a:ext cx="4453463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ELEMENTS OF FICTION </a:t>
            </a: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5211" y="1658982"/>
            <a:ext cx="7628709" cy="3359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/>
              <a:t> 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Plot 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Character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Setting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Technique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Style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Point of View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50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0177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Paul,St.Mary’s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304800" y="992778"/>
            <a:ext cx="8229600" cy="60089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PLOT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4137" y="1698172"/>
            <a:ext cx="849477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b="1" dirty="0" smtClean="0"/>
              <a:t>                              </a:t>
            </a:r>
          </a:p>
          <a:p>
            <a:pPr algn="just"/>
            <a:r>
              <a:rPr lang="en-IN" sz="2400" dirty="0" smtClean="0"/>
              <a:t>  </a:t>
            </a:r>
            <a:endParaRPr lang="en-IN" sz="2400" b="1" dirty="0" smtClean="0"/>
          </a:p>
          <a:p>
            <a:pPr algn="just"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1703" y="1972491"/>
            <a:ext cx="7824651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sequence of events inside a story where each event affects the next through the principle of cause-and-effect</a:t>
            </a:r>
          </a:p>
          <a:p>
            <a:pPr algn="just">
              <a:lnSpc>
                <a:spcPct val="150000"/>
              </a:lnSpc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English novelist E. M. Forster described plot as the cause-and-effect relationship between events in a story</a:t>
            </a:r>
            <a:r>
              <a:rPr lang="en-IN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3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3" y="6380543"/>
            <a:ext cx="81699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Paul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4626" y="600891"/>
            <a:ext cx="7352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IN" sz="2800" dirty="0" smtClean="0"/>
              <a:t> </a:t>
            </a:r>
            <a:r>
              <a:rPr lang="en-IN" sz="24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FREYTAG’S PYRAMID</a:t>
            </a:r>
            <a:r>
              <a:rPr lang="en-IN" sz="28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endParaRPr lang="en-US" sz="2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1164" y="1471139"/>
            <a:ext cx="739371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556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In1863, Gustav Freytag, a German writer, advocated a model which is now called "Freytag's pyramid," which divides a drama into five parts.</a:t>
            </a:r>
          </a:p>
          <a:p>
            <a:pPr marL="55563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These parts are: exposition (originally called introduction), rising action (rise), climax, </a:t>
            </a:r>
          </a:p>
          <a:p>
            <a:pPr marL="55563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falling action (return or fall), and</a:t>
            </a:r>
          </a:p>
          <a:p>
            <a:pPr marL="55563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denouement (catastrophe)</a:t>
            </a:r>
            <a:endParaRPr lang="en-IN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1776775" y="3407217"/>
            <a:ext cx="8229600" cy="597243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https://upload.wikimedia.org/wikipedia/commons/thumb/a/af/Freytags_pyramid.svg/265px-Freytags_pyramid.svg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7018" y="3489761"/>
            <a:ext cx="3546764" cy="292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370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051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 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Paul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8194" y="1039487"/>
            <a:ext cx="8895806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Exposition: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Introduces the characters, especially the main character, also known as the protagonist. 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Rising action: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Rising action  starts with a conflict, for example, the death of a character.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Climax: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climax is the turning point or highest point of the story.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Falling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action: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falling action phase consists of events that lead to the ending.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Denouement: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this phase the protagonist and antagonist have solved their problems and  the conflict officially ends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208" y="532012"/>
            <a:ext cx="6988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PLOT</a:t>
            </a:r>
            <a:endParaRPr lang="en-IN" sz="2800" b="1" dirty="0">
              <a:latin typeface="Bookman Old Styl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575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064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Paul,St.Mary’s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66206" y="621740"/>
            <a:ext cx="7458890" cy="663145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CHARACTER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463040"/>
            <a:ext cx="832658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figure in a literary work (personality, gender, age, etc).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protagonist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is the central character or  hero.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The 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antagonist 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 the agent/force against the protagonist.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anti-hero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 the main object of sympathy from the audience</a:t>
            </a: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Some characters are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 well rounded and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while others ar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e flat and predictable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 (static characters)</a:t>
            </a:r>
          </a:p>
        </p:txBody>
      </p:sp>
    </p:spTree>
    <p:extLst>
      <p:ext uri="{BB962C8B-B14F-4D97-AF65-F5344CB8AC3E}">
        <p14:creationId xmlns="" xmlns:p14="http://schemas.microsoft.com/office/powerpoint/2010/main" val="352952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50642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Elements of Fiction ,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Preema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Paul,St.Mary’s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1332411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where and when the story takes place</a:t>
            </a:r>
          </a:p>
          <a:p>
            <a:pPr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It includes the following:</a:t>
            </a:r>
          </a:p>
          <a:p>
            <a:pPr marL="457200"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immediate surroundings of the characters such as props</a:t>
            </a:r>
          </a:p>
          <a:p>
            <a:pPr marL="457200"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time of day such as morning, afternoon, or night.</a:t>
            </a:r>
          </a:p>
          <a:p>
            <a:pPr marL="457200"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weather such as cloudy, sunny, windy, snow, or rain, etc</a:t>
            </a:r>
          </a:p>
          <a:p>
            <a:pPr marL="457200"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time of year, particularly the seasons</a:t>
            </a:r>
          </a:p>
          <a:p>
            <a:pPr marL="457200"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historical period such as what century or decade the story</a:t>
            </a:r>
          </a:p>
          <a:p>
            <a:pPr marL="457200" lvl="0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geographical location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999" y="670679"/>
            <a:ext cx="7779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Bookman Old Style" pitchFamily="18" charset="0"/>
              </a:rPr>
              <a:t>    </a:t>
            </a:r>
            <a:r>
              <a:rPr lang="en-US" sz="2800" b="1" dirty="0" smtClean="0">
                <a:solidFill>
                  <a:srgbClr val="C00000"/>
                </a:solidFill>
                <a:latin typeface="Bookman Old Style" pitchFamily="18" charset="0"/>
              </a:rPr>
              <a:t>SETTING</a:t>
            </a:r>
            <a:endParaRPr lang="en-US" sz="28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190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1604</TotalTime>
  <Words>484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admission</cp:lastModifiedBy>
  <cp:revision>149</cp:revision>
  <dcterms:created xsi:type="dcterms:W3CDTF">2018-12-04T06:33:32Z</dcterms:created>
  <dcterms:modified xsi:type="dcterms:W3CDTF">2019-06-25T01:09:42Z</dcterms:modified>
</cp:coreProperties>
</file>