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25/Jun/2019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39BF27-1058-48A2-98F7-AAFB7670CA6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FA630-13BB-46C4-BD44-B2C5F9B66074}" type="datetimeFigureOut">
              <a:rPr lang="en-US" smtClean="0"/>
              <a:pPr/>
              <a:t>25/Jun/2019</a:t>
            </a:fld>
            <a:endParaRPr lang="en-US" sz="10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3907567" cy="1785104"/>
          </a:xfrm>
          <a:prstGeom prst="rect">
            <a:avLst/>
          </a:prstGeom>
          <a:solidFill>
            <a:schemeClr val="bg1"/>
          </a:solid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Greeshma</a:t>
            </a:r>
            <a:r>
              <a:rPr lang="en-US" sz="2200" dirty="0" smtClean="0">
                <a:latin typeface="Times New Roman" panose="02020603050405020304" pitchFamily="18" charset="0"/>
                <a:cs typeface="Times New Roman" panose="02020603050405020304" pitchFamily="18" charset="0"/>
              </a:rPr>
              <a:t> K. 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English</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a:t>
            </a:r>
            <a:r>
              <a:rPr lang="en-US" sz="2200" dirty="0" smtClean="0">
                <a:latin typeface="Times New Roman" panose="02020603050405020304" pitchFamily="18" charset="0"/>
                <a:cs typeface="Times New Roman" panose="02020603050405020304" pitchFamily="18" charset="0"/>
              </a:rPr>
              <a:t>College, </a:t>
            </a:r>
            <a:r>
              <a:rPr lang="en-US" sz="2200" dirty="0">
                <a:latin typeface="Times New Roman" panose="02020603050405020304" pitchFamily="18" charset="0"/>
                <a:cs typeface="Times New Roman" panose="02020603050405020304" pitchFamily="18" charset="0"/>
              </a:rPr>
              <a:t>Thrissur </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Rectangle 6"/>
          <p:cNvSpPr/>
          <p:nvPr/>
        </p:nvSpPr>
        <p:spPr>
          <a:xfrm>
            <a:off x="1005841" y="545515"/>
            <a:ext cx="7667896" cy="1200329"/>
          </a:xfrm>
          <a:prstGeom prst="rect">
            <a:avLst/>
          </a:prstGeom>
        </p:spPr>
        <p:txBody>
          <a:bodyPr wrap="square">
            <a:spAutoFit/>
          </a:bodyPr>
          <a:lstStyle/>
          <a:p>
            <a:pPr algn="ctr"/>
            <a:r>
              <a:rPr lang="en-US" sz="3600" b="1" dirty="0" smtClean="0">
                <a:solidFill>
                  <a:srgbClr val="C00000"/>
                </a:solidFill>
                <a:latin typeface="Bookman Old Style" panose="02050604050505020204" pitchFamily="18" charset="0"/>
              </a:rPr>
              <a:t>THE STORY OF AN HOUR </a:t>
            </a:r>
          </a:p>
          <a:p>
            <a:pPr algn="ctr"/>
            <a:r>
              <a:rPr lang="en-US" sz="3600" b="1" dirty="0" smtClean="0">
                <a:solidFill>
                  <a:srgbClr val="C00000"/>
                </a:solidFill>
                <a:latin typeface="Bookman Old Style" panose="02050604050505020204" pitchFamily="18" charset="0"/>
              </a:rPr>
              <a:t>KATE CHOPIN</a:t>
            </a: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7480"/>
            <a:ext cx="8229600" cy="4788683"/>
          </a:xfrm>
        </p:spPr>
        <p:txBody>
          <a:bodyPr/>
          <a:lstStyle/>
          <a:p>
            <a:pPr algn="just">
              <a:lnSpc>
                <a:spcPct val="150000"/>
              </a:lnSpc>
              <a:buNone/>
            </a:pPr>
            <a:r>
              <a:rPr lang="en-US" dirty="0" smtClean="0"/>
              <a:t>	</a:t>
            </a:r>
            <a:r>
              <a:rPr lang="en-US" sz="2200" dirty="0" smtClean="0">
                <a:latin typeface="Times New Roman" pitchFamily="18" charset="0"/>
                <a:cs typeface="Times New Roman" pitchFamily="18" charset="0"/>
              </a:rPr>
              <a:t>Thus the story indicates the society’s and world’s resistance to female empowerment. Her dream of  freedom, along with Louise herself, died almost as soon as she left the solitary ecstasy of her room. The reason for death was not a sudden joy of seeing her husband but the shock of losing her freedom and independence again.</a:t>
            </a:r>
          </a:p>
          <a:p>
            <a:endParaRPr lang="en-US" dirty="0"/>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600" b="1" dirty="0" smtClean="0">
                <a:solidFill>
                  <a:srgbClr val="C00000"/>
                </a:solidFill>
                <a:latin typeface="Times New Roman" pitchFamily="18" charset="0"/>
                <a:cs typeface="Times New Roman" pitchFamily="18" charset="0"/>
              </a:rPr>
              <a:t>Oppressiveness of marriage</a:t>
            </a:r>
            <a:endParaRPr lang="en-US" sz="26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dirty="0" smtClean="0"/>
              <a:t>	</a:t>
            </a:r>
            <a:r>
              <a:rPr lang="en-US" sz="2200" dirty="0" smtClean="0">
                <a:latin typeface="Times New Roman" pitchFamily="18" charset="0"/>
                <a:cs typeface="Times New Roman" pitchFamily="18" charset="0"/>
              </a:rPr>
              <a:t>At the time of mid – 19</a:t>
            </a:r>
            <a:r>
              <a:rPr lang="en-US" sz="2200" baseline="30000" dirty="0" smtClean="0">
                <a:latin typeface="Times New Roman" pitchFamily="18" charset="0"/>
                <a:cs typeface="Times New Roman" pitchFamily="18" charset="0"/>
              </a:rPr>
              <a:t>th</a:t>
            </a:r>
            <a:r>
              <a:rPr lang="en-US" sz="2200" dirty="0" smtClean="0">
                <a:latin typeface="Times New Roman" pitchFamily="18" charset="0"/>
                <a:cs typeface="Times New Roman" pitchFamily="18" charset="0"/>
              </a:rPr>
              <a:t> century, when marriage for most women were a state of confinement where they had to stay, at home and take care of the family. Years of dependency and repression developed a kind of hidden resentment that many women had towards men. Kate Chopin makes use of Louise’s heart disease as a symbol of her emotional delicacy. It could be a condition caused by her unsatisfied marriage. It is ironic that she could withstand the shock of the news of her husband’s death with her weak heart but later towards the end of the story when her husband arrives home alive and unharmed she dies of heart failure on seeing  him.</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rPr>
              <a:t>Reference</a:t>
            </a:r>
            <a:endParaRPr lang="en-US" sz="2600" b="1" dirty="0">
              <a:solidFill>
                <a:srgbClr val="C00000"/>
              </a:solidFill>
              <a:latin typeface="Bookman Old Style"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sz="2200" dirty="0" smtClean="0">
                <a:latin typeface="Times New Roman" pitchFamily="18" charset="0"/>
                <a:cs typeface="Times New Roman" pitchFamily="18" charset="0"/>
              </a:rPr>
              <a:t>Zeitgeist:- Reading on society and culture</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buNone/>
            </a:pPr>
            <a:r>
              <a:rPr lang="en-US" sz="2600" dirty="0" smtClean="0">
                <a:solidFill>
                  <a:srgbClr val="FF0000"/>
                </a:solidFill>
              </a:rPr>
              <a:t>THANK YOU</a:t>
            </a:r>
            <a:endParaRPr lang="en-US" sz="2600" dirty="0">
              <a:solidFill>
                <a:srgbClr val="FF0000"/>
              </a:solidFill>
            </a:endParaRPr>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19" name="Title 18"/>
          <p:cNvSpPr>
            <a:spLocks noGrp="1"/>
          </p:cNvSpPr>
          <p:nvPr>
            <p:ph type="title"/>
          </p:nvPr>
        </p:nvSpPr>
        <p:spPr>
          <a:xfrm>
            <a:off x="457200" y="395783"/>
            <a:ext cx="7242048" cy="739709"/>
          </a:xfrm>
        </p:spPr>
        <p:txBody>
          <a:bodyPr>
            <a:normAutofit/>
          </a:bodyPr>
          <a:lstStyle/>
          <a:p>
            <a:pPr algn="ctr"/>
            <a:r>
              <a:rPr lang="en-US" sz="2600" b="1" dirty="0" smtClean="0">
                <a:solidFill>
                  <a:srgbClr val="C00000"/>
                </a:solidFill>
                <a:latin typeface="Bookman Old Style" pitchFamily="18" charset="0"/>
              </a:rPr>
              <a:t>Kate Chopin</a:t>
            </a:r>
            <a:endParaRPr lang="en-US" sz="2600" b="1" dirty="0">
              <a:solidFill>
                <a:srgbClr val="C00000"/>
              </a:solidFill>
              <a:latin typeface="Bookman Old Style" pitchFamily="18" charset="0"/>
            </a:endParaRPr>
          </a:p>
        </p:txBody>
      </p:sp>
      <p:sp>
        <p:nvSpPr>
          <p:cNvPr id="13" name="Content Placeholder 12"/>
          <p:cNvSpPr>
            <a:spLocks noGrp="1"/>
          </p:cNvSpPr>
          <p:nvPr>
            <p:ph sz="half" idx="1"/>
          </p:nvPr>
        </p:nvSpPr>
        <p:spPr/>
        <p:txBody>
          <a:bodyPr>
            <a:normAutofit/>
          </a:bodyPr>
          <a:lstStyle/>
          <a:p>
            <a:pPr algn="just">
              <a:buFont typeface="Wingdings" pitchFamily="2" charset="2"/>
              <a:buChar char="v"/>
            </a:pPr>
            <a:r>
              <a:rPr lang="en-US" sz="2200" dirty="0" smtClean="0">
                <a:latin typeface="Times New Roman" pitchFamily="18" charset="0"/>
                <a:cs typeface="Times New Roman" pitchFamily="18" charset="0"/>
              </a:rPr>
              <a:t>One of the pioneers of American feminist writing (19th century)</a:t>
            </a:r>
          </a:p>
          <a:p>
            <a:pPr algn="just">
              <a:buFont typeface="Wingdings" pitchFamily="2" charset="2"/>
              <a:buChar char="v"/>
            </a:pPr>
            <a:r>
              <a:rPr lang="en-US" sz="2200" dirty="0" smtClean="0">
                <a:latin typeface="Times New Roman" pitchFamily="18" charset="0"/>
                <a:cs typeface="Times New Roman" pitchFamily="18" charset="0"/>
              </a:rPr>
              <a:t>She was an unconventional non – conformist</a:t>
            </a:r>
          </a:p>
          <a:p>
            <a:pPr algn="just">
              <a:buFont typeface="Wingdings" pitchFamily="2" charset="2"/>
              <a:buChar char="v"/>
            </a:pPr>
            <a:r>
              <a:rPr lang="en-US" sz="2200" dirty="0" smtClean="0">
                <a:latin typeface="Times New Roman" pitchFamily="18" charset="0"/>
                <a:cs typeface="Times New Roman" pitchFamily="18" charset="0"/>
              </a:rPr>
              <a:t>Psychological legalism symbolic imagery and </a:t>
            </a:r>
            <a:r>
              <a:rPr lang="en-US" sz="2200" dirty="0" err="1" smtClean="0">
                <a:latin typeface="Times New Roman" pitchFamily="18" charset="0"/>
                <a:cs typeface="Times New Roman" pitchFamily="18" charset="0"/>
              </a:rPr>
              <a:t>senscious</a:t>
            </a:r>
            <a:r>
              <a:rPr lang="en-US" sz="2200" dirty="0" smtClean="0">
                <a:latin typeface="Times New Roman" pitchFamily="18" charset="0"/>
                <a:cs typeface="Times New Roman" pitchFamily="18" charset="0"/>
              </a:rPr>
              <a:t> and main themes.</a:t>
            </a:r>
          </a:p>
          <a:p>
            <a:endParaRPr lang="en-US" dirty="0"/>
          </a:p>
        </p:txBody>
      </p:sp>
      <p:pic>
        <p:nvPicPr>
          <p:cNvPr id="16" name="Content Placeholder 15" descr="kateimage300.jpg"/>
          <p:cNvPicPr>
            <a:picLocks noGrp="1" noChangeAspect="1"/>
          </p:cNvPicPr>
          <p:nvPr>
            <p:ph sz="half" idx="2"/>
          </p:nvPr>
        </p:nvPicPr>
        <p:blipFill>
          <a:blip r:embed="rId3"/>
          <a:stretch>
            <a:fillRect/>
          </a:stretch>
        </p:blipFill>
        <p:spPr>
          <a:xfrm>
            <a:off x="4762500" y="1958181"/>
            <a:ext cx="3810000" cy="3810000"/>
          </a:xfrm>
        </p:spPr>
      </p:pic>
      <p:sp>
        <p:nvSpPr>
          <p:cNvPr id="9" name="TextBox 8">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609416"/>
            <a:ext cx="7239000" cy="3372017"/>
          </a:xfrm>
        </p:spPr>
        <p:txBody>
          <a:bodyPr>
            <a:normAutofit/>
          </a:bodyPr>
          <a:lstStyle/>
          <a:p>
            <a:pPr marL="628650" indent="-450850" algn="just">
              <a:buFont typeface="Wingdings" pitchFamily="2" charset="2"/>
              <a:buChar char="v"/>
            </a:pPr>
            <a:r>
              <a:rPr lang="en-US" sz="2200" dirty="0" smtClean="0">
                <a:latin typeface="Times New Roman" pitchFamily="18" charset="0"/>
                <a:cs typeface="Times New Roman" pitchFamily="18" charset="0"/>
              </a:rPr>
              <a:t>She focused on the discrepancies between woman and men.</a:t>
            </a:r>
          </a:p>
          <a:p>
            <a:pPr marL="628650" indent="-450850" algn="just">
              <a:buFont typeface="Wingdings" pitchFamily="2" charset="2"/>
              <a:buChar char="v"/>
            </a:pPr>
            <a:r>
              <a:rPr lang="en-US" sz="2200" dirty="0" smtClean="0">
                <a:latin typeface="Times New Roman" pitchFamily="18" charset="0"/>
                <a:cs typeface="Times New Roman" pitchFamily="18" charset="0"/>
              </a:rPr>
              <a:t>The story originally published in ‘vogue’ magazine on 1894</a:t>
            </a:r>
          </a:p>
          <a:p>
            <a:pPr marL="628650" indent="-450850" algn="just">
              <a:buFont typeface="Wingdings" pitchFamily="2" charset="2"/>
              <a:buChar char="v"/>
            </a:pPr>
            <a:r>
              <a:rPr lang="en-US" sz="2200" dirty="0" smtClean="0">
                <a:latin typeface="Times New Roman" pitchFamily="18" charset="0"/>
                <a:cs typeface="Times New Roman" pitchFamily="18" charset="0"/>
              </a:rPr>
              <a:t>Brilliant exploration of the concept of marriage and also seeks the meaning of gender roles.</a:t>
            </a:r>
          </a:p>
          <a:p>
            <a:endParaRPr lang="en-US" dirty="0"/>
          </a:p>
        </p:txBody>
      </p:sp>
      <p:pic>
        <p:nvPicPr>
          <p:cNvPr id="14" name="Picture 1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4" name="TextBox 3">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rPr>
              <a:t>Characters</a:t>
            </a:r>
            <a:endParaRPr lang="en-US" sz="2600" dirty="0">
              <a:solidFill>
                <a:srgbClr val="C00000"/>
              </a:solidFill>
              <a:latin typeface="Bookman Old Style"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200" dirty="0" smtClean="0">
                <a:latin typeface="Times New Roman" pitchFamily="18" charset="0"/>
                <a:cs typeface="Times New Roman" pitchFamily="18" charset="0"/>
              </a:rPr>
              <a:t>Mrs. Louise mallard – the protagonist</a:t>
            </a:r>
          </a:p>
          <a:p>
            <a:pPr algn="just">
              <a:buFont typeface="Wingdings" pitchFamily="2" charset="2"/>
              <a:buChar char="v"/>
            </a:pPr>
            <a:r>
              <a:rPr lang="en-US" sz="2200" dirty="0" smtClean="0">
                <a:latin typeface="Times New Roman" pitchFamily="18" charset="0"/>
                <a:cs typeface="Times New Roman" pitchFamily="18" charset="0"/>
              </a:rPr>
              <a:t>Josephine – Mrs. Mallard’s sister</a:t>
            </a:r>
          </a:p>
          <a:p>
            <a:pPr algn="just">
              <a:buFont typeface="Wingdings" pitchFamily="2" charset="2"/>
              <a:buChar char="v"/>
            </a:pPr>
            <a:r>
              <a:rPr lang="en-US" sz="2200" dirty="0" err="1" smtClean="0">
                <a:latin typeface="Times New Roman" pitchFamily="18" charset="0"/>
                <a:cs typeface="Times New Roman" pitchFamily="18" charset="0"/>
              </a:rPr>
              <a:t>Brently</a:t>
            </a:r>
            <a:r>
              <a:rPr lang="en-US" sz="2200" dirty="0" smtClean="0">
                <a:latin typeface="Times New Roman" pitchFamily="18" charset="0"/>
                <a:cs typeface="Times New Roman" pitchFamily="18" charset="0"/>
              </a:rPr>
              <a:t> Mallards – Mrs. Mallard’s husband</a:t>
            </a:r>
          </a:p>
          <a:p>
            <a:pPr algn="just">
              <a:buFont typeface="Wingdings" pitchFamily="2" charset="2"/>
              <a:buChar char="v"/>
            </a:pPr>
            <a:r>
              <a:rPr lang="en-US" sz="2200" dirty="0" smtClean="0">
                <a:latin typeface="Times New Roman" pitchFamily="18" charset="0"/>
                <a:cs typeface="Times New Roman" pitchFamily="18" charset="0"/>
              </a:rPr>
              <a:t>Richard – Friend of </a:t>
            </a:r>
            <a:r>
              <a:rPr lang="en-US" sz="2200" dirty="0" err="1" smtClean="0">
                <a:latin typeface="Times New Roman" pitchFamily="18" charset="0"/>
                <a:cs typeface="Times New Roman" pitchFamily="18" charset="0"/>
              </a:rPr>
              <a:t>Brently</a:t>
            </a:r>
            <a:r>
              <a:rPr lang="en-US" sz="2200" dirty="0" smtClean="0">
                <a:latin typeface="Times New Roman" pitchFamily="18" charset="0"/>
                <a:cs typeface="Times New Roman" pitchFamily="18" charset="0"/>
              </a:rPr>
              <a:t> Mallard’s</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rPr>
              <a:t>Setting</a:t>
            </a:r>
            <a:endParaRPr lang="en-US" sz="2600" b="1" dirty="0">
              <a:solidFill>
                <a:srgbClr val="C00000"/>
              </a:solidFill>
              <a:latin typeface="Bookman Old Style"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a:latin typeface="Times New Roman" pitchFamily="18" charset="0"/>
                <a:cs typeface="Times New Roman" pitchFamily="18" charset="0"/>
              </a:rPr>
              <a:t>Chopin does not offer many clues as to where or when the action of the story take place other than in the Mallard’s house.  This general setting supports the theme of community accepted views of the </a:t>
            </a:r>
            <a:r>
              <a:rPr lang="en-US" sz="2200" dirty="0" err="1">
                <a:latin typeface="Times New Roman" pitchFamily="18" charset="0"/>
                <a:cs typeface="Times New Roman" pitchFamily="18" charset="0"/>
              </a:rPr>
              <a:t>appropvate</a:t>
            </a:r>
            <a:r>
              <a:rPr lang="en-US" sz="2200" dirty="0">
                <a:latin typeface="Times New Roman" pitchFamily="18" charset="0"/>
                <a:cs typeface="Times New Roman" pitchFamily="18" charset="0"/>
              </a:rPr>
              <a:t> roles for women in society.  Chopin was known for being a local colorist a writer who focuses on a particular people in a particular locale.  For this reasons “The story of an How” is usually assumed to take place in Louisiana.</a:t>
            </a:r>
          </a:p>
          <a:p>
            <a:endParaRPr lang="en-US" sz="2200" dirty="0"/>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rPr>
              <a:t>Symbolism</a:t>
            </a:r>
            <a:endParaRPr lang="en-US" sz="2600" b="1" dirty="0">
              <a:solidFill>
                <a:srgbClr val="C00000"/>
              </a:solidFill>
              <a:latin typeface="Bookman Old Style" pitchFamily="18" charset="0"/>
            </a:endParaRPr>
          </a:p>
        </p:txBody>
      </p:sp>
      <p:sp>
        <p:nvSpPr>
          <p:cNvPr id="3" name="Content Placeholder 2"/>
          <p:cNvSpPr>
            <a:spLocks noGrp="1"/>
          </p:cNvSpPr>
          <p:nvPr>
            <p:ph idx="1"/>
          </p:nvPr>
        </p:nvSpPr>
        <p:spPr/>
        <p:txBody>
          <a:bodyPr>
            <a:normAutofit lnSpcReduction="10000"/>
          </a:bodyPr>
          <a:lstStyle/>
          <a:p>
            <a:pPr lvl="0" algn="just">
              <a:lnSpc>
                <a:spcPct val="150000"/>
              </a:lnSpc>
              <a:buFont typeface="Wingdings" pitchFamily="2" charset="2"/>
              <a:buChar char="v"/>
            </a:pPr>
            <a:r>
              <a:rPr lang="en-US" sz="2200" dirty="0" smtClean="0">
                <a:latin typeface="Times New Roman" pitchFamily="18" charset="0"/>
                <a:cs typeface="Times New Roman" pitchFamily="18" charset="0"/>
              </a:rPr>
              <a:t>Spring:- This symbolizes a new beginning which represents life and that is what Mrs. Mallard gains.  It also helps to note that spring comes after writer.</a:t>
            </a:r>
          </a:p>
          <a:p>
            <a:pPr lvl="0" algn="just">
              <a:lnSpc>
                <a:spcPct val="150000"/>
              </a:lnSpc>
              <a:buFont typeface="Wingdings" pitchFamily="2" charset="2"/>
              <a:buChar char="v"/>
            </a:pPr>
            <a:r>
              <a:rPr lang="en-US" sz="2200" dirty="0" smtClean="0">
                <a:latin typeface="Times New Roman" pitchFamily="18" charset="0"/>
                <a:cs typeface="Times New Roman" pitchFamily="18" charset="0"/>
              </a:rPr>
              <a:t>Mrs. Mallard’s Heart:- she dies of heart failure triggered over </a:t>
            </a:r>
            <a:r>
              <a:rPr lang="en-US" sz="2200" dirty="0" err="1" smtClean="0">
                <a:latin typeface="Times New Roman" pitchFamily="18" charset="0"/>
                <a:cs typeface="Times New Roman" pitchFamily="18" charset="0"/>
              </a:rPr>
              <a:t>whelusing</a:t>
            </a:r>
            <a:r>
              <a:rPr lang="en-US" sz="2200" dirty="0" smtClean="0">
                <a:latin typeface="Times New Roman" pitchFamily="18" charset="0"/>
                <a:cs typeface="Times New Roman" pitchFamily="18" charset="0"/>
              </a:rPr>
              <a:t> emotional stress. No one will ever know that the overwhelming emotional stress was due to her loss of hope for the future.</a:t>
            </a:r>
          </a:p>
          <a:p>
            <a:pPr lvl="0" algn="just">
              <a:lnSpc>
                <a:spcPct val="150000"/>
              </a:lnSpc>
              <a:buFont typeface="Wingdings" pitchFamily="2" charset="2"/>
              <a:buChar char="v"/>
            </a:pPr>
            <a:r>
              <a:rPr lang="en-US" sz="2200" dirty="0" smtClean="0">
                <a:latin typeface="Times New Roman" pitchFamily="18" charset="0"/>
                <a:cs typeface="Times New Roman" pitchFamily="18" charset="0"/>
              </a:rPr>
              <a:t>The open window:- she recalled her freedom through there. Her </a:t>
            </a:r>
            <a:r>
              <a:rPr lang="en-US" sz="2200" dirty="0" err="1" smtClean="0">
                <a:latin typeface="Times New Roman" pitchFamily="18" charset="0"/>
                <a:cs typeface="Times New Roman" pitchFamily="18" charset="0"/>
              </a:rPr>
              <a:t>newlife</a:t>
            </a:r>
            <a:r>
              <a:rPr lang="en-US" sz="2200" dirty="0" smtClean="0">
                <a:latin typeface="Times New Roman" pitchFamily="18" charset="0"/>
                <a:cs typeface="Times New Roman" pitchFamily="18" charset="0"/>
              </a:rPr>
              <a:t> and the freedom and the opportunities that awaiting for her.</a:t>
            </a:r>
          </a:p>
          <a:p>
            <a:endParaRPr lang="en-US" dirty="0"/>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rPr>
              <a:t>Summary</a:t>
            </a:r>
            <a:endParaRPr lang="en-US" sz="2600" b="1" dirty="0">
              <a:solidFill>
                <a:srgbClr val="C00000"/>
              </a:solidFill>
              <a:latin typeface="Bookman Old Style" pitchFamily="18" charset="0"/>
            </a:endParaRPr>
          </a:p>
        </p:txBody>
      </p:sp>
      <p:sp>
        <p:nvSpPr>
          <p:cNvPr id="3" name="Content Placeholder 2"/>
          <p:cNvSpPr>
            <a:spLocks noGrp="1"/>
          </p:cNvSpPr>
          <p:nvPr>
            <p:ph idx="1"/>
          </p:nvPr>
        </p:nvSpPr>
        <p:spPr/>
        <p:txBody>
          <a:bodyPr>
            <a:normAutofit lnSpcReduction="10000"/>
          </a:bodyPr>
          <a:lstStyle/>
          <a:p>
            <a:pPr lvl="0" algn="just">
              <a:lnSpc>
                <a:spcPct val="150000"/>
              </a:lnSpc>
            </a:pPr>
            <a:r>
              <a:rPr lang="en-US" sz="2200" dirty="0" smtClean="0">
                <a:latin typeface="Times New Roman" pitchFamily="18" charset="0"/>
                <a:cs typeface="Times New Roman" pitchFamily="18" charset="0"/>
              </a:rPr>
              <a:t>Mrs. Mallard was suffering from heart disease. So her sister Josephine was taken greats care to breathing the news of Mr. Mallard’s accidental death.</a:t>
            </a:r>
          </a:p>
          <a:p>
            <a:pPr lvl="0" algn="just">
              <a:lnSpc>
                <a:spcPct val="150000"/>
              </a:lnSpc>
            </a:pPr>
            <a:r>
              <a:rPr lang="en-US" sz="2200" dirty="0" smtClean="0">
                <a:latin typeface="Times New Roman" pitchFamily="18" charset="0"/>
                <a:cs typeface="Times New Roman" pitchFamily="18" charset="0"/>
              </a:rPr>
              <a:t>On hearing the news, she wept at once and she walked away to her room </a:t>
            </a:r>
          </a:p>
          <a:p>
            <a:pPr lvl="0" algn="just">
              <a:lnSpc>
                <a:spcPct val="150000"/>
              </a:lnSpc>
            </a:pPr>
            <a:r>
              <a:rPr lang="en-US" sz="2200" dirty="0" smtClean="0">
                <a:latin typeface="Times New Roman" pitchFamily="18" charset="0"/>
                <a:cs typeface="Times New Roman" pitchFamily="18" charset="0"/>
              </a:rPr>
              <a:t>After that she looked out of the window, before it was only an open square. That moment she began to experience the new spring life </a:t>
            </a:r>
          </a:p>
          <a:p>
            <a:pPr lvl="0" algn="just">
              <a:lnSpc>
                <a:spcPct val="150000"/>
              </a:lnSpc>
            </a:pPr>
            <a:r>
              <a:rPr lang="en-US" sz="2200" dirty="0" smtClean="0">
                <a:latin typeface="Times New Roman" pitchFamily="18" charset="0"/>
                <a:cs typeface="Times New Roman" pitchFamily="18" charset="0"/>
              </a:rPr>
              <a:t>The freedom and opportunities that a wait her after the death of her husband.</a:t>
            </a:r>
          </a:p>
          <a:p>
            <a:endParaRPr lang="en-US" dirty="0"/>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lvl="0" algn="just">
              <a:lnSpc>
                <a:spcPct val="150000"/>
              </a:lnSpc>
              <a:buFont typeface="Wingdings" pitchFamily="2" charset="2"/>
              <a:buChar char="v"/>
            </a:pPr>
            <a:r>
              <a:rPr lang="en-US" sz="2200" dirty="0" smtClean="0">
                <a:latin typeface="Times New Roman" pitchFamily="18" charset="0"/>
                <a:cs typeface="Times New Roman" pitchFamily="18" charset="0"/>
              </a:rPr>
              <a:t>She whispered the word “free, free, free”.</a:t>
            </a:r>
          </a:p>
          <a:p>
            <a:pPr lvl="0" algn="just">
              <a:lnSpc>
                <a:spcPct val="150000"/>
              </a:lnSpc>
              <a:buFont typeface="Wingdings" pitchFamily="2" charset="2"/>
              <a:buChar char="v"/>
            </a:pPr>
            <a:r>
              <a:rPr lang="en-US" sz="2200" dirty="0" smtClean="0">
                <a:latin typeface="Times New Roman" pitchFamily="18" charset="0"/>
                <a:cs typeface="Times New Roman" pitchFamily="18" charset="0"/>
              </a:rPr>
              <a:t>She realized that she is finally free from a marriage in which she wasn’t happy. She experiences at the secret of joy “free body and soul free”</a:t>
            </a:r>
          </a:p>
          <a:p>
            <a:pPr lvl="0" algn="just">
              <a:lnSpc>
                <a:spcPct val="150000"/>
              </a:lnSpc>
              <a:buFont typeface="Wingdings" pitchFamily="2" charset="2"/>
              <a:buChar char="v"/>
            </a:pPr>
            <a:r>
              <a:rPr lang="en-US" sz="2200" dirty="0" smtClean="0">
                <a:latin typeface="Times New Roman" pitchFamily="18" charset="0"/>
                <a:cs typeface="Times New Roman" pitchFamily="18" charset="0"/>
              </a:rPr>
              <a:t>When all of a sudden  Mr. Mallard walked in the loom quite alive.</a:t>
            </a:r>
          </a:p>
          <a:p>
            <a:pPr lvl="0" algn="just">
              <a:lnSpc>
                <a:spcPct val="150000"/>
              </a:lnSpc>
              <a:buFont typeface="Wingdings" pitchFamily="2" charset="2"/>
              <a:buChar char="v"/>
            </a:pPr>
            <a:r>
              <a:rPr lang="en-US" sz="2200" dirty="0" smtClean="0">
                <a:latin typeface="Times New Roman" pitchFamily="18" charset="0"/>
                <a:cs typeface="Times New Roman" pitchFamily="18" charset="0"/>
              </a:rPr>
              <a:t>She was so shocked and she was died of heart failure.</a:t>
            </a:r>
          </a:p>
          <a:p>
            <a:pPr lvl="0" algn="just">
              <a:lnSpc>
                <a:spcPct val="150000"/>
              </a:lnSpc>
              <a:buFont typeface="Wingdings" pitchFamily="2" charset="2"/>
              <a:buChar char="v"/>
            </a:pPr>
            <a:r>
              <a:rPr lang="en-US" sz="2200" dirty="0" smtClean="0">
                <a:latin typeface="Times New Roman" pitchFamily="18" charset="0"/>
                <a:cs typeface="Times New Roman" pitchFamily="18" charset="0"/>
              </a:rPr>
              <a:t>The true reason for house’s death was not out of extreme joy of seeing her husband alive but she was shocked about her loss of freedom</a:t>
            </a:r>
          </a:p>
          <a:p>
            <a:endParaRPr lang="en-US" dirty="0"/>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itchFamily="18" charset="0"/>
              </a:rPr>
              <a:t>Themes</a:t>
            </a:r>
            <a:endParaRPr lang="en-US" sz="2600" b="1" dirty="0">
              <a:solidFill>
                <a:srgbClr val="C00000"/>
              </a:solidFill>
              <a:latin typeface="Bookman Old Style"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0" algn="just">
              <a:lnSpc>
                <a:spcPct val="150000"/>
              </a:lnSpc>
            </a:pPr>
            <a:r>
              <a:rPr lang="en-US" sz="2400" b="1" dirty="0">
                <a:latin typeface="Times New Roman" pitchFamily="18" charset="0"/>
                <a:cs typeface="Times New Roman" pitchFamily="18" charset="0"/>
              </a:rPr>
              <a:t>Freedom and Independence</a:t>
            </a:r>
          </a:p>
          <a:p>
            <a:pPr algn="just">
              <a:lnSpc>
                <a:spcPct val="150000"/>
              </a:lnSpc>
              <a:buNone/>
            </a:pPr>
            <a:r>
              <a:rPr lang="en-US" sz="2400" dirty="0" smtClean="0">
                <a:latin typeface="Times New Roman" pitchFamily="18" charset="0"/>
                <a:cs typeface="Times New Roman" pitchFamily="18" charset="0"/>
              </a:rPr>
              <a:t>	As </a:t>
            </a:r>
            <a:r>
              <a:rPr lang="en-US" sz="2400" dirty="0">
                <a:latin typeface="Times New Roman" pitchFamily="18" charset="0"/>
                <a:cs typeface="Times New Roman" pitchFamily="18" charset="0"/>
              </a:rPr>
              <a:t>a feminist writer she highlights the theme of freedom and independence house’s delight in her freedom was closely tied to her status as a women in 19</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century American society. As a victim of unhappy married life, she wart to escape from the </a:t>
            </a:r>
            <a:r>
              <a:rPr lang="en-US" sz="2400" dirty="0" err="1">
                <a:latin typeface="Times New Roman" pitchFamily="18" charset="0"/>
                <a:cs typeface="Times New Roman" pitchFamily="18" charset="0"/>
              </a:rPr>
              <a:t>ustrictions</a:t>
            </a:r>
            <a:r>
              <a:rPr lang="en-US" sz="2400" dirty="0">
                <a:latin typeface="Times New Roman" pitchFamily="18" charset="0"/>
                <a:cs typeface="Times New Roman" pitchFamily="18" charset="0"/>
              </a:rPr>
              <a:t>. After hearing the news of her husband of her husband’s death she began to enjoy life. There would be no one to dominate her by imposing such powerful decisions. She always thought that women is always lacked her freedom.</a:t>
            </a:r>
          </a:p>
          <a:p>
            <a:endParaRPr lang="en-US" dirty="0"/>
          </a:p>
        </p:txBody>
      </p:sp>
      <p:pic>
        <p:nvPicPr>
          <p:cNvPr id="4" name="Picture 3" descr="College logo_Updated.png"/>
          <p:cNvPicPr>
            <a:picLocks noChangeAspect="1"/>
          </p:cNvPicPr>
          <p:nvPr/>
        </p:nvPicPr>
        <p:blipFill>
          <a:blip r:embed="rId2" cstate="print"/>
          <a:stretch>
            <a:fillRect/>
          </a:stretch>
        </p:blipFill>
        <p:spPr>
          <a:xfrm>
            <a:off x="8152912" y="232012"/>
            <a:ext cx="991088" cy="1115290"/>
          </a:xfrm>
          <a:prstGeom prst="rect">
            <a:avLst/>
          </a:prstGeom>
        </p:spPr>
      </p:pic>
      <p:sp>
        <p:nvSpPr>
          <p:cNvPr id="5" name="TextBox 4">
            <a:extLst>
              <a:ext uri="{FF2B5EF4-FFF2-40B4-BE49-F238E27FC236}">
                <a16:creationId xmlns="" xmlns:a16="http://schemas.microsoft.com/office/drawing/2014/main" id="{7A72F5BB-01CE-4E1F-B528-9003564E9862}"/>
              </a:ext>
            </a:extLst>
          </p:cNvPr>
          <p:cNvSpPr txBox="1"/>
          <p:nvPr/>
        </p:nvSpPr>
        <p:spPr>
          <a:xfrm>
            <a:off x="40944" y="6382966"/>
            <a:ext cx="549586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The Story of An Hour,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Greeshma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TotalTime>
  <Words>650</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Kate Chopin</vt:lpstr>
      <vt:lpstr>Slide 3</vt:lpstr>
      <vt:lpstr>Characters</vt:lpstr>
      <vt:lpstr>Setting</vt:lpstr>
      <vt:lpstr>Symbolism</vt:lpstr>
      <vt:lpstr>Summary</vt:lpstr>
      <vt:lpstr>Slide 8</vt:lpstr>
      <vt:lpstr>Themes</vt:lpstr>
      <vt:lpstr>Slide 10</vt:lpstr>
      <vt:lpstr>Oppressiveness of marriage</vt:lpstr>
      <vt:lpstr>Reference</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110</cp:revision>
  <dcterms:created xsi:type="dcterms:W3CDTF">2018-12-04T06:33:32Z</dcterms:created>
  <dcterms:modified xsi:type="dcterms:W3CDTF">2019-06-25T01:15:11Z</dcterms:modified>
</cp:coreProperties>
</file>