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64" r:id="rId4"/>
    <p:sldId id="263" r:id="rId5"/>
    <p:sldId id="262" r:id="rId6"/>
    <p:sldId id="261" r:id="rId7"/>
    <p:sldId id="260" r:id="rId8"/>
    <p:sldId id="259" r:id="rId9"/>
    <p:sldId id="258" r:id="rId10"/>
    <p:sldId id="275"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3" d="100"/>
          <a:sy n="73" d="100"/>
        </p:scale>
        <p:origin x="-1308"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893A24-685C-47EF-A629-502D73F5DEA8}" type="datetimeFigureOut">
              <a:rPr lang="en-US" smtClean="0"/>
              <a:pPr/>
              <a:t>1/14/2019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378182-CCB6-4453-B1D7-DD1C1BADD3AC}" type="slidenum">
              <a:rPr lang="en-US" smtClean="0"/>
              <a:pPr/>
              <a:t>‹#›</a:t>
            </a:fld>
            <a:endParaRPr lang="en-US"/>
          </a:p>
        </p:txBody>
      </p:sp>
    </p:spTree>
    <p:extLst>
      <p:ext uri="{BB962C8B-B14F-4D97-AF65-F5344CB8AC3E}">
        <p14:creationId xmlns:p14="http://schemas.microsoft.com/office/powerpoint/2010/main" xmlns="" val="19275050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a:prstGeom prst="rect">
            <a:avLst/>
          </a:prstGeo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14-01-2019</a:t>
            </a:fld>
            <a:endParaRPr lang="en-IN"/>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IN"/>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3945950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14-01-2019</a:t>
            </a:fld>
            <a:endParaRPr lang="en-IN"/>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IN"/>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2308605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14-01-2019</a:t>
            </a:fld>
            <a:endParaRPr lang="en-IN"/>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IN"/>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3799057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14-01-2019</a:t>
            </a:fld>
            <a:endParaRPr lang="en-IN"/>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IN"/>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661194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a:prstGeom prst="rect">
            <a:avLst/>
          </a:prstGeo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a:prstGeom prst="rect">
            <a:avLst/>
          </a:prstGeo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14-01-2019</a:t>
            </a:fld>
            <a:endParaRPr lang="en-IN"/>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IN"/>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3348661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14-01-2019</a:t>
            </a:fld>
            <a:endParaRPr lang="en-IN"/>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IN"/>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3348303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14-01-2019</a:t>
            </a:fld>
            <a:endParaRPr lang="en-IN"/>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endParaRPr lang="en-IN"/>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1300760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14-01-2019</a:t>
            </a:fld>
            <a:endParaRPr lang="en-IN"/>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endParaRPr lang="en-IN"/>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2157499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14-01-2019</a:t>
            </a:fld>
            <a:endParaRPr lang="en-IN"/>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endParaRPr lang="en-IN"/>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125960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14-01-2019</a:t>
            </a:fld>
            <a:endParaRPr lang="en-IN"/>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IN"/>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2658123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14-01-2019</a:t>
            </a:fld>
            <a:endParaRPr lang="en-IN"/>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IN"/>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301682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5504003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r="-2000"/>
          </a:stretch>
        </a:blip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DAA5872A-EBA1-4765-860B-C6F753BE861D}"/>
              </a:ext>
            </a:extLst>
          </p:cNvPr>
          <p:cNvSpPr txBox="1"/>
          <p:nvPr/>
        </p:nvSpPr>
        <p:spPr>
          <a:xfrm>
            <a:off x="915504" y="921302"/>
            <a:ext cx="6867586" cy="646331"/>
          </a:xfrm>
          <a:prstGeom prst="rect">
            <a:avLst/>
          </a:prstGeom>
          <a:noFill/>
        </p:spPr>
        <p:txBody>
          <a:bodyPr wrap="none" rtlCol="0">
            <a:spAutoFit/>
          </a:bodyPr>
          <a:lstStyle/>
          <a:p>
            <a:r>
              <a:rPr lang="en-US" sz="3600" b="1" dirty="0">
                <a:solidFill>
                  <a:srgbClr val="C00000"/>
                </a:solidFill>
                <a:latin typeface="Bookman Old Style" pitchFamily="18" charset="0"/>
              </a:rPr>
              <a:t>Dramatic Relief in Macbeth</a:t>
            </a:r>
            <a:endParaRPr lang="en-IN" sz="3600" b="1" dirty="0">
              <a:latin typeface="Bookman Old Style" panose="02050604050505020204" pitchFamily="18" charset="0"/>
              <a:cs typeface="Arial" panose="020B0604020202020204" pitchFamily="34" charset="0"/>
            </a:endParaRPr>
          </a:p>
        </p:txBody>
      </p:sp>
      <p:sp>
        <p:nvSpPr>
          <p:cNvPr id="6" name="TextBox 5">
            <a:extLst>
              <a:ext uri="{FF2B5EF4-FFF2-40B4-BE49-F238E27FC236}">
                <a16:creationId xmlns:a16="http://schemas.microsoft.com/office/drawing/2014/main" xmlns="" id="{2B94F812-2F22-48FB-8E4A-2929987BAACA}"/>
              </a:ext>
            </a:extLst>
          </p:cNvPr>
          <p:cNvSpPr txBox="1"/>
          <p:nvPr/>
        </p:nvSpPr>
        <p:spPr>
          <a:xfrm>
            <a:off x="4145475" y="3314700"/>
            <a:ext cx="3907567" cy="2123658"/>
          </a:xfrm>
          <a:prstGeom prst="rect">
            <a:avLst/>
          </a:prstGeom>
          <a:noFill/>
        </p:spPr>
        <p:txBody>
          <a:bodyPr wrap="square" rtlCol="0">
            <a:spAutoFit/>
          </a:bodyPr>
          <a:lstStyle/>
          <a:p>
            <a:r>
              <a:rPr lang="en-US" sz="2200" dirty="0" err="1" smtClean="0">
                <a:latin typeface="Times New Roman" panose="02020603050405020304" pitchFamily="18" charset="0"/>
                <a:cs typeface="Times New Roman" panose="02020603050405020304" pitchFamily="18" charset="0"/>
              </a:rPr>
              <a:t>Jency</a:t>
            </a:r>
            <a:r>
              <a:rPr lang="en-US" sz="2200" dirty="0" smtClean="0">
                <a:latin typeface="Times New Roman" panose="02020603050405020304" pitchFamily="18" charset="0"/>
                <a:cs typeface="Times New Roman" panose="02020603050405020304" pitchFamily="18" charset="0"/>
              </a:rPr>
              <a:t> James</a:t>
            </a:r>
            <a:endParaRPr lang="en-US"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Assistant Professor  </a:t>
            </a:r>
          </a:p>
          <a:p>
            <a:r>
              <a:rPr lang="en-US" sz="2200" dirty="0">
                <a:latin typeface="Times New Roman" panose="02020603050405020304" pitchFamily="18" charset="0"/>
                <a:cs typeface="Times New Roman" panose="02020603050405020304" pitchFamily="18" charset="0"/>
              </a:rPr>
              <a:t>Department of </a:t>
            </a:r>
            <a:r>
              <a:rPr lang="en-US" sz="2200" dirty="0" smtClean="0">
                <a:latin typeface="Times New Roman" panose="02020603050405020304" pitchFamily="18" charset="0"/>
                <a:cs typeface="Times New Roman" panose="02020603050405020304" pitchFamily="18" charset="0"/>
              </a:rPr>
              <a:t>English</a:t>
            </a:r>
            <a:endParaRPr lang="en-US" sz="2200" dirty="0">
              <a:latin typeface="Times New Roman" panose="02020603050405020304" pitchFamily="18" charset="0"/>
              <a:cs typeface="Times New Roman" panose="02020603050405020304" pitchFamily="18" charset="0"/>
            </a:endParaRPr>
          </a:p>
          <a:p>
            <a:r>
              <a:rPr lang="en-US" sz="2200" dirty="0" smtClean="0">
                <a:latin typeface="Times New Roman" pitchFamily="18" charset="0"/>
                <a:cs typeface="Times New Roman" pitchFamily="18" charset="0"/>
              </a:rPr>
              <a:t>St. Mary’s College</a:t>
            </a:r>
          </a:p>
          <a:p>
            <a:r>
              <a:rPr lang="en-US" sz="2200" dirty="0" smtClean="0">
                <a:latin typeface="Times New Roman" pitchFamily="18" charset="0"/>
                <a:cs typeface="Times New Roman" pitchFamily="18" charset="0"/>
              </a:rPr>
              <a:t>Thrissur-680020</a:t>
            </a:r>
          </a:p>
          <a:p>
            <a:r>
              <a:rPr lang="en-US" sz="2200" dirty="0" smtClean="0">
                <a:latin typeface="Times New Roman" pitchFamily="18" charset="0"/>
                <a:cs typeface="Times New Roman" pitchFamily="18" charset="0"/>
              </a:rPr>
              <a:t>Kerala </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3577127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A72F5BB-01CE-4E1F-B528-9003564E9862}"/>
              </a:ext>
            </a:extLst>
          </p:cNvPr>
          <p:cNvSpPr txBox="1"/>
          <p:nvPr/>
        </p:nvSpPr>
        <p:spPr>
          <a:xfrm>
            <a:off x="151074" y="6380543"/>
            <a:ext cx="3041217" cy="246221"/>
          </a:xfrm>
          <a:prstGeom prst="rect">
            <a:avLst/>
          </a:prstGeom>
          <a:noFill/>
        </p:spPr>
        <p:txBody>
          <a:bodyPr wrap="none" rtlCol="0">
            <a:spAutoFit/>
          </a:bodyPr>
          <a:lstStyle/>
          <a:p>
            <a:r>
              <a:rPr lang="en-US" sz="1000" b="1" dirty="0" smtClean="0">
                <a:latin typeface="Arial" pitchFamily="34" charset="0"/>
                <a:cs typeface="Arial" pitchFamily="34" charset="0"/>
              </a:rPr>
              <a:t>Dramatic </a:t>
            </a:r>
            <a:r>
              <a:rPr lang="en-US" sz="1000" b="1" dirty="0" err="1" smtClean="0">
                <a:latin typeface="Arial" pitchFamily="34" charset="0"/>
                <a:cs typeface="Arial" pitchFamily="34" charset="0"/>
              </a:rPr>
              <a:t>Relief,Jency</a:t>
            </a:r>
            <a:r>
              <a:rPr lang="en-US" sz="1000" b="1" dirty="0" smtClean="0">
                <a:latin typeface="Arial" pitchFamily="34" charset="0"/>
                <a:cs typeface="Arial" pitchFamily="34" charset="0"/>
              </a:rPr>
              <a:t> </a:t>
            </a:r>
            <a:r>
              <a:rPr lang="en-US" sz="1000" b="1" dirty="0" err="1" smtClean="0">
                <a:latin typeface="Arial" pitchFamily="34" charset="0"/>
                <a:cs typeface="Arial" pitchFamily="34" charset="0"/>
              </a:rPr>
              <a:t>James,St.Mary’s</a:t>
            </a:r>
            <a:r>
              <a:rPr lang="en-US" sz="1000" b="1" smtClean="0">
                <a:latin typeface="Arial" pitchFamily="34" charset="0"/>
                <a:cs typeface="Arial" pitchFamily="34" charset="0"/>
              </a:rPr>
              <a:t> College</a:t>
            </a:r>
            <a:endParaRPr lang="en-IN" sz="1000" b="1" dirty="0">
              <a:latin typeface="Arial" pitchFamily="34" charset="0"/>
              <a:cs typeface="Arial" pitchFamily="34" charset="0"/>
            </a:endParaRP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2" name="Rectangle 1"/>
          <p:cNvSpPr/>
          <p:nvPr/>
        </p:nvSpPr>
        <p:spPr>
          <a:xfrm>
            <a:off x="457200" y="1828800"/>
            <a:ext cx="8153400" cy="4662815"/>
          </a:xfrm>
          <a:prstGeom prst="rect">
            <a:avLst/>
          </a:prstGeom>
        </p:spPr>
        <p:txBody>
          <a:bodyPr wrap="square">
            <a:spAutoFit/>
          </a:bodyPr>
          <a:lstStyle/>
          <a:p>
            <a:pPr marL="342900" indent="-342900" algn="just">
              <a:lnSpc>
                <a:spcPct val="150000"/>
              </a:lnSpc>
              <a:buFont typeface="Wingdings" panose="05000000000000000000" pitchFamily="2" charset="2"/>
              <a:buChar char="v"/>
            </a:pPr>
            <a:r>
              <a:rPr lang="en-US" sz="2200" dirty="0">
                <a:latin typeface="Times New Roman" panose="02020603050405020304" pitchFamily="18" charset="0"/>
                <a:cs typeface="Times New Roman" panose="02020603050405020304" pitchFamily="18" charset="0"/>
              </a:rPr>
              <a:t>Comic relief helps the audience forget the tragic background of darkness and terror as happened in the scene of Duncan’s arrival to Macbeth’s castle and his appreciation of serene atmosphere prevailed in the </a:t>
            </a:r>
            <a:r>
              <a:rPr lang="en-US" sz="2200" dirty="0" smtClean="0">
                <a:latin typeface="Times New Roman" panose="02020603050405020304" pitchFamily="18" charset="0"/>
                <a:cs typeface="Times New Roman" panose="02020603050405020304" pitchFamily="18" charset="0"/>
              </a:rPr>
              <a:t>castle.</a:t>
            </a:r>
          </a:p>
          <a:p>
            <a:pPr marL="342900" indent="-342900" algn="just">
              <a:lnSpc>
                <a:spcPct val="150000"/>
              </a:lnSpc>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Gives </a:t>
            </a:r>
            <a:r>
              <a:rPr lang="en-US" sz="2200" dirty="0">
                <a:latin typeface="Times New Roman" panose="02020603050405020304" pitchFamily="18" charset="0"/>
                <a:cs typeface="Times New Roman" panose="02020603050405020304" pitchFamily="18" charset="0"/>
              </a:rPr>
              <a:t>the audience an emotional break from the tension and heavy mood of the tragic plot as happened in Porter’s </a:t>
            </a:r>
            <a:r>
              <a:rPr lang="en-US" sz="2200" dirty="0" smtClean="0">
                <a:latin typeface="Times New Roman" panose="02020603050405020304" pitchFamily="18" charset="0"/>
                <a:cs typeface="Times New Roman" panose="02020603050405020304" pitchFamily="18" charset="0"/>
              </a:rPr>
              <a:t>Scene.</a:t>
            </a:r>
          </a:p>
          <a:p>
            <a:pPr marL="342900" indent="-342900" algn="just">
              <a:lnSpc>
                <a:spcPct val="150000"/>
              </a:lnSpc>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Functions </a:t>
            </a:r>
            <a:r>
              <a:rPr lang="en-US" sz="2200" dirty="0">
                <a:latin typeface="Times New Roman" panose="02020603050405020304" pitchFamily="18" charset="0"/>
                <a:cs typeface="Times New Roman" panose="02020603050405020304" pitchFamily="18" charset="0"/>
              </a:rPr>
              <a:t>as an element of contrast to intensify the tragedy to come as it is evident in the soothing conversation between Lady Macduff and her son</a:t>
            </a:r>
          </a:p>
        </p:txBody>
      </p:sp>
      <p:sp>
        <p:nvSpPr>
          <p:cNvPr id="6" name="Rectangle 5"/>
          <p:cNvSpPr/>
          <p:nvPr/>
        </p:nvSpPr>
        <p:spPr>
          <a:xfrm>
            <a:off x="0" y="1010313"/>
            <a:ext cx="5181600" cy="1046440"/>
          </a:xfrm>
          <a:prstGeom prst="rect">
            <a:avLst/>
          </a:prstGeom>
        </p:spPr>
        <p:txBody>
          <a:bodyPr wrap="square">
            <a:spAutoFit/>
          </a:bodyPr>
          <a:lstStyle/>
          <a:p>
            <a:r>
              <a:rPr lang="en-US" sz="3600" dirty="0" smtClean="0">
                <a:latin typeface="Bookman Old Style" pitchFamily="18" charset="0"/>
              </a:rPr>
              <a:t>    </a:t>
            </a:r>
            <a:r>
              <a:rPr lang="en-US" sz="2600" b="1" dirty="0" smtClean="0">
                <a:solidFill>
                  <a:srgbClr val="C00000"/>
                </a:solidFill>
                <a:latin typeface="Bookman Old Style" pitchFamily="18" charset="0"/>
              </a:rPr>
              <a:t>Conclusion</a:t>
            </a:r>
            <a:br>
              <a:rPr lang="en-US" sz="2600" b="1" dirty="0" smtClean="0">
                <a:solidFill>
                  <a:srgbClr val="C00000"/>
                </a:solidFill>
                <a:latin typeface="Bookman Old Style" pitchFamily="18" charset="0"/>
              </a:rPr>
            </a:br>
            <a:endParaRPr lang="en-US" sz="2600" b="1" dirty="0">
              <a:solidFill>
                <a:srgbClr val="C00000"/>
              </a:solidFill>
              <a:latin typeface="Bookman Old Style" pitchFamily="18" charset="0"/>
            </a:endParaRPr>
          </a:p>
        </p:txBody>
      </p:sp>
    </p:spTree>
    <p:extLst>
      <p:ext uri="{BB962C8B-B14F-4D97-AF65-F5344CB8AC3E}">
        <p14:creationId xmlns:p14="http://schemas.microsoft.com/office/powerpoint/2010/main" xmlns="" val="8119082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A72F5BB-01CE-4E1F-B528-9003564E9862}"/>
              </a:ext>
            </a:extLst>
          </p:cNvPr>
          <p:cNvSpPr txBox="1"/>
          <p:nvPr/>
        </p:nvSpPr>
        <p:spPr>
          <a:xfrm>
            <a:off x="151074" y="6380543"/>
            <a:ext cx="3041217" cy="246221"/>
          </a:xfrm>
          <a:prstGeom prst="rect">
            <a:avLst/>
          </a:prstGeom>
          <a:noFill/>
        </p:spPr>
        <p:txBody>
          <a:bodyPr wrap="none" rtlCol="0">
            <a:spAutoFit/>
          </a:bodyPr>
          <a:lstStyle/>
          <a:p>
            <a:r>
              <a:rPr lang="en-US" sz="1000" b="1" dirty="0" smtClean="0">
                <a:latin typeface="Arial" pitchFamily="34" charset="0"/>
                <a:cs typeface="Arial" pitchFamily="34" charset="0"/>
              </a:rPr>
              <a:t>Dramatic </a:t>
            </a:r>
            <a:r>
              <a:rPr lang="en-US" sz="1000" b="1" dirty="0" err="1" smtClean="0">
                <a:latin typeface="Arial" pitchFamily="34" charset="0"/>
                <a:cs typeface="Arial" pitchFamily="34" charset="0"/>
              </a:rPr>
              <a:t>Relief,Jency</a:t>
            </a:r>
            <a:r>
              <a:rPr lang="en-US" sz="1000" b="1" dirty="0" smtClean="0">
                <a:latin typeface="Arial" pitchFamily="34" charset="0"/>
                <a:cs typeface="Arial" pitchFamily="34" charset="0"/>
              </a:rPr>
              <a:t> </a:t>
            </a:r>
            <a:r>
              <a:rPr lang="en-US" sz="1000" b="1" dirty="0" err="1" smtClean="0">
                <a:latin typeface="Arial" pitchFamily="34" charset="0"/>
                <a:cs typeface="Arial" pitchFamily="34" charset="0"/>
              </a:rPr>
              <a:t>James,St.Mary’s</a:t>
            </a:r>
            <a:r>
              <a:rPr lang="en-US" sz="1000" b="1" dirty="0" smtClean="0">
                <a:latin typeface="Arial" pitchFamily="34" charset="0"/>
                <a:cs typeface="Arial" pitchFamily="34" charset="0"/>
              </a:rPr>
              <a:t> </a:t>
            </a:r>
            <a:r>
              <a:rPr lang="en-US" sz="1000" b="1" dirty="0">
                <a:latin typeface="Arial" pitchFamily="34" charset="0"/>
                <a:cs typeface="Arial" pitchFamily="34" charset="0"/>
              </a:rPr>
              <a:t>College</a:t>
            </a:r>
            <a:endParaRPr lang="en-IN" sz="1000" b="1" dirty="0">
              <a:latin typeface="Arial" pitchFamily="34" charset="0"/>
              <a:cs typeface="Arial" pitchFamily="34" charset="0"/>
            </a:endParaRP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6" name="Title 1"/>
          <p:cNvSpPr txBox="1">
            <a:spLocks/>
          </p:cNvSpPr>
          <p:nvPr/>
        </p:nvSpPr>
        <p:spPr>
          <a:xfrm>
            <a:off x="-290067" y="884271"/>
            <a:ext cx="7800109" cy="910281"/>
          </a:xfrm>
          <a:prstGeom prst="rect">
            <a:avLst/>
          </a:prstGeom>
        </p:spPr>
        <p:txBody>
          <a:bodyPr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600" b="1" dirty="0" smtClean="0">
                <a:solidFill>
                  <a:srgbClr val="C00000"/>
                </a:solidFill>
                <a:latin typeface="Bookman Old Style" panose="02050604050505020204" pitchFamily="18" charset="0"/>
              </a:rPr>
              <a:t>Five Stages or Divisions in a Play</a:t>
            </a:r>
            <a:endParaRPr lang="en-US" sz="2600" b="1" dirty="0">
              <a:solidFill>
                <a:srgbClr val="C00000"/>
              </a:solidFill>
              <a:latin typeface="Bookman Old Style" pitchFamily="18" charset="0"/>
            </a:endParaRPr>
          </a:p>
        </p:txBody>
      </p:sp>
      <p:sp>
        <p:nvSpPr>
          <p:cNvPr id="2" name="Rectangle 1"/>
          <p:cNvSpPr/>
          <p:nvPr/>
        </p:nvSpPr>
        <p:spPr>
          <a:xfrm>
            <a:off x="457200" y="1828800"/>
            <a:ext cx="8489882" cy="4154984"/>
          </a:xfrm>
          <a:prstGeom prst="rect">
            <a:avLst/>
          </a:prstGeom>
        </p:spPr>
        <p:txBody>
          <a:bodyPr wrap="square">
            <a:spAutoFit/>
          </a:bodyPr>
          <a:lstStyle/>
          <a:p>
            <a:pPr marL="342900" indent="-342900" algn="just">
              <a:lnSpc>
                <a:spcPct val="150000"/>
              </a:lnSpc>
              <a:buFont typeface="Wingdings" panose="05000000000000000000" pitchFamily="2" charset="2"/>
              <a:buChar char="v"/>
            </a:pPr>
            <a:r>
              <a:rPr lang="en-US" sz="2200" b="1" dirty="0">
                <a:latin typeface="Times New Roman" panose="02020603050405020304" pitchFamily="18" charset="0"/>
                <a:cs typeface="Times New Roman" pitchFamily="18" charset="0"/>
              </a:rPr>
              <a:t>The Exposition</a:t>
            </a:r>
            <a:r>
              <a:rPr lang="en-US" sz="2200" dirty="0">
                <a:latin typeface="Times New Roman" pitchFamily="18" charset="0"/>
                <a:cs typeface="Times New Roman" pitchFamily="18" charset="0"/>
              </a:rPr>
              <a:t>-opening situation ,in which the audience is shown the cause of the beginnings of the action of drama</a:t>
            </a:r>
          </a:p>
          <a:p>
            <a:pPr marL="342900" indent="-342900" algn="just">
              <a:lnSpc>
                <a:spcPct val="150000"/>
              </a:lnSpc>
              <a:buFont typeface="Wingdings" panose="05000000000000000000" pitchFamily="2" charset="2"/>
              <a:buChar char="v"/>
            </a:pPr>
            <a:r>
              <a:rPr lang="en-US" sz="2200" b="1" dirty="0">
                <a:latin typeface="Times New Roman" pitchFamily="18" charset="0"/>
                <a:cs typeface="Times New Roman" pitchFamily="18" charset="0"/>
              </a:rPr>
              <a:t>The Rising Action</a:t>
            </a:r>
            <a:r>
              <a:rPr lang="en-US" sz="2200" dirty="0">
                <a:latin typeface="Times New Roman" pitchFamily="18" charset="0"/>
                <a:cs typeface="Times New Roman" pitchFamily="18" charset="0"/>
              </a:rPr>
              <a:t>-events move up to a situation which arises directly from the causes shown in the Exposition.</a:t>
            </a:r>
          </a:p>
          <a:p>
            <a:pPr marL="342900" indent="-342900" algn="just">
              <a:lnSpc>
                <a:spcPct val="150000"/>
              </a:lnSpc>
              <a:buFont typeface="Wingdings" panose="05000000000000000000" pitchFamily="2" charset="2"/>
              <a:buChar char="v"/>
            </a:pPr>
            <a:r>
              <a:rPr lang="en-US" sz="2200" b="1" dirty="0">
                <a:latin typeface="Times New Roman" pitchFamily="18" charset="0"/>
                <a:cs typeface="Times New Roman" pitchFamily="18" charset="0"/>
              </a:rPr>
              <a:t>The Crisis or Climax</a:t>
            </a:r>
            <a:r>
              <a:rPr lang="en-US" sz="2200" dirty="0">
                <a:latin typeface="Times New Roman" pitchFamily="18" charset="0"/>
                <a:cs typeface="Times New Roman" pitchFamily="18" charset="0"/>
              </a:rPr>
              <a:t>-dramatic action at it’s highest point</a:t>
            </a:r>
          </a:p>
          <a:p>
            <a:pPr marL="342900" indent="-342900" algn="just">
              <a:lnSpc>
                <a:spcPct val="150000"/>
              </a:lnSpc>
              <a:buFont typeface="Wingdings" panose="05000000000000000000" pitchFamily="2" charset="2"/>
              <a:buChar char="v"/>
            </a:pPr>
            <a:r>
              <a:rPr lang="en-US" sz="2200" b="1" dirty="0">
                <a:latin typeface="Times New Roman" pitchFamily="18" charset="0"/>
                <a:cs typeface="Times New Roman" pitchFamily="18" charset="0"/>
              </a:rPr>
              <a:t>The Falling Action</a:t>
            </a:r>
            <a:r>
              <a:rPr lang="en-US" sz="2200" dirty="0">
                <a:latin typeface="Times New Roman" pitchFamily="18" charset="0"/>
                <a:cs typeface="Times New Roman" pitchFamily="18" charset="0"/>
              </a:rPr>
              <a:t>-uncertainty and suspense are lessened, the problem is nearing situation</a:t>
            </a:r>
          </a:p>
          <a:p>
            <a:pPr marL="342900" indent="-342900" algn="just">
              <a:lnSpc>
                <a:spcPct val="150000"/>
              </a:lnSpc>
              <a:buFont typeface="Wingdings" panose="05000000000000000000" pitchFamily="2" charset="2"/>
              <a:buChar char="v"/>
            </a:pPr>
            <a:r>
              <a:rPr lang="en-US" sz="2200" b="1" dirty="0">
                <a:latin typeface="Times New Roman" pitchFamily="18" charset="0"/>
                <a:cs typeface="Times New Roman" pitchFamily="18" charset="0"/>
              </a:rPr>
              <a:t>The Catastrophe</a:t>
            </a:r>
            <a:r>
              <a:rPr lang="en-US" sz="2200" dirty="0">
                <a:latin typeface="Times New Roman" pitchFamily="18" charset="0"/>
                <a:cs typeface="Times New Roman" pitchFamily="18" charset="0"/>
              </a:rPr>
              <a:t>-final ending/ solution of the problem</a:t>
            </a:r>
          </a:p>
        </p:txBody>
      </p:sp>
    </p:spTree>
    <p:extLst>
      <p:ext uri="{BB962C8B-B14F-4D97-AF65-F5344CB8AC3E}">
        <p14:creationId xmlns:p14="http://schemas.microsoft.com/office/powerpoint/2010/main" xmlns="" val="22163834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A72F5BB-01CE-4E1F-B528-9003564E9862}"/>
              </a:ext>
            </a:extLst>
          </p:cNvPr>
          <p:cNvSpPr txBox="1"/>
          <p:nvPr/>
        </p:nvSpPr>
        <p:spPr>
          <a:xfrm>
            <a:off x="151074" y="6380543"/>
            <a:ext cx="3041217" cy="246221"/>
          </a:xfrm>
          <a:prstGeom prst="rect">
            <a:avLst/>
          </a:prstGeom>
          <a:noFill/>
        </p:spPr>
        <p:txBody>
          <a:bodyPr wrap="none" rtlCol="0">
            <a:spAutoFit/>
          </a:bodyPr>
          <a:lstStyle/>
          <a:p>
            <a:r>
              <a:rPr lang="en-US" sz="1000" b="1" dirty="0">
                <a:latin typeface="Arial" pitchFamily="34" charset="0"/>
                <a:cs typeface="Arial" pitchFamily="34" charset="0"/>
              </a:rPr>
              <a:t>Dramatic </a:t>
            </a:r>
            <a:r>
              <a:rPr lang="en-US" sz="1000" b="1" dirty="0" err="1">
                <a:latin typeface="Arial" pitchFamily="34" charset="0"/>
                <a:cs typeface="Arial" pitchFamily="34" charset="0"/>
              </a:rPr>
              <a:t>Relief,Jency</a:t>
            </a:r>
            <a:r>
              <a:rPr lang="en-US" sz="1000" b="1" dirty="0">
                <a:latin typeface="Arial" pitchFamily="34" charset="0"/>
                <a:cs typeface="Arial" pitchFamily="34" charset="0"/>
              </a:rPr>
              <a:t> </a:t>
            </a:r>
            <a:r>
              <a:rPr lang="en-US" sz="1000" b="1" dirty="0" err="1">
                <a:latin typeface="Arial" pitchFamily="34" charset="0"/>
                <a:cs typeface="Arial" pitchFamily="34" charset="0"/>
              </a:rPr>
              <a:t>James,St.Mary’s</a:t>
            </a:r>
            <a:r>
              <a:rPr lang="en-US" sz="1000" b="1" dirty="0">
                <a:latin typeface="Arial" pitchFamily="34" charset="0"/>
                <a:cs typeface="Arial" pitchFamily="34" charset="0"/>
              </a:rPr>
              <a:t> College</a:t>
            </a:r>
            <a:endParaRPr lang="en-IN" sz="1000" b="1" dirty="0">
              <a:latin typeface="Arial" pitchFamily="34" charset="0"/>
              <a:cs typeface="Arial" pitchFamily="34" charset="0"/>
            </a:endParaRP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6" name="Rectangle 5"/>
          <p:cNvSpPr/>
          <p:nvPr/>
        </p:nvSpPr>
        <p:spPr>
          <a:xfrm>
            <a:off x="660400" y="1115290"/>
            <a:ext cx="6121400" cy="1046440"/>
          </a:xfrm>
          <a:prstGeom prst="rect">
            <a:avLst/>
          </a:prstGeom>
        </p:spPr>
        <p:txBody>
          <a:bodyPr wrap="square">
            <a:spAutoFit/>
          </a:bodyPr>
          <a:lstStyle/>
          <a:p>
            <a:r>
              <a:rPr lang="en-US" sz="2600" b="1" dirty="0" smtClean="0">
                <a:solidFill>
                  <a:srgbClr val="C00000"/>
                </a:solidFill>
                <a:latin typeface="Bookman Old Style" pitchFamily="18" charset="0"/>
              </a:rPr>
              <a:t>Shakespeare’s Stage</a:t>
            </a:r>
            <a:r>
              <a:rPr lang="en-US" sz="3600" dirty="0" smtClean="0"/>
              <a:t/>
            </a:r>
            <a:br>
              <a:rPr lang="en-US" sz="3600" dirty="0" smtClean="0"/>
            </a:br>
            <a:endParaRPr lang="en-US" sz="3600" dirty="0"/>
          </a:p>
        </p:txBody>
      </p:sp>
      <p:sp>
        <p:nvSpPr>
          <p:cNvPr id="2" name="Rectangle 1"/>
          <p:cNvSpPr/>
          <p:nvPr/>
        </p:nvSpPr>
        <p:spPr>
          <a:xfrm>
            <a:off x="457200" y="1828800"/>
            <a:ext cx="8494776" cy="4151376"/>
          </a:xfrm>
          <a:prstGeom prst="rect">
            <a:avLst/>
          </a:prstGeom>
        </p:spPr>
        <p:txBody>
          <a:bodyPr wrap="square">
            <a:spAutoFit/>
          </a:bodyPr>
          <a:lstStyle/>
          <a:p>
            <a:pPr algn="just">
              <a:buFont typeface="Wingdings" panose="05000000000000000000" pitchFamily="2" charset="2"/>
              <a:buChar char="v"/>
            </a:pPr>
            <a:r>
              <a:rPr lang="en-US" sz="2200" dirty="0">
                <a:latin typeface="Times New Roman" pitchFamily="18" charset="0"/>
                <a:cs typeface="Times New Roman" pitchFamily="18" charset="0"/>
              </a:rPr>
              <a:t>Stage was a projected platform from one side and on three sides artists were surrounded by the audience</a:t>
            </a:r>
          </a:p>
          <a:p>
            <a:pPr algn="just">
              <a:buFont typeface="Wingdings" panose="05000000000000000000" pitchFamily="2" charset="2"/>
              <a:buChar char="v"/>
            </a:pPr>
            <a:endParaRPr lang="en-US" sz="2200" dirty="0">
              <a:latin typeface="Times New Roman" pitchFamily="18" charset="0"/>
              <a:cs typeface="Times New Roman" pitchFamily="18" charset="0"/>
            </a:endParaRPr>
          </a:p>
          <a:p>
            <a:pPr algn="just">
              <a:buFont typeface="Wingdings" panose="05000000000000000000" pitchFamily="2" charset="2"/>
              <a:buChar char="v"/>
            </a:pPr>
            <a:r>
              <a:rPr lang="en-US" sz="2200" dirty="0">
                <a:latin typeface="Times New Roman" pitchFamily="18" charset="0"/>
                <a:cs typeface="Times New Roman" pitchFamily="18" charset="0"/>
              </a:rPr>
              <a:t>Stage was not a thing apart from the audience and so the audience felt direct and personal touch with the players.</a:t>
            </a:r>
          </a:p>
          <a:p>
            <a:pPr algn="just">
              <a:buFont typeface="Wingdings" panose="05000000000000000000" pitchFamily="2" charset="2"/>
              <a:buChar char="v"/>
            </a:pPr>
            <a:endParaRPr lang="en-US" sz="2200" dirty="0">
              <a:latin typeface="Times New Roman" pitchFamily="18" charset="0"/>
              <a:cs typeface="Times New Roman" pitchFamily="18" charset="0"/>
            </a:endParaRPr>
          </a:p>
          <a:p>
            <a:pPr algn="just">
              <a:buFont typeface="Wingdings" panose="05000000000000000000" pitchFamily="2" charset="2"/>
              <a:buChar char="v"/>
            </a:pPr>
            <a:r>
              <a:rPr lang="en-US" sz="2200" dirty="0">
                <a:latin typeface="Times New Roman" pitchFamily="18" charset="0"/>
                <a:cs typeface="Times New Roman" pitchFamily="18" charset="0"/>
              </a:rPr>
              <a:t>Actors were like the members of the family</a:t>
            </a:r>
          </a:p>
          <a:p>
            <a:pPr algn="just">
              <a:buFont typeface="Wingdings" panose="05000000000000000000" pitchFamily="2" charset="2"/>
              <a:buChar char="v"/>
            </a:pPr>
            <a:endParaRPr lang="en-US" sz="2200" dirty="0">
              <a:latin typeface="Times New Roman" pitchFamily="18" charset="0"/>
              <a:cs typeface="Times New Roman" pitchFamily="18" charset="0"/>
            </a:endParaRPr>
          </a:p>
          <a:p>
            <a:pPr algn="just">
              <a:buFont typeface="Wingdings" panose="05000000000000000000" pitchFamily="2" charset="2"/>
              <a:buChar char="v"/>
            </a:pPr>
            <a:r>
              <a:rPr lang="en-US" sz="2200" dirty="0">
                <a:latin typeface="Times New Roman" pitchFamily="18" charset="0"/>
                <a:cs typeface="Times New Roman" pitchFamily="18" charset="0"/>
              </a:rPr>
              <a:t>Asides and soliloquies seemed to be natural  on the Elizabethan stage because the actor was in the midst of the audience and speaking to them, not to himself</a:t>
            </a:r>
          </a:p>
        </p:txBody>
      </p:sp>
    </p:spTree>
    <p:extLst>
      <p:ext uri="{BB962C8B-B14F-4D97-AF65-F5344CB8AC3E}">
        <p14:creationId xmlns:p14="http://schemas.microsoft.com/office/powerpoint/2010/main" xmlns="" val="42139652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A72F5BB-01CE-4E1F-B528-9003564E9862}"/>
              </a:ext>
            </a:extLst>
          </p:cNvPr>
          <p:cNvSpPr txBox="1"/>
          <p:nvPr/>
        </p:nvSpPr>
        <p:spPr>
          <a:xfrm>
            <a:off x="151074" y="6380543"/>
            <a:ext cx="3041217" cy="246221"/>
          </a:xfrm>
          <a:prstGeom prst="rect">
            <a:avLst/>
          </a:prstGeom>
          <a:noFill/>
        </p:spPr>
        <p:txBody>
          <a:bodyPr wrap="none" rtlCol="0">
            <a:spAutoFit/>
          </a:bodyPr>
          <a:lstStyle/>
          <a:p>
            <a:r>
              <a:rPr lang="en-US" sz="1000" b="1" dirty="0">
                <a:latin typeface="Arial" pitchFamily="34" charset="0"/>
                <a:cs typeface="Arial" pitchFamily="34" charset="0"/>
              </a:rPr>
              <a:t>Dramatic </a:t>
            </a:r>
            <a:r>
              <a:rPr lang="en-US" sz="1000" b="1" dirty="0" err="1">
                <a:latin typeface="Arial" pitchFamily="34" charset="0"/>
                <a:cs typeface="Arial" pitchFamily="34" charset="0"/>
              </a:rPr>
              <a:t>Relief,Jency</a:t>
            </a:r>
            <a:r>
              <a:rPr lang="en-US" sz="1000" b="1" dirty="0">
                <a:latin typeface="Arial" pitchFamily="34" charset="0"/>
                <a:cs typeface="Arial" pitchFamily="34" charset="0"/>
              </a:rPr>
              <a:t> </a:t>
            </a:r>
            <a:r>
              <a:rPr lang="en-US" sz="1000" b="1" dirty="0" err="1">
                <a:latin typeface="Arial" pitchFamily="34" charset="0"/>
                <a:cs typeface="Arial" pitchFamily="34" charset="0"/>
              </a:rPr>
              <a:t>James,St.Mary’s</a:t>
            </a:r>
            <a:r>
              <a:rPr lang="en-US" sz="1000" b="1" dirty="0">
                <a:latin typeface="Arial" pitchFamily="34" charset="0"/>
                <a:cs typeface="Arial" pitchFamily="34" charset="0"/>
              </a:rPr>
              <a:t> College</a:t>
            </a:r>
            <a:endParaRPr lang="en-IN" sz="1000" b="1" dirty="0">
              <a:latin typeface="Arial" pitchFamily="34" charset="0"/>
              <a:cs typeface="Arial" pitchFamily="34" charset="0"/>
            </a:endParaRP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2" name="Rectangle 1"/>
          <p:cNvSpPr/>
          <p:nvPr/>
        </p:nvSpPr>
        <p:spPr>
          <a:xfrm>
            <a:off x="573868" y="1049227"/>
            <a:ext cx="4469493" cy="492443"/>
          </a:xfrm>
          <a:prstGeom prst="rect">
            <a:avLst/>
          </a:prstGeom>
        </p:spPr>
        <p:txBody>
          <a:bodyPr wrap="none">
            <a:spAutoFit/>
          </a:bodyPr>
          <a:lstStyle/>
          <a:p>
            <a:r>
              <a:rPr lang="en-US" sz="2600" b="1" dirty="0">
                <a:solidFill>
                  <a:srgbClr val="C00000"/>
                </a:solidFill>
                <a:latin typeface="Bookman Old Style" panose="02050604050505020204" pitchFamily="18" charset="0"/>
              </a:rPr>
              <a:t>Shakespeare’s Audience </a:t>
            </a:r>
          </a:p>
        </p:txBody>
      </p:sp>
      <p:sp>
        <p:nvSpPr>
          <p:cNvPr id="3" name="Rectangle 2"/>
          <p:cNvSpPr/>
          <p:nvPr/>
        </p:nvSpPr>
        <p:spPr>
          <a:xfrm>
            <a:off x="457200" y="1828800"/>
            <a:ext cx="8494776" cy="4151376"/>
          </a:xfrm>
          <a:prstGeom prst="rect">
            <a:avLst/>
          </a:prstGeom>
        </p:spPr>
        <p:txBody>
          <a:bodyPr wrap="square">
            <a:spAutoFit/>
          </a:bodyPr>
          <a:lstStyle/>
          <a:p>
            <a:pPr marL="342900" indent="-342900" algn="just">
              <a:buFont typeface="Wingdings" panose="05000000000000000000" pitchFamily="2" charset="2"/>
              <a:buChar char="v"/>
            </a:pPr>
            <a:r>
              <a:rPr lang="en-US" sz="2200" dirty="0">
                <a:latin typeface="Times New Roman" pitchFamily="18" charset="0"/>
                <a:cs typeface="Times New Roman" pitchFamily="18" charset="0"/>
              </a:rPr>
              <a:t>Audience would have been composed of butchers, tanners, seamen, bakers, glovers, wig makers, servants, iron workers and countless tradesmen and their families</a:t>
            </a:r>
            <a:r>
              <a:rPr lang="en-US" sz="2200" dirty="0" smtClean="0">
                <a:latin typeface="Times New Roman" pitchFamily="18" charset="0"/>
                <a:cs typeface="Times New Roman" pitchFamily="18" charset="0"/>
              </a:rPr>
              <a:t>.</a:t>
            </a:r>
          </a:p>
          <a:p>
            <a:pPr algn="just"/>
            <a:endParaRPr lang="en-US" sz="2200" dirty="0">
              <a:latin typeface="Times New Roman" pitchFamily="18" charset="0"/>
              <a:cs typeface="Times New Roman" pitchFamily="18" charset="0"/>
            </a:endParaRPr>
          </a:p>
          <a:p>
            <a:pPr marL="342900" indent="-342900" algn="just">
              <a:buFont typeface="Wingdings" panose="05000000000000000000" pitchFamily="2" charset="2"/>
              <a:buChar char="v"/>
            </a:pPr>
            <a:r>
              <a:rPr lang="en-US" sz="2200" dirty="0">
                <a:latin typeface="Times New Roman" pitchFamily="18" charset="0"/>
                <a:cs typeface="Times New Roman" pitchFamily="18" charset="0"/>
              </a:rPr>
              <a:t>The groundlings who included all people who weren’t rich and who paid much to sit in “Gentlemen’s Room” or “Lord’s Room” formed his audience. </a:t>
            </a:r>
            <a:endParaRPr lang="en-US" sz="2200" dirty="0" smtClean="0">
              <a:latin typeface="Times New Roman" pitchFamily="18" charset="0"/>
              <a:cs typeface="Times New Roman" pitchFamily="18" charset="0"/>
            </a:endParaRPr>
          </a:p>
          <a:p>
            <a:pPr algn="just"/>
            <a:endParaRPr lang="en-US" sz="2200" dirty="0">
              <a:latin typeface="Times New Roman" pitchFamily="18" charset="0"/>
              <a:cs typeface="Times New Roman" pitchFamily="18" charset="0"/>
            </a:endParaRPr>
          </a:p>
          <a:p>
            <a:pPr marL="342900" indent="-342900" algn="just">
              <a:buFont typeface="Wingdings" panose="05000000000000000000" pitchFamily="2" charset="2"/>
              <a:buChar char="v"/>
            </a:pPr>
            <a:r>
              <a:rPr lang="en-US" sz="2200" dirty="0">
                <a:latin typeface="Times New Roman" pitchFamily="18" charset="0"/>
                <a:cs typeface="Times New Roman" pitchFamily="18" charset="0"/>
              </a:rPr>
              <a:t>Was far more </a:t>
            </a:r>
            <a:r>
              <a:rPr lang="en-US" sz="2200" dirty="0" smtClean="0">
                <a:latin typeface="Times New Roman" pitchFamily="18" charset="0"/>
                <a:cs typeface="Times New Roman" pitchFamily="18" charset="0"/>
              </a:rPr>
              <a:t>boisterous</a:t>
            </a:r>
          </a:p>
          <a:p>
            <a:pPr algn="just"/>
            <a:endParaRPr lang="en-US" sz="2200" dirty="0">
              <a:latin typeface="Times New Roman" pitchFamily="18" charset="0"/>
              <a:cs typeface="Times New Roman" pitchFamily="18" charset="0"/>
            </a:endParaRPr>
          </a:p>
          <a:p>
            <a:pPr marL="342900" indent="-342900" algn="just">
              <a:buFont typeface="Wingdings" panose="05000000000000000000" pitchFamily="2" charset="2"/>
              <a:buChar char="v"/>
            </a:pPr>
            <a:r>
              <a:rPr lang="en-US" sz="2200" dirty="0">
                <a:latin typeface="Times New Roman" pitchFamily="18" charset="0"/>
                <a:cs typeface="Times New Roman" pitchFamily="18" charset="0"/>
              </a:rPr>
              <a:t>Audience expected to see a good acting with a simple speech and pompous costumes because they wanted to escape from every day reality</a:t>
            </a:r>
          </a:p>
        </p:txBody>
      </p:sp>
    </p:spTree>
    <p:extLst>
      <p:ext uri="{BB962C8B-B14F-4D97-AF65-F5344CB8AC3E}">
        <p14:creationId xmlns:p14="http://schemas.microsoft.com/office/powerpoint/2010/main" xmlns="" val="25750315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A72F5BB-01CE-4E1F-B528-9003564E9862}"/>
              </a:ext>
            </a:extLst>
          </p:cNvPr>
          <p:cNvSpPr txBox="1"/>
          <p:nvPr/>
        </p:nvSpPr>
        <p:spPr>
          <a:xfrm>
            <a:off x="151074" y="6380543"/>
            <a:ext cx="3041217" cy="246221"/>
          </a:xfrm>
          <a:prstGeom prst="rect">
            <a:avLst/>
          </a:prstGeom>
          <a:noFill/>
        </p:spPr>
        <p:txBody>
          <a:bodyPr wrap="none" rtlCol="0">
            <a:spAutoFit/>
          </a:bodyPr>
          <a:lstStyle/>
          <a:p>
            <a:r>
              <a:rPr lang="en-US" sz="1000" b="1" dirty="0" smtClean="0">
                <a:latin typeface="Arial" pitchFamily="34" charset="0"/>
                <a:cs typeface="Arial" pitchFamily="34" charset="0"/>
              </a:rPr>
              <a:t>Dramatic </a:t>
            </a:r>
            <a:r>
              <a:rPr lang="en-US" sz="1000" b="1" dirty="0" err="1" smtClean="0">
                <a:latin typeface="Arial" pitchFamily="34" charset="0"/>
                <a:cs typeface="Arial" pitchFamily="34" charset="0"/>
              </a:rPr>
              <a:t>Relief,Jency</a:t>
            </a:r>
            <a:r>
              <a:rPr lang="en-US" sz="1000" b="1" dirty="0" smtClean="0">
                <a:latin typeface="Arial" pitchFamily="34" charset="0"/>
                <a:cs typeface="Arial" pitchFamily="34" charset="0"/>
              </a:rPr>
              <a:t> </a:t>
            </a:r>
            <a:r>
              <a:rPr lang="en-US" sz="1000" b="1" dirty="0" err="1" smtClean="0">
                <a:latin typeface="Arial" pitchFamily="34" charset="0"/>
                <a:cs typeface="Arial" pitchFamily="34" charset="0"/>
              </a:rPr>
              <a:t>James,St.Mary’s</a:t>
            </a:r>
            <a:r>
              <a:rPr lang="en-US" sz="1000" b="1" dirty="0" smtClean="0">
                <a:latin typeface="Arial" pitchFamily="34" charset="0"/>
                <a:cs typeface="Arial" pitchFamily="34" charset="0"/>
              </a:rPr>
              <a:t> College</a:t>
            </a:r>
            <a:endParaRPr lang="en-IN" sz="1000" b="1" dirty="0">
              <a:latin typeface="Arial" pitchFamily="34" charset="0"/>
              <a:cs typeface="Arial" pitchFamily="34" charset="0"/>
            </a:endParaRP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6" name="Title 1"/>
          <p:cNvSpPr txBox="1">
            <a:spLocks/>
          </p:cNvSpPr>
          <p:nvPr/>
        </p:nvSpPr>
        <p:spPr>
          <a:xfrm>
            <a:off x="-435428" y="813648"/>
            <a:ext cx="8229600" cy="745524"/>
          </a:xfrm>
          <a:prstGeom prst="rect">
            <a:avLst/>
          </a:prstGeom>
        </p:spPr>
        <p:txBody>
          <a:bodyPr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600" b="1" dirty="0" smtClean="0">
                <a:solidFill>
                  <a:srgbClr val="C00000"/>
                </a:solidFill>
                <a:latin typeface="Bookman Old Style" panose="02050604050505020204" pitchFamily="18" charset="0"/>
              </a:rPr>
              <a:t>Greatest Tragedies of Shakespeare</a:t>
            </a:r>
            <a:endParaRPr lang="en-US" sz="2600" b="1" dirty="0">
              <a:solidFill>
                <a:srgbClr val="C00000"/>
              </a:solidFill>
              <a:latin typeface="Bookman Old Style" pitchFamily="18" charset="0"/>
            </a:endParaRPr>
          </a:p>
        </p:txBody>
      </p:sp>
      <p:sp>
        <p:nvSpPr>
          <p:cNvPr id="7" name="Rectangle 6"/>
          <p:cNvSpPr/>
          <p:nvPr/>
        </p:nvSpPr>
        <p:spPr>
          <a:xfrm>
            <a:off x="457200" y="1828800"/>
            <a:ext cx="8494776" cy="4561249"/>
          </a:xfrm>
          <a:prstGeom prst="rect">
            <a:avLst/>
          </a:prstGeom>
        </p:spPr>
        <p:txBody>
          <a:bodyPr wrap="square">
            <a:spAutoFit/>
          </a:bodyPr>
          <a:lstStyle/>
          <a:p>
            <a:pPr marL="285750" indent="-285750">
              <a:lnSpc>
                <a:spcPct val="110000"/>
              </a:lnSpc>
              <a:buFont typeface="Wingdings" panose="05000000000000000000" pitchFamily="2" charset="2"/>
              <a:buChar char="v"/>
            </a:pPr>
            <a:r>
              <a:rPr lang="en-US" sz="2200" dirty="0">
                <a:latin typeface="Times New Roman" panose="02020603050405020304" pitchFamily="18" charset="0"/>
                <a:cs typeface="Times New Roman" panose="02020603050405020304" pitchFamily="18" charset="0"/>
              </a:rPr>
              <a:t>His great tragedies are also called “Tragedies of Character” or</a:t>
            </a:r>
          </a:p>
          <a:p>
            <a:pPr marL="114300" indent="0">
              <a:lnSpc>
                <a:spcPct val="110000"/>
              </a:lnSpc>
              <a:buNone/>
            </a:pPr>
            <a:r>
              <a:rPr lang="en-US" sz="2200" dirty="0">
                <a:latin typeface="Times New Roman" panose="02020603050405020304" pitchFamily="18" charset="0"/>
                <a:cs typeface="Times New Roman" panose="02020603050405020304" pitchFamily="18" charset="0"/>
              </a:rPr>
              <a:t> “ Tragedies of Destiny</a:t>
            </a:r>
            <a:r>
              <a:rPr lang="en-US"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marL="285750" indent="-285750">
              <a:lnSpc>
                <a:spcPct val="110000"/>
              </a:lnSpc>
              <a:buFont typeface="Wingdings" panose="05000000000000000000" pitchFamily="2" charset="2"/>
              <a:buChar char="v"/>
            </a:pPr>
            <a:r>
              <a:rPr lang="en-US" sz="2200" dirty="0">
                <a:latin typeface="Times New Roman" panose="02020603050405020304" pitchFamily="18" charset="0"/>
                <a:cs typeface="Times New Roman" panose="02020603050405020304" pitchFamily="18" charset="0"/>
              </a:rPr>
              <a:t>Each hero is a strong personality and possesses noble qualities, but has one weakness which is termed as Tragic </a:t>
            </a:r>
            <a:r>
              <a:rPr lang="en-US" sz="2200" dirty="0" smtClean="0">
                <a:latin typeface="Times New Roman" panose="02020603050405020304" pitchFamily="18" charset="0"/>
                <a:cs typeface="Times New Roman" panose="02020603050405020304" pitchFamily="18" charset="0"/>
              </a:rPr>
              <a:t>Flaw</a:t>
            </a:r>
          </a:p>
          <a:p>
            <a:pPr marL="285750" indent="-285750">
              <a:lnSpc>
                <a:spcPct val="110000"/>
              </a:lnSpc>
            </a:pPr>
            <a:endParaRPr lang="en-US" sz="2200" dirty="0" smtClean="0">
              <a:latin typeface="Times New Roman" panose="02020603050405020304" pitchFamily="18" charset="0"/>
              <a:cs typeface="Times New Roman" panose="02020603050405020304" pitchFamily="18" charset="0"/>
            </a:endParaRPr>
          </a:p>
          <a:p>
            <a:pPr marL="285750" indent="-285750">
              <a:lnSpc>
                <a:spcPct val="110000"/>
              </a:lnSpc>
              <a:buFont typeface="Wingdings" panose="05000000000000000000" pitchFamily="2" charset="2"/>
              <a:buChar char="v"/>
            </a:pPr>
            <a:r>
              <a:rPr lang="en-US" sz="2200" b="1" dirty="0" smtClean="0">
                <a:latin typeface="Times New Roman" panose="02020603050405020304" pitchFamily="18" charset="0"/>
                <a:cs typeface="Times New Roman" panose="02020603050405020304" pitchFamily="18" charset="0"/>
              </a:rPr>
              <a:t>Hamlet</a:t>
            </a:r>
            <a:r>
              <a:rPr lang="en-US" sz="2200" dirty="0" smtClean="0">
                <a:latin typeface="Times New Roman" panose="02020603050405020304" pitchFamily="18" charset="0"/>
                <a:cs typeface="Times New Roman" panose="02020603050405020304" pitchFamily="18" charset="0"/>
              </a:rPr>
              <a:t>-incapable </a:t>
            </a:r>
            <a:r>
              <a:rPr lang="en-US" sz="2200" dirty="0">
                <a:latin typeface="Times New Roman" panose="02020603050405020304" pitchFamily="18" charset="0"/>
                <a:cs typeface="Times New Roman" panose="02020603050405020304" pitchFamily="18" charset="0"/>
              </a:rPr>
              <a:t>of action(procrastination</a:t>
            </a:r>
            <a:r>
              <a:rPr lang="en-US" sz="2200" dirty="0" smtClean="0">
                <a:latin typeface="Times New Roman" panose="02020603050405020304" pitchFamily="18" charset="0"/>
                <a:cs typeface="Times New Roman" panose="02020603050405020304" pitchFamily="18" charset="0"/>
              </a:rPr>
              <a:t>)</a:t>
            </a:r>
          </a:p>
          <a:p>
            <a:pPr marL="285750" indent="-285750">
              <a:lnSpc>
                <a:spcPct val="110000"/>
              </a:lnSpc>
              <a:buFont typeface="Wingdings" panose="05000000000000000000" pitchFamily="2" charset="2"/>
              <a:buChar char="v"/>
            </a:pPr>
            <a:endParaRPr lang="en-US" sz="2200" dirty="0">
              <a:latin typeface="Times New Roman" panose="02020603050405020304" pitchFamily="18" charset="0"/>
              <a:cs typeface="Times New Roman" panose="02020603050405020304" pitchFamily="18" charset="0"/>
            </a:endParaRPr>
          </a:p>
          <a:p>
            <a:pPr marL="285750" indent="-285750">
              <a:lnSpc>
                <a:spcPct val="110000"/>
              </a:lnSpc>
              <a:buFont typeface="Wingdings" panose="05000000000000000000" pitchFamily="2" charset="2"/>
              <a:buChar char="v"/>
            </a:pPr>
            <a:r>
              <a:rPr lang="en-US" sz="2200" b="1" dirty="0" smtClean="0">
                <a:latin typeface="Times New Roman" panose="02020603050405020304" pitchFamily="18" charset="0"/>
                <a:cs typeface="Times New Roman" panose="02020603050405020304" pitchFamily="18" charset="0"/>
              </a:rPr>
              <a:t>Othello</a:t>
            </a:r>
            <a:r>
              <a:rPr lang="en-US" sz="2200" dirty="0" smtClean="0">
                <a:latin typeface="Times New Roman" panose="02020603050405020304" pitchFamily="18" charset="0"/>
                <a:cs typeface="Times New Roman" panose="02020603050405020304" pitchFamily="18" charset="0"/>
              </a:rPr>
              <a:t>-suspicion</a:t>
            </a:r>
          </a:p>
          <a:p>
            <a:pPr marL="285750" indent="-285750">
              <a:lnSpc>
                <a:spcPct val="110000"/>
              </a:lnSpc>
              <a:buFont typeface="Wingdings" panose="05000000000000000000" pitchFamily="2" charset="2"/>
              <a:buChar char="v"/>
            </a:pPr>
            <a:endParaRPr lang="en-US" sz="2200" dirty="0" smtClean="0">
              <a:latin typeface="Times New Roman" panose="02020603050405020304" pitchFamily="18" charset="0"/>
              <a:cs typeface="Times New Roman" panose="02020603050405020304" pitchFamily="18" charset="0"/>
            </a:endParaRPr>
          </a:p>
          <a:p>
            <a:pPr marL="285750" indent="-285750">
              <a:lnSpc>
                <a:spcPct val="110000"/>
              </a:lnSpc>
              <a:buFont typeface="Wingdings" panose="05000000000000000000" pitchFamily="2" charset="2"/>
              <a:buChar char="v"/>
            </a:pPr>
            <a:r>
              <a:rPr lang="en-US" sz="2200" b="1" dirty="0" smtClean="0">
                <a:latin typeface="Times New Roman" panose="02020603050405020304" pitchFamily="18" charset="0"/>
                <a:cs typeface="Times New Roman" panose="02020603050405020304" pitchFamily="18" charset="0"/>
              </a:rPr>
              <a:t>King </a:t>
            </a:r>
            <a:r>
              <a:rPr lang="en-US" sz="2200" b="1" dirty="0">
                <a:latin typeface="Times New Roman" panose="02020603050405020304" pitchFamily="18" charset="0"/>
                <a:cs typeface="Times New Roman" panose="02020603050405020304" pitchFamily="18" charset="0"/>
              </a:rPr>
              <a:t>Lear-</a:t>
            </a:r>
            <a:r>
              <a:rPr lang="en-US" sz="2200" dirty="0">
                <a:latin typeface="Times New Roman" panose="02020603050405020304" pitchFamily="18" charset="0"/>
                <a:cs typeface="Times New Roman" panose="02020603050405020304" pitchFamily="18" charset="0"/>
              </a:rPr>
              <a:t>lack of </a:t>
            </a:r>
            <a:r>
              <a:rPr lang="en-US" sz="2200" dirty="0" smtClean="0">
                <a:latin typeface="Times New Roman" panose="02020603050405020304" pitchFamily="18" charset="0"/>
                <a:cs typeface="Times New Roman" panose="02020603050405020304" pitchFamily="18" charset="0"/>
              </a:rPr>
              <a:t>prudence</a:t>
            </a:r>
          </a:p>
          <a:p>
            <a:pPr marL="285750" indent="-285750">
              <a:lnSpc>
                <a:spcPct val="110000"/>
              </a:lnSpc>
            </a:pPr>
            <a:endParaRPr lang="en-US" sz="2200" dirty="0" smtClean="0">
              <a:latin typeface="Times New Roman" panose="02020603050405020304" pitchFamily="18" charset="0"/>
              <a:cs typeface="Times New Roman" panose="02020603050405020304" pitchFamily="18" charset="0"/>
            </a:endParaRPr>
          </a:p>
          <a:p>
            <a:pPr marL="285750" indent="-285750">
              <a:lnSpc>
                <a:spcPct val="110000"/>
              </a:lnSpc>
              <a:buFont typeface="Wingdings" panose="05000000000000000000" pitchFamily="2" charset="2"/>
              <a:buChar char="v"/>
            </a:pPr>
            <a:r>
              <a:rPr lang="en-US" sz="2200" b="1" dirty="0" smtClean="0">
                <a:latin typeface="Times New Roman" panose="02020603050405020304" pitchFamily="18" charset="0"/>
                <a:cs typeface="Times New Roman" panose="02020603050405020304" pitchFamily="18" charset="0"/>
              </a:rPr>
              <a:t>Macbeth</a:t>
            </a:r>
            <a:r>
              <a:rPr lang="en-US" sz="2200" dirty="0" smtClean="0">
                <a:latin typeface="Times New Roman" panose="02020603050405020304" pitchFamily="18" charset="0"/>
                <a:cs typeface="Times New Roman" panose="02020603050405020304" pitchFamily="18" charset="0"/>
              </a:rPr>
              <a:t>-vaulting </a:t>
            </a:r>
            <a:r>
              <a:rPr lang="en-US" sz="2200" dirty="0">
                <a:latin typeface="Times New Roman" panose="02020603050405020304" pitchFamily="18" charset="0"/>
                <a:cs typeface="Times New Roman" panose="02020603050405020304" pitchFamily="18" charset="0"/>
              </a:rPr>
              <a:t>ambition</a:t>
            </a:r>
          </a:p>
        </p:txBody>
      </p:sp>
    </p:spTree>
    <p:extLst>
      <p:ext uri="{BB962C8B-B14F-4D97-AF65-F5344CB8AC3E}">
        <p14:creationId xmlns:p14="http://schemas.microsoft.com/office/powerpoint/2010/main" xmlns="" val="39434210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A72F5BB-01CE-4E1F-B528-9003564E9862}"/>
              </a:ext>
            </a:extLst>
          </p:cNvPr>
          <p:cNvSpPr txBox="1"/>
          <p:nvPr/>
        </p:nvSpPr>
        <p:spPr>
          <a:xfrm>
            <a:off x="151074" y="6380543"/>
            <a:ext cx="3041217" cy="246221"/>
          </a:xfrm>
          <a:prstGeom prst="rect">
            <a:avLst/>
          </a:prstGeom>
          <a:noFill/>
        </p:spPr>
        <p:txBody>
          <a:bodyPr wrap="none" rtlCol="0">
            <a:spAutoFit/>
          </a:bodyPr>
          <a:lstStyle/>
          <a:p>
            <a:r>
              <a:rPr lang="en-US" sz="1000" b="1" dirty="0" smtClean="0">
                <a:latin typeface="Arial" pitchFamily="34" charset="0"/>
                <a:cs typeface="Arial" pitchFamily="34" charset="0"/>
              </a:rPr>
              <a:t>Dramatic </a:t>
            </a:r>
            <a:r>
              <a:rPr lang="en-US" sz="1000" b="1" dirty="0" err="1" smtClean="0">
                <a:latin typeface="Arial" pitchFamily="34" charset="0"/>
                <a:cs typeface="Arial" pitchFamily="34" charset="0"/>
              </a:rPr>
              <a:t>Relief,Jency</a:t>
            </a:r>
            <a:r>
              <a:rPr lang="en-US" sz="1000" b="1" dirty="0" smtClean="0">
                <a:latin typeface="Arial" pitchFamily="34" charset="0"/>
                <a:cs typeface="Arial" pitchFamily="34" charset="0"/>
              </a:rPr>
              <a:t> </a:t>
            </a:r>
            <a:r>
              <a:rPr lang="en-US" sz="1000" b="1" dirty="0" err="1" smtClean="0">
                <a:latin typeface="Arial" pitchFamily="34" charset="0"/>
                <a:cs typeface="Arial" pitchFamily="34" charset="0"/>
              </a:rPr>
              <a:t>James,St.Mary’s</a:t>
            </a:r>
            <a:r>
              <a:rPr lang="en-US" sz="1000" b="1" dirty="0" smtClean="0">
                <a:latin typeface="Arial" pitchFamily="34" charset="0"/>
                <a:cs typeface="Arial" pitchFamily="34" charset="0"/>
              </a:rPr>
              <a:t> College</a:t>
            </a:r>
            <a:endParaRPr lang="en-IN" sz="1000" b="1" dirty="0">
              <a:latin typeface="Arial" pitchFamily="34" charset="0"/>
              <a:cs typeface="Arial" pitchFamily="34" charset="0"/>
            </a:endParaRP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6" name="Rectangle 5"/>
          <p:cNvSpPr/>
          <p:nvPr/>
        </p:nvSpPr>
        <p:spPr>
          <a:xfrm>
            <a:off x="275803" y="955920"/>
            <a:ext cx="4391891" cy="646331"/>
          </a:xfrm>
          <a:prstGeom prst="rect">
            <a:avLst/>
          </a:prstGeom>
        </p:spPr>
        <p:txBody>
          <a:bodyPr wrap="square">
            <a:spAutoFit/>
          </a:bodyPr>
          <a:lstStyle/>
          <a:p>
            <a:r>
              <a:rPr lang="en-US" sz="3600" dirty="0" smtClean="0">
                <a:latin typeface="Bookman Old Style" pitchFamily="18" charset="0"/>
              </a:rPr>
              <a:t>  </a:t>
            </a:r>
            <a:r>
              <a:rPr lang="en-US" sz="2600" b="1" dirty="0" smtClean="0">
                <a:solidFill>
                  <a:srgbClr val="C00000"/>
                </a:solidFill>
                <a:latin typeface="Bookman Old Style" pitchFamily="18" charset="0"/>
              </a:rPr>
              <a:t>Dramatic Relief</a:t>
            </a:r>
            <a:endParaRPr lang="en-US" sz="2600" b="1" dirty="0">
              <a:solidFill>
                <a:srgbClr val="C00000"/>
              </a:solidFill>
              <a:latin typeface="Bookman Old Style" pitchFamily="18" charset="0"/>
            </a:endParaRPr>
          </a:p>
        </p:txBody>
      </p:sp>
      <p:sp>
        <p:nvSpPr>
          <p:cNvPr id="2" name="Rectangle 1"/>
          <p:cNvSpPr/>
          <p:nvPr/>
        </p:nvSpPr>
        <p:spPr>
          <a:xfrm>
            <a:off x="457200" y="1828800"/>
            <a:ext cx="8044874" cy="4662815"/>
          </a:xfrm>
          <a:prstGeom prst="rect">
            <a:avLst/>
          </a:prstGeom>
        </p:spPr>
        <p:txBody>
          <a:bodyPr wrap="square">
            <a:spAutoFit/>
          </a:bodyPr>
          <a:lstStyle/>
          <a:p>
            <a:pPr marL="342900" indent="-342900" algn="just">
              <a:lnSpc>
                <a:spcPct val="150000"/>
              </a:lnSpc>
              <a:buFont typeface="Wingdings" panose="05000000000000000000" pitchFamily="2" charset="2"/>
              <a:buChar char="v"/>
            </a:pPr>
            <a:r>
              <a:rPr lang="en-US" sz="2200" dirty="0">
                <a:latin typeface="Times New Roman" panose="02020603050405020304" pitchFamily="18" charset="0"/>
                <a:cs typeface="Times New Roman" panose="02020603050405020304" pitchFamily="18" charset="0"/>
              </a:rPr>
              <a:t>Dramatic relief or comic relief is the inclusion of a humorous character, scene or a witty dialogue in an otherwise serious atmosphere to relieve </a:t>
            </a:r>
            <a:r>
              <a:rPr lang="en-US" sz="2200" dirty="0" smtClean="0">
                <a:latin typeface="Times New Roman" panose="02020603050405020304" pitchFamily="18" charset="0"/>
                <a:cs typeface="Times New Roman" panose="02020603050405020304" pitchFamily="18" charset="0"/>
              </a:rPr>
              <a:t>tension.</a:t>
            </a:r>
          </a:p>
          <a:p>
            <a:pPr marL="342900" indent="-342900" algn="just">
              <a:lnSpc>
                <a:spcPct val="150000"/>
              </a:lnSpc>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Technique </a:t>
            </a:r>
            <a:r>
              <a:rPr lang="en-US" sz="2200" dirty="0">
                <a:latin typeface="Times New Roman" panose="02020603050405020304" pitchFamily="18" charset="0"/>
                <a:cs typeface="Times New Roman" panose="02020603050405020304" pitchFamily="18" charset="0"/>
              </a:rPr>
              <a:t>of the Romantic drama where the mind can rest and pause a </a:t>
            </a:r>
            <a:r>
              <a:rPr lang="en-US" sz="2200" dirty="0" smtClean="0">
                <a:latin typeface="Times New Roman" panose="02020603050405020304" pitchFamily="18" charset="0"/>
                <a:cs typeface="Times New Roman" panose="02020603050405020304" pitchFamily="18" charset="0"/>
              </a:rPr>
              <a:t>while.</a:t>
            </a:r>
          </a:p>
          <a:p>
            <a:pPr marL="342900" indent="-342900" algn="just">
              <a:lnSpc>
                <a:spcPct val="150000"/>
              </a:lnSpc>
              <a:buFont typeface="Wingdings" panose="05000000000000000000" pitchFamily="2" charset="2"/>
              <a:buChar char="v"/>
            </a:pPr>
            <a:r>
              <a:rPr lang="en-US" sz="2200" dirty="0" smtClean="0">
                <a:latin typeface="Times New Roman" panose="02020603050405020304" pitchFamily="18" charset="0"/>
                <a:cs typeface="Times New Roman" panose="02020603050405020304" pitchFamily="18" charset="0"/>
              </a:rPr>
              <a:t>Since </a:t>
            </a:r>
            <a:r>
              <a:rPr lang="en-US" sz="2200" dirty="0">
                <a:latin typeface="Times New Roman" panose="02020603050405020304" pitchFamily="18" charset="0"/>
                <a:cs typeface="Times New Roman" panose="02020603050405020304" pitchFamily="18" charset="0"/>
              </a:rPr>
              <a:t>the audience was easily carried away by the emotions of the characters, an attempt to bring down the tension to a lower pitch was very much necessary and the comic scenes in between tragedies provided relief</a:t>
            </a:r>
          </a:p>
        </p:txBody>
      </p:sp>
    </p:spTree>
    <p:extLst>
      <p:ext uri="{BB962C8B-B14F-4D97-AF65-F5344CB8AC3E}">
        <p14:creationId xmlns:p14="http://schemas.microsoft.com/office/powerpoint/2010/main" xmlns="" val="16337095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A72F5BB-01CE-4E1F-B528-9003564E9862}"/>
              </a:ext>
            </a:extLst>
          </p:cNvPr>
          <p:cNvSpPr txBox="1"/>
          <p:nvPr/>
        </p:nvSpPr>
        <p:spPr>
          <a:xfrm>
            <a:off x="151074" y="6380543"/>
            <a:ext cx="3041217" cy="246221"/>
          </a:xfrm>
          <a:prstGeom prst="rect">
            <a:avLst/>
          </a:prstGeom>
          <a:noFill/>
        </p:spPr>
        <p:txBody>
          <a:bodyPr wrap="none" rtlCol="0">
            <a:spAutoFit/>
          </a:bodyPr>
          <a:lstStyle/>
          <a:p>
            <a:r>
              <a:rPr lang="en-US" sz="1000" b="1" dirty="0" smtClean="0">
                <a:latin typeface="Arial" pitchFamily="34" charset="0"/>
                <a:cs typeface="Arial" pitchFamily="34" charset="0"/>
              </a:rPr>
              <a:t>Dramatic </a:t>
            </a:r>
            <a:r>
              <a:rPr lang="en-US" sz="1000" b="1" dirty="0" err="1" smtClean="0">
                <a:latin typeface="Arial" pitchFamily="34" charset="0"/>
                <a:cs typeface="Arial" pitchFamily="34" charset="0"/>
              </a:rPr>
              <a:t>Relief,Jency</a:t>
            </a:r>
            <a:r>
              <a:rPr lang="en-US" sz="1000" b="1" dirty="0" smtClean="0">
                <a:latin typeface="Arial" pitchFamily="34" charset="0"/>
                <a:cs typeface="Arial" pitchFamily="34" charset="0"/>
              </a:rPr>
              <a:t> </a:t>
            </a:r>
            <a:r>
              <a:rPr lang="en-US" sz="1000" b="1" dirty="0" err="1" smtClean="0">
                <a:latin typeface="Arial" pitchFamily="34" charset="0"/>
                <a:cs typeface="Arial" pitchFamily="34" charset="0"/>
              </a:rPr>
              <a:t>James,St.Mary’s</a:t>
            </a:r>
            <a:r>
              <a:rPr lang="en-US" sz="1000" b="1" dirty="0" smtClean="0">
                <a:latin typeface="Arial" pitchFamily="34" charset="0"/>
                <a:cs typeface="Arial" pitchFamily="34" charset="0"/>
              </a:rPr>
              <a:t> College</a:t>
            </a:r>
            <a:endParaRPr lang="en-IN" sz="1000" b="1" dirty="0">
              <a:latin typeface="Arial" pitchFamily="34" charset="0"/>
              <a:cs typeface="Arial" pitchFamily="34" charset="0"/>
            </a:endParaRP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6" name="Title 1"/>
          <p:cNvSpPr txBox="1">
            <a:spLocks/>
          </p:cNvSpPr>
          <p:nvPr/>
        </p:nvSpPr>
        <p:spPr>
          <a:xfrm>
            <a:off x="-1148502" y="962740"/>
            <a:ext cx="8229600" cy="597243"/>
          </a:xfrm>
          <a:prstGeom prst="rect">
            <a:avLst/>
          </a:prstGeom>
        </p:spPr>
        <p:txBody>
          <a:bodyPr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600" b="1" dirty="0" smtClean="0">
                <a:solidFill>
                  <a:srgbClr val="C00000"/>
                </a:solidFill>
                <a:latin typeface="Bookman Old Style" pitchFamily="18" charset="0"/>
              </a:rPr>
              <a:t>Dramatic  Relief in </a:t>
            </a:r>
            <a:r>
              <a:rPr lang="en-US" sz="2600" b="1" i="1" dirty="0" smtClean="0">
                <a:solidFill>
                  <a:srgbClr val="C00000"/>
                </a:solidFill>
                <a:latin typeface="Bookman Old Style" pitchFamily="18" charset="0"/>
              </a:rPr>
              <a:t>Macbeth</a:t>
            </a:r>
            <a:endParaRPr lang="en-US" sz="2600" b="1" dirty="0">
              <a:solidFill>
                <a:srgbClr val="C00000"/>
              </a:solidFill>
              <a:latin typeface="Bookman Old Style" pitchFamily="18" charset="0"/>
            </a:endParaRPr>
          </a:p>
        </p:txBody>
      </p:sp>
      <p:sp>
        <p:nvSpPr>
          <p:cNvPr id="2" name="Rectangle 1"/>
          <p:cNvSpPr/>
          <p:nvPr/>
        </p:nvSpPr>
        <p:spPr>
          <a:xfrm>
            <a:off x="457200" y="1828800"/>
            <a:ext cx="8494776" cy="4151376"/>
          </a:xfrm>
          <a:prstGeom prst="rect">
            <a:avLst/>
          </a:prstGeom>
        </p:spPr>
        <p:txBody>
          <a:bodyPr wrap="square">
            <a:spAutoFit/>
          </a:bodyPr>
          <a:lstStyle/>
          <a:p>
            <a:pPr algn="just">
              <a:buFont typeface="Wingdings" panose="05000000000000000000" pitchFamily="2" charset="2"/>
              <a:buChar char="v"/>
            </a:pPr>
            <a:r>
              <a:rPr lang="en-US" sz="2200" b="1" dirty="0">
                <a:latin typeface="Times New Roman" panose="02020603050405020304" pitchFamily="18" charset="0"/>
                <a:cs typeface="Times New Roman" panose="02020603050405020304" pitchFamily="18" charset="0"/>
              </a:rPr>
              <a:t>Contemplation of the serene majesty and repose of Macbeth’s castle by Banquo and Duncan</a:t>
            </a:r>
            <a:r>
              <a:rPr lang="en-US" sz="2200" dirty="0">
                <a:latin typeface="Times New Roman" panose="02020603050405020304" pitchFamily="18" charset="0"/>
                <a:cs typeface="Times New Roman" panose="02020603050405020304" pitchFamily="18" charset="0"/>
              </a:rPr>
              <a:t> (Act I ,scene vi)-The tumult of the battle scene seems to have left far behind and bloody thought raging in Macbeth’s  bosom seems to hush into silence</a:t>
            </a:r>
          </a:p>
          <a:p>
            <a:pPr algn="just">
              <a:buFont typeface="Wingdings" panose="05000000000000000000" pitchFamily="2" charset="2"/>
              <a:buChar char="v"/>
            </a:pPr>
            <a:endParaRPr lang="en-US" sz="22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v"/>
            </a:pPr>
            <a:r>
              <a:rPr lang="en-US" sz="2200" dirty="0">
                <a:latin typeface="Times New Roman" panose="02020603050405020304" pitchFamily="18" charset="0"/>
                <a:cs typeface="Times New Roman" panose="02020603050405020304" pitchFamily="18" charset="0"/>
              </a:rPr>
              <a:t> </a:t>
            </a:r>
            <a:r>
              <a:rPr lang="en-US" sz="2200" b="1" dirty="0">
                <a:latin typeface="Times New Roman" panose="02020603050405020304" pitchFamily="18" charset="0"/>
                <a:cs typeface="Times New Roman" panose="02020603050405020304" pitchFamily="18" charset="0"/>
              </a:rPr>
              <a:t>Porters Scene</a:t>
            </a:r>
            <a:r>
              <a:rPr lang="en-US" sz="2200" dirty="0">
                <a:latin typeface="Times New Roman" panose="02020603050405020304" pitchFamily="18" charset="0"/>
                <a:cs typeface="Times New Roman" panose="02020603050405020304" pitchFamily="18" charset="0"/>
              </a:rPr>
              <a:t>(Act II ,scene ii)-Macbeth and Lady Macbeth could keep their countenances for their own safety and the audience could be released from the atmosphere of tragic gloom and terror</a:t>
            </a:r>
          </a:p>
          <a:p>
            <a:pPr algn="just">
              <a:buFont typeface="Wingdings" panose="05000000000000000000" pitchFamily="2" charset="2"/>
              <a:buChar char="v"/>
            </a:pPr>
            <a:endParaRPr lang="en-US" sz="22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v"/>
            </a:pPr>
            <a:r>
              <a:rPr lang="en-US" sz="2200" b="1" dirty="0">
                <a:latin typeface="Times New Roman" panose="02020603050405020304" pitchFamily="18" charset="0"/>
                <a:cs typeface="Times New Roman" panose="02020603050405020304" pitchFamily="18" charset="0"/>
              </a:rPr>
              <a:t>Innocent prattle of Lady Macduff and her son</a:t>
            </a:r>
            <a:r>
              <a:rPr lang="en-US" sz="2200" dirty="0">
                <a:latin typeface="Times New Roman" panose="02020603050405020304" pitchFamily="18" charset="0"/>
                <a:cs typeface="Times New Roman" panose="02020603050405020304" pitchFamily="18" charset="0"/>
              </a:rPr>
              <a:t>(Act 1v ,scene vi)-</a:t>
            </a:r>
          </a:p>
          <a:p>
            <a:pPr algn="just"/>
            <a:r>
              <a:rPr lang="en-US" sz="2200" dirty="0" smtClean="0">
                <a:latin typeface="Times New Roman" panose="02020603050405020304" pitchFamily="18" charset="0"/>
                <a:cs typeface="Times New Roman" panose="02020603050405020304" pitchFamily="18" charset="0"/>
              </a:rPr>
              <a:t>charged </a:t>
            </a:r>
            <a:r>
              <a:rPr lang="en-US" sz="2200" dirty="0">
                <a:latin typeface="Times New Roman" panose="02020603050405020304" pitchFamily="18" charset="0"/>
                <a:cs typeface="Times New Roman" panose="02020603050405020304" pitchFamily="18" charset="0"/>
              </a:rPr>
              <a:t>with the most fateful significance, for immediately    </a:t>
            </a:r>
          </a:p>
          <a:p>
            <a:pPr algn="just"/>
            <a:r>
              <a:rPr lang="en-US" sz="2200" dirty="0" smtClean="0">
                <a:latin typeface="Times New Roman" panose="02020603050405020304" pitchFamily="18" charset="0"/>
                <a:cs typeface="Times New Roman" panose="02020603050405020304" pitchFamily="18" charset="0"/>
              </a:rPr>
              <a:t>afterwards </a:t>
            </a:r>
            <a:r>
              <a:rPr lang="en-US" sz="2200" dirty="0">
                <a:latin typeface="Times New Roman" panose="02020603050405020304" pitchFamily="18" charset="0"/>
                <a:cs typeface="Times New Roman" panose="02020603050405020304" pitchFamily="18" charset="0"/>
              </a:rPr>
              <a:t>the murderers appear and kill both mother and </a:t>
            </a:r>
            <a:r>
              <a:rPr lang="en-US" sz="2200" dirty="0" smtClean="0">
                <a:latin typeface="Times New Roman" panose="02020603050405020304" pitchFamily="18" charset="0"/>
                <a:cs typeface="Times New Roman" panose="02020603050405020304" pitchFamily="18" charset="0"/>
              </a:rPr>
              <a:t>son. This         scene </a:t>
            </a:r>
            <a:r>
              <a:rPr lang="en-US" sz="2200" dirty="0">
                <a:latin typeface="Times New Roman" panose="02020603050405020304" pitchFamily="18" charset="0"/>
                <a:cs typeface="Times New Roman" panose="02020603050405020304" pitchFamily="18" charset="0"/>
              </a:rPr>
              <a:t>intensifies the tragic effect</a:t>
            </a:r>
          </a:p>
        </p:txBody>
      </p:sp>
    </p:spTree>
    <p:extLst>
      <p:ext uri="{BB962C8B-B14F-4D97-AF65-F5344CB8AC3E}">
        <p14:creationId xmlns:p14="http://schemas.microsoft.com/office/powerpoint/2010/main" xmlns="" val="7257534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A72F5BB-01CE-4E1F-B528-9003564E9862}"/>
              </a:ext>
            </a:extLst>
          </p:cNvPr>
          <p:cNvSpPr txBox="1"/>
          <p:nvPr/>
        </p:nvSpPr>
        <p:spPr>
          <a:xfrm>
            <a:off x="151074" y="6380543"/>
            <a:ext cx="3041217" cy="246221"/>
          </a:xfrm>
          <a:prstGeom prst="rect">
            <a:avLst/>
          </a:prstGeom>
          <a:noFill/>
        </p:spPr>
        <p:txBody>
          <a:bodyPr wrap="none" rtlCol="0">
            <a:spAutoFit/>
          </a:bodyPr>
          <a:lstStyle/>
          <a:p>
            <a:r>
              <a:rPr lang="en-US" sz="1000" b="1" dirty="0" smtClean="0">
                <a:latin typeface="Arial" pitchFamily="34" charset="0"/>
                <a:cs typeface="Arial" pitchFamily="34" charset="0"/>
              </a:rPr>
              <a:t>Dramatic </a:t>
            </a:r>
            <a:r>
              <a:rPr lang="en-US" sz="1000" b="1" dirty="0" err="1" smtClean="0">
                <a:latin typeface="Arial" pitchFamily="34" charset="0"/>
                <a:cs typeface="Arial" pitchFamily="34" charset="0"/>
              </a:rPr>
              <a:t>Relief,Jency</a:t>
            </a:r>
            <a:r>
              <a:rPr lang="en-US" sz="1000" b="1" dirty="0" smtClean="0">
                <a:latin typeface="Arial" pitchFamily="34" charset="0"/>
                <a:cs typeface="Arial" pitchFamily="34" charset="0"/>
              </a:rPr>
              <a:t> </a:t>
            </a:r>
            <a:r>
              <a:rPr lang="en-US" sz="1000" b="1" dirty="0" err="1" smtClean="0">
                <a:latin typeface="Arial" pitchFamily="34" charset="0"/>
                <a:cs typeface="Arial" pitchFamily="34" charset="0"/>
              </a:rPr>
              <a:t>James,St.Mary’s</a:t>
            </a:r>
            <a:r>
              <a:rPr lang="en-US" sz="1000" b="1" dirty="0" smtClean="0">
                <a:latin typeface="Arial" pitchFamily="34" charset="0"/>
                <a:cs typeface="Arial" pitchFamily="34" charset="0"/>
              </a:rPr>
              <a:t> College</a:t>
            </a:r>
            <a:endParaRPr lang="en-IN" sz="1000" b="1" dirty="0">
              <a:latin typeface="Arial" pitchFamily="34" charset="0"/>
              <a:cs typeface="Arial" pitchFamily="34" charset="0"/>
            </a:endParaRP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6" name="Title 1"/>
          <p:cNvSpPr txBox="1">
            <a:spLocks/>
          </p:cNvSpPr>
          <p:nvPr/>
        </p:nvSpPr>
        <p:spPr>
          <a:xfrm>
            <a:off x="479425" y="448247"/>
            <a:ext cx="8185150" cy="664008"/>
          </a:xfrm>
          <a:prstGeom prst="rect">
            <a:avLst/>
          </a:prstGeom>
        </p:spPr>
        <p:txBody>
          <a:bodyPr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2600" b="1" dirty="0" smtClean="0">
                <a:solidFill>
                  <a:srgbClr val="C00000"/>
                </a:solidFill>
                <a:latin typeface="Bookman Old Style" panose="02050604050505020204" pitchFamily="18" charset="0"/>
              </a:rPr>
              <a:t>Images of Dramatic Relief in  </a:t>
            </a:r>
            <a:r>
              <a:rPr lang="en-US" sz="2600" b="1" i="1" dirty="0" smtClean="0">
                <a:solidFill>
                  <a:srgbClr val="C00000"/>
                </a:solidFill>
                <a:latin typeface="Bookman Old Style" panose="02050604050505020204" pitchFamily="18" charset="0"/>
              </a:rPr>
              <a:t>Macbeth</a:t>
            </a:r>
            <a:endParaRPr lang="en-US" sz="2600" b="1" i="1" dirty="0">
              <a:solidFill>
                <a:srgbClr val="C00000"/>
              </a:solidFill>
              <a:latin typeface="Bookman Old Style" panose="02050604050505020204" pitchFamily="18" charset="0"/>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36602" y="1185054"/>
            <a:ext cx="2197099" cy="211718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9" name="Rectangle 8"/>
          <p:cNvSpPr/>
          <p:nvPr/>
        </p:nvSpPr>
        <p:spPr>
          <a:xfrm>
            <a:off x="619338" y="3024813"/>
            <a:ext cx="3124200" cy="1123384"/>
          </a:xfrm>
          <a:prstGeom prst="rect">
            <a:avLst/>
          </a:prstGeom>
        </p:spPr>
        <p:txBody>
          <a:bodyPr wrap="square">
            <a:spAutoFit/>
          </a:bodyPr>
          <a:lstStyle/>
          <a:p>
            <a:endParaRPr lang="en-US" dirty="0" smtClean="0"/>
          </a:p>
          <a:p>
            <a:r>
              <a:rPr lang="en-US" sz="1300" b="1" dirty="0" smtClean="0">
                <a:latin typeface="Times New Roman" panose="02020603050405020304" pitchFamily="18" charset="0"/>
                <a:cs typeface="Times New Roman" panose="02020603050405020304" pitchFamily="18" charset="0"/>
              </a:rPr>
              <a:t>Porter </a:t>
            </a:r>
            <a:r>
              <a:rPr lang="en-US" sz="1300" b="1" dirty="0">
                <a:latin typeface="Times New Roman" panose="02020603050405020304" pitchFamily="18" charset="0"/>
                <a:cs typeface="Times New Roman" panose="02020603050405020304" pitchFamily="18" charset="0"/>
              </a:rPr>
              <a:t>“devil pottering” </a:t>
            </a:r>
            <a:r>
              <a:rPr lang="en-US" sz="1300" b="1" dirty="0" smtClean="0">
                <a:latin typeface="Times New Roman" panose="02020603050405020304" pitchFamily="18" charset="0"/>
                <a:cs typeface="Times New Roman" panose="02020603050405020304" pitchFamily="18" charset="0"/>
              </a:rPr>
              <a:t>himself</a:t>
            </a:r>
          </a:p>
          <a:p>
            <a:endParaRPr lang="en-US" sz="1200" b="1" dirty="0"/>
          </a:p>
          <a:p>
            <a:r>
              <a:rPr lang="en-US" sz="1200" dirty="0"/>
              <a:t>https://goo.gl/images/7pyjXR</a:t>
            </a:r>
          </a:p>
          <a:p>
            <a:endParaRPr lang="en-US" sz="1200" dirty="0"/>
          </a:p>
        </p:txBody>
      </p:sp>
      <p:pic>
        <p:nvPicPr>
          <p:cNvPr id="10" name="Picture 3"/>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6172200" y="1156554"/>
            <a:ext cx="2311400" cy="211718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11" name="Picture 10"/>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3543299" y="3518281"/>
            <a:ext cx="2057401" cy="1762173"/>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12" name="Rectangle 11"/>
          <p:cNvSpPr/>
          <p:nvPr/>
        </p:nvSpPr>
        <p:spPr>
          <a:xfrm>
            <a:off x="5491814" y="4454805"/>
            <a:ext cx="3982894" cy="523220"/>
          </a:xfrm>
          <a:prstGeom prst="rect">
            <a:avLst/>
          </a:prstGeom>
        </p:spPr>
        <p:txBody>
          <a:bodyPr wrap="square">
            <a:spAutoFit/>
          </a:bodyPr>
          <a:lstStyle/>
          <a:p>
            <a:endParaRPr lang="en-US" dirty="0" smtClean="0"/>
          </a:p>
          <a:p>
            <a:r>
              <a:rPr lang="en-US" sz="1000" dirty="0" smtClean="0"/>
              <a:t>&lt;- https://goo.gl/images/Fhj7ss</a:t>
            </a:r>
            <a:endParaRPr lang="en-US" sz="1000" dirty="0"/>
          </a:p>
        </p:txBody>
      </p:sp>
      <p:sp>
        <p:nvSpPr>
          <p:cNvPr id="2" name="Rectangle 1"/>
          <p:cNvSpPr/>
          <p:nvPr/>
        </p:nvSpPr>
        <p:spPr>
          <a:xfrm>
            <a:off x="3543299" y="5248286"/>
            <a:ext cx="2146299" cy="692497"/>
          </a:xfrm>
          <a:prstGeom prst="rect">
            <a:avLst/>
          </a:prstGeom>
        </p:spPr>
        <p:txBody>
          <a:bodyPr wrap="square">
            <a:spAutoFit/>
          </a:bodyPr>
          <a:lstStyle/>
          <a:p>
            <a:pPr algn="just"/>
            <a:r>
              <a:rPr lang="en-US" sz="1300" b="1" dirty="0">
                <a:latin typeface="Times New Roman" panose="02020603050405020304" pitchFamily="18" charset="0"/>
                <a:cs typeface="Times New Roman" panose="02020603050405020304" pitchFamily="18" charset="0"/>
              </a:rPr>
              <a:t>Conversation wrapped in warmth and love between Lady Macduff and her son</a:t>
            </a:r>
          </a:p>
        </p:txBody>
      </p:sp>
      <p:sp>
        <p:nvSpPr>
          <p:cNvPr id="3" name="Rectangle 2"/>
          <p:cNvSpPr/>
          <p:nvPr/>
        </p:nvSpPr>
        <p:spPr>
          <a:xfrm>
            <a:off x="6041811" y="3315006"/>
            <a:ext cx="2882900" cy="1123384"/>
          </a:xfrm>
          <a:prstGeom prst="rect">
            <a:avLst/>
          </a:prstGeom>
        </p:spPr>
        <p:txBody>
          <a:bodyPr wrap="square">
            <a:spAutoFit/>
          </a:bodyPr>
          <a:lstStyle/>
          <a:p>
            <a:r>
              <a:rPr lang="en-US" sz="1300" b="1" dirty="0">
                <a:latin typeface="Times New Roman" panose="02020603050405020304" pitchFamily="18" charset="0"/>
                <a:cs typeface="Times New Roman" panose="02020603050405020304" pitchFamily="18" charset="0"/>
              </a:rPr>
              <a:t>Duncan enjoying the  </a:t>
            </a:r>
            <a:r>
              <a:rPr lang="en-US" sz="1300" b="1" dirty="0" smtClean="0">
                <a:latin typeface="Times New Roman" panose="02020603050405020304" pitchFamily="18" charset="0"/>
                <a:cs typeface="Times New Roman" panose="02020603050405020304" pitchFamily="18" charset="0"/>
              </a:rPr>
              <a:t>peaceful </a:t>
            </a:r>
            <a:r>
              <a:rPr lang="en-US" sz="1300" b="1" dirty="0">
                <a:latin typeface="Times New Roman" panose="02020603050405020304" pitchFamily="18" charset="0"/>
                <a:cs typeface="Times New Roman" panose="02020603050405020304" pitchFamily="18" charset="0"/>
              </a:rPr>
              <a:t>atmosphere in Macbeth’s </a:t>
            </a:r>
            <a:r>
              <a:rPr lang="en-US" sz="1300" b="1" dirty="0" smtClean="0">
                <a:latin typeface="Times New Roman" panose="02020603050405020304" pitchFamily="18" charset="0"/>
                <a:cs typeface="Times New Roman" panose="02020603050405020304" pitchFamily="18" charset="0"/>
              </a:rPr>
              <a:t>Castle</a:t>
            </a:r>
          </a:p>
          <a:p>
            <a:endParaRPr lang="en-US" sz="1400" dirty="0" smtClean="0"/>
          </a:p>
          <a:p>
            <a:r>
              <a:rPr lang="en-US" sz="1400" dirty="0" smtClean="0"/>
              <a:t>https</a:t>
            </a:r>
            <a:r>
              <a:rPr lang="en-US" sz="1400" dirty="0"/>
              <a:t>://goo.gl/images/rswJXm</a:t>
            </a:r>
          </a:p>
          <a:p>
            <a:endParaRPr lang="en-US" sz="13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0106394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A72F5BB-01CE-4E1F-B528-9003564E9862}"/>
              </a:ext>
            </a:extLst>
          </p:cNvPr>
          <p:cNvSpPr txBox="1"/>
          <p:nvPr/>
        </p:nvSpPr>
        <p:spPr>
          <a:xfrm>
            <a:off x="151074" y="6380543"/>
            <a:ext cx="3041217" cy="246221"/>
          </a:xfrm>
          <a:prstGeom prst="rect">
            <a:avLst/>
          </a:prstGeom>
          <a:noFill/>
        </p:spPr>
        <p:txBody>
          <a:bodyPr wrap="none" rtlCol="0">
            <a:spAutoFit/>
          </a:bodyPr>
          <a:lstStyle/>
          <a:p>
            <a:r>
              <a:rPr lang="en-US" sz="1000" b="1" dirty="0" smtClean="0">
                <a:latin typeface="Arial" pitchFamily="34" charset="0"/>
                <a:cs typeface="Arial" pitchFamily="34" charset="0"/>
              </a:rPr>
              <a:t>Dramatic </a:t>
            </a:r>
            <a:r>
              <a:rPr lang="en-US" sz="1000" b="1" dirty="0" err="1" smtClean="0">
                <a:latin typeface="Arial" pitchFamily="34" charset="0"/>
                <a:cs typeface="Arial" pitchFamily="34" charset="0"/>
              </a:rPr>
              <a:t>Relief,Jency</a:t>
            </a:r>
            <a:r>
              <a:rPr lang="en-US" sz="1000" b="1" dirty="0" smtClean="0">
                <a:latin typeface="Arial" pitchFamily="34" charset="0"/>
                <a:cs typeface="Arial" pitchFamily="34" charset="0"/>
              </a:rPr>
              <a:t> </a:t>
            </a:r>
            <a:r>
              <a:rPr lang="en-US" sz="1000" b="1" dirty="0" err="1" smtClean="0">
                <a:latin typeface="Arial" pitchFamily="34" charset="0"/>
                <a:cs typeface="Arial" pitchFamily="34" charset="0"/>
              </a:rPr>
              <a:t>James,St.Mary’s</a:t>
            </a:r>
            <a:r>
              <a:rPr lang="en-US" sz="1000" b="1" dirty="0" smtClean="0">
                <a:latin typeface="Arial" pitchFamily="34" charset="0"/>
                <a:cs typeface="Arial" pitchFamily="34" charset="0"/>
              </a:rPr>
              <a:t> College</a:t>
            </a:r>
            <a:endParaRPr lang="en-IN" sz="1000" b="1" dirty="0">
              <a:latin typeface="Arial" pitchFamily="34" charset="0"/>
              <a:cs typeface="Arial" pitchFamily="34" charset="0"/>
            </a:endParaRP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6" name="Title 1"/>
          <p:cNvSpPr txBox="1">
            <a:spLocks/>
          </p:cNvSpPr>
          <p:nvPr/>
        </p:nvSpPr>
        <p:spPr>
          <a:xfrm>
            <a:off x="-937466" y="896282"/>
            <a:ext cx="8229600" cy="663145"/>
          </a:xfrm>
          <a:prstGeom prst="rect">
            <a:avLst/>
          </a:prstGeom>
        </p:spPr>
        <p:txBody>
          <a:bodyPr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600" b="1" dirty="0" smtClean="0">
                <a:solidFill>
                  <a:srgbClr val="C00000"/>
                </a:solidFill>
                <a:latin typeface="Bookman Old Style" panose="02050604050505020204" pitchFamily="18" charset="0"/>
              </a:rPr>
              <a:t>Significance of Porter’s Scene</a:t>
            </a:r>
            <a:endParaRPr lang="en-US" sz="2600" b="1" dirty="0">
              <a:solidFill>
                <a:srgbClr val="C00000"/>
              </a:solidFill>
              <a:latin typeface="Bookman Old Style" pitchFamily="18" charset="0"/>
            </a:endParaRPr>
          </a:p>
        </p:txBody>
      </p:sp>
      <p:sp>
        <p:nvSpPr>
          <p:cNvPr id="2" name="Rectangle 1"/>
          <p:cNvSpPr/>
          <p:nvPr/>
        </p:nvSpPr>
        <p:spPr>
          <a:xfrm>
            <a:off x="457200" y="1828800"/>
            <a:ext cx="8293100" cy="4151376"/>
          </a:xfrm>
          <a:prstGeom prst="rect">
            <a:avLst/>
          </a:prstGeom>
        </p:spPr>
        <p:txBody>
          <a:bodyPr wrap="square">
            <a:spAutoFit/>
          </a:bodyPr>
          <a:lstStyle/>
          <a:p>
            <a:pPr marL="342900" indent="-342900" algn="just">
              <a:lnSpc>
                <a:spcPct val="120000"/>
              </a:lnSpc>
              <a:buFont typeface="Wingdings" panose="05000000000000000000" pitchFamily="2" charset="2"/>
              <a:buChar char="v"/>
            </a:pPr>
            <a:r>
              <a:rPr lang="en-US" sz="2200" dirty="0">
                <a:latin typeface="Times New Roman" pitchFamily="18" charset="0"/>
                <a:cs typeface="Times New Roman" pitchFamily="18" charset="0"/>
              </a:rPr>
              <a:t>Provides relief which is so necessary after the horrifying experiences of the previous scenes.</a:t>
            </a:r>
          </a:p>
          <a:p>
            <a:pPr marL="342900" indent="-342900" algn="just">
              <a:lnSpc>
                <a:spcPct val="120000"/>
              </a:lnSpc>
              <a:buFont typeface="Wingdings" panose="05000000000000000000" pitchFamily="2" charset="2"/>
              <a:buChar char="v"/>
            </a:pPr>
            <a:r>
              <a:rPr lang="en-US" sz="2200" dirty="0">
                <a:latin typeface="Times New Roman" pitchFamily="18" charset="0"/>
                <a:cs typeface="Times New Roman" pitchFamily="18" charset="0"/>
              </a:rPr>
              <a:t>Contrasts by it’s very banality to the heightened language and strange emotions the audience has passed through in the earlier scenes</a:t>
            </a:r>
          </a:p>
          <a:p>
            <a:pPr marL="342900" indent="-342900" algn="just">
              <a:lnSpc>
                <a:spcPct val="120000"/>
              </a:lnSpc>
              <a:buFont typeface="Wingdings" panose="05000000000000000000" pitchFamily="2" charset="2"/>
              <a:buChar char="v"/>
            </a:pPr>
            <a:r>
              <a:rPr lang="en-US" sz="2200" dirty="0">
                <a:latin typeface="Times New Roman" pitchFamily="18" charset="0"/>
                <a:cs typeface="Times New Roman" pitchFamily="18" charset="0"/>
              </a:rPr>
              <a:t>Macbeth and Lady Macbeth are given enough time to wash their hands and change their clothes </a:t>
            </a:r>
          </a:p>
          <a:p>
            <a:pPr marL="342900" indent="-342900" algn="just">
              <a:lnSpc>
                <a:spcPct val="120000"/>
              </a:lnSpc>
              <a:buFont typeface="Wingdings" panose="05000000000000000000" pitchFamily="2" charset="2"/>
              <a:buChar char="v"/>
            </a:pPr>
            <a:r>
              <a:rPr lang="en-US" sz="2200" dirty="0">
                <a:latin typeface="Times New Roman" pitchFamily="18" charset="0"/>
                <a:cs typeface="Times New Roman" pitchFamily="18" charset="0"/>
              </a:rPr>
              <a:t>Porter’s speech gives us some clues about the date of composition of the play… “here’s a farmer that hanged himself on the expectation of plenty</a:t>
            </a:r>
          </a:p>
        </p:txBody>
      </p:sp>
    </p:spTree>
    <p:extLst>
      <p:ext uri="{BB962C8B-B14F-4D97-AF65-F5344CB8AC3E}">
        <p14:creationId xmlns:p14="http://schemas.microsoft.com/office/powerpoint/2010/main" xmlns="" val="35295244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TotalTime>
  <Words>765</Words>
  <Application>Microsoft Office PowerPoint</Application>
  <PresentationFormat>On-screen Show (4:3)</PresentationFormat>
  <Paragraphs>82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Slide 1</vt:lpstr>
      <vt:lpstr>Slide 2</vt:lpstr>
      <vt:lpstr>Slide 3</vt:lpstr>
      <vt:lpstr>Slide 4</vt:lpstr>
      <vt:lpstr>Slide 5</vt:lpstr>
      <vt:lpstr>Slide 6</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Avinz</dc:creator>
  <cp:lastModifiedBy>admission</cp:lastModifiedBy>
  <cp:revision>64</cp:revision>
  <dcterms:created xsi:type="dcterms:W3CDTF">2018-12-04T06:33:32Z</dcterms:created>
  <dcterms:modified xsi:type="dcterms:W3CDTF">2019-01-14T05:38:46Z</dcterms:modified>
</cp:coreProperties>
</file>