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64" r:id="rId4"/>
    <p:sldId id="263" r:id="rId5"/>
    <p:sldId id="262" r:id="rId6"/>
    <p:sldId id="260" r:id="rId7"/>
    <p:sldId id="265" r:id="rId8"/>
    <p:sldId id="266" r:id="rId9"/>
    <p:sldId id="267" r:id="rId10"/>
    <p:sldId id="269" r:id="rId11"/>
    <p:sldId id="270"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130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1/14/2019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p14="http://schemas.microsoft.com/office/powerpoint/2010/main" xmlns=""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AA5872A-EBA1-4765-860B-C6F753BE861D}"/>
              </a:ext>
            </a:extLst>
          </p:cNvPr>
          <p:cNvSpPr txBox="1"/>
          <p:nvPr/>
        </p:nvSpPr>
        <p:spPr>
          <a:xfrm>
            <a:off x="773924" y="591102"/>
            <a:ext cx="8302274" cy="1754326"/>
          </a:xfrm>
          <a:prstGeom prst="rect">
            <a:avLst/>
          </a:prstGeom>
          <a:noFill/>
        </p:spPr>
        <p:txBody>
          <a:bodyPr wrap="none" rtlCol="0">
            <a:spAutoFit/>
          </a:bodyPr>
          <a:lstStyle/>
          <a:p>
            <a:pPr algn="ctr"/>
            <a:r>
              <a:rPr lang="en-IN" sz="3600" b="1" dirty="0">
                <a:solidFill>
                  <a:srgbClr val="C00000"/>
                </a:solidFill>
                <a:latin typeface="Bookman Old Style" panose="02050604050505020204" pitchFamily="18" charset="0"/>
              </a:rPr>
              <a:t>The Laboratory: </a:t>
            </a:r>
            <a:r>
              <a:rPr lang="en-IN" sz="3600" b="1" dirty="0" smtClean="0">
                <a:solidFill>
                  <a:srgbClr val="C00000"/>
                </a:solidFill>
                <a:latin typeface="Bookman Old Style" panose="02050604050505020204" pitchFamily="18" charset="0"/>
              </a:rPr>
              <a:t>Ancient </a:t>
            </a:r>
            <a:r>
              <a:rPr lang="en-IN" sz="3600" b="1" dirty="0">
                <a:solidFill>
                  <a:srgbClr val="C00000"/>
                </a:solidFill>
                <a:latin typeface="Bookman Old Style" panose="02050604050505020204" pitchFamily="18" charset="0"/>
              </a:rPr>
              <a:t>Regime  </a:t>
            </a:r>
            <a:br>
              <a:rPr lang="en-IN" sz="3600" b="1" dirty="0">
                <a:solidFill>
                  <a:srgbClr val="C00000"/>
                </a:solidFill>
                <a:latin typeface="Bookman Old Style" panose="02050604050505020204" pitchFamily="18" charset="0"/>
              </a:rPr>
            </a:br>
            <a:r>
              <a:rPr lang="en-IN" sz="3600" b="1" dirty="0">
                <a:solidFill>
                  <a:srgbClr val="C00000"/>
                </a:solidFill>
                <a:latin typeface="Bookman Old Style" panose="02050604050505020204" pitchFamily="18" charset="0"/>
              </a:rPr>
              <a:t>by Robert Browning </a:t>
            </a:r>
            <a:br>
              <a:rPr lang="en-IN" sz="3600" b="1" dirty="0">
                <a:solidFill>
                  <a:srgbClr val="C00000"/>
                </a:solidFill>
                <a:latin typeface="Bookman Old Style" panose="02050604050505020204" pitchFamily="18" charset="0"/>
              </a:rPr>
            </a:br>
            <a:endParaRPr lang="en-IN" sz="3600" b="1" dirty="0">
              <a:solidFill>
                <a:srgbClr val="C00000"/>
              </a:solidFill>
              <a:latin typeface="Bookman Old Style" panose="02050604050505020204" pitchFamily="18" charset="0"/>
              <a:cs typeface="Arial" panose="020B0604020202020204" pitchFamily="34" charset="0"/>
            </a:endParaRPr>
          </a:p>
        </p:txBody>
      </p:sp>
      <p:sp>
        <p:nvSpPr>
          <p:cNvPr id="6" name="TextBox 5">
            <a:extLst>
              <a:ext uri="{FF2B5EF4-FFF2-40B4-BE49-F238E27FC236}">
                <a16:creationId xmlns:a16="http://schemas.microsoft.com/office/drawing/2014/main" xmlns="" id="{2B94F812-2F22-48FB-8E4A-2929987BAACA}"/>
              </a:ext>
            </a:extLst>
          </p:cNvPr>
          <p:cNvSpPr txBox="1"/>
          <p:nvPr/>
        </p:nvSpPr>
        <p:spPr>
          <a:xfrm>
            <a:off x="4145475" y="3314700"/>
            <a:ext cx="3907567" cy="2462213"/>
          </a:xfrm>
          <a:prstGeom prst="rect">
            <a:avLst/>
          </a:prstGeom>
          <a:noFill/>
        </p:spPr>
        <p:txBody>
          <a:bodyPr wrap="square" rtlCol="0">
            <a:spAutoFit/>
          </a:bodyPr>
          <a:lstStyle/>
          <a:p>
            <a:r>
              <a:rPr lang="en-US" sz="2200" dirty="0" err="1" smtClean="0">
                <a:latin typeface="Times New Roman" panose="02020603050405020304" pitchFamily="18" charset="0"/>
                <a:cs typeface="Times New Roman" panose="02020603050405020304" pitchFamily="18" charset="0"/>
              </a:rPr>
              <a:t>Preema</a:t>
            </a:r>
            <a:r>
              <a:rPr lang="en-US" sz="2200" dirty="0" smtClean="0">
                <a:latin typeface="Times New Roman" panose="02020603050405020304" pitchFamily="18" charset="0"/>
                <a:cs typeface="Times New Roman" panose="02020603050405020304" pitchFamily="18" charset="0"/>
              </a:rPr>
              <a:t> Paul</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Assistant Professor  </a:t>
            </a:r>
          </a:p>
          <a:p>
            <a:r>
              <a:rPr lang="en-US" sz="2200" dirty="0">
                <a:latin typeface="Times New Roman" panose="02020603050405020304" pitchFamily="18" charset="0"/>
                <a:cs typeface="Times New Roman" panose="02020603050405020304" pitchFamily="18" charset="0"/>
              </a:rPr>
              <a:t>Department of </a:t>
            </a:r>
            <a:r>
              <a:rPr lang="en-US" sz="2200" dirty="0" smtClean="0">
                <a:latin typeface="Times New Roman" panose="02020603050405020304" pitchFamily="18" charset="0"/>
                <a:cs typeface="Times New Roman" panose="02020603050405020304" pitchFamily="18" charset="0"/>
              </a:rPr>
              <a:t>English</a:t>
            </a:r>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itchFamily="18" charset="0"/>
                <a:cs typeface="Times New Roman" pitchFamily="18" charset="0"/>
              </a:rPr>
              <a:t>St. Mary’s College</a:t>
            </a:r>
          </a:p>
          <a:p>
            <a:r>
              <a:rPr lang="en-US" sz="2200" dirty="0" smtClean="0">
                <a:latin typeface="Times New Roman" pitchFamily="18" charset="0"/>
                <a:cs typeface="Times New Roman" pitchFamily="18" charset="0"/>
              </a:rPr>
              <a:t>Thrissur-680020</a:t>
            </a:r>
          </a:p>
          <a:p>
            <a:r>
              <a:rPr lang="en-US" sz="2200" dirty="0" smtClean="0">
                <a:latin typeface="Times New Roman" pitchFamily="18" charset="0"/>
                <a:cs typeface="Times New Roman" pitchFamily="18" charset="0"/>
              </a:rPr>
              <a:t>Kerala </a:t>
            </a:r>
          </a:p>
          <a:p>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2986715" cy="246221"/>
          </a:xfrm>
          <a:prstGeom prst="rect">
            <a:avLst/>
          </a:prstGeom>
          <a:noFill/>
        </p:spPr>
        <p:txBody>
          <a:bodyPr wrap="none" rtlCol="0">
            <a:spAutoFit/>
          </a:bodyPr>
          <a:lstStyle/>
          <a:p>
            <a:r>
              <a:rPr lang="en-US" sz="1000" b="1" dirty="0" smtClean="0">
                <a:latin typeface="Arial" pitchFamily="34" charset="0"/>
                <a:cs typeface="Arial" pitchFamily="34" charset="0"/>
              </a:rPr>
              <a:t>The </a:t>
            </a:r>
            <a:r>
              <a:rPr lang="en-US" sz="1000" b="1" dirty="0" err="1" smtClean="0">
                <a:latin typeface="Arial" pitchFamily="34" charset="0"/>
                <a:cs typeface="Arial" pitchFamily="34" charset="0"/>
              </a:rPr>
              <a:t>Laboratory,Preema</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Paul,St.Mary’s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1040371" y="518047"/>
            <a:ext cx="8229600" cy="597243"/>
          </a:xfrm>
          <a:prstGeom prst="rect">
            <a:avLst/>
          </a:prstGeom>
        </p:spPr>
        <p:txBody>
          <a:bodyPr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IN" sz="2600" b="1" dirty="0" smtClean="0">
                <a:solidFill>
                  <a:srgbClr val="C00000"/>
                </a:solidFill>
                <a:latin typeface="Bookman Old Style" panose="02050604050505020204" pitchFamily="18" charset="0"/>
              </a:rPr>
              <a:t>Step By Step Explanation</a:t>
            </a:r>
            <a:endParaRPr lang="en-US" sz="2600" b="1" dirty="0">
              <a:solidFill>
                <a:srgbClr val="C00000"/>
              </a:solidFill>
              <a:latin typeface="Bookman Old Style" panose="02050604050505020204" pitchFamily="18" charset="0"/>
            </a:endParaRPr>
          </a:p>
        </p:txBody>
      </p:sp>
      <p:sp>
        <p:nvSpPr>
          <p:cNvPr id="3" name="Rectangle 2"/>
          <p:cNvSpPr/>
          <p:nvPr/>
        </p:nvSpPr>
        <p:spPr>
          <a:xfrm>
            <a:off x="740228" y="1272044"/>
            <a:ext cx="7476309" cy="5509200"/>
          </a:xfrm>
          <a:prstGeom prst="rect">
            <a:avLst/>
          </a:prstGeom>
        </p:spPr>
        <p:txBody>
          <a:bodyPr wrap="square">
            <a:spAutoFit/>
          </a:bodyPr>
          <a:lstStyle/>
          <a:p>
            <a:pPr marL="285750" indent="-285750" algn="just">
              <a:lnSpc>
                <a:spcPct val="150000"/>
              </a:lnSpc>
              <a:buFont typeface="Wingdings" panose="05000000000000000000" pitchFamily="2" charset="2"/>
              <a:buChar char="v"/>
            </a:pPr>
            <a:r>
              <a:rPr lang="en-GB" sz="2200" dirty="0">
                <a:latin typeface="Times New Roman" panose="02020603050405020304" pitchFamily="18" charset="0"/>
                <a:cs typeface="Times New Roman" panose="02020603050405020304" pitchFamily="18" charset="0"/>
              </a:rPr>
              <a:t>I will take all your poison and use any vessel (means) to </a:t>
            </a:r>
            <a:r>
              <a:rPr lang="en-GB" sz="2200" dirty="0" smtClean="0">
                <a:latin typeface="Times New Roman" panose="02020603050405020304" pitchFamily="18" charset="0"/>
                <a:cs typeface="Times New Roman" panose="02020603050405020304" pitchFamily="18" charset="0"/>
              </a:rPr>
              <a:t>make </a:t>
            </a:r>
            <a:r>
              <a:rPr lang="en-GB" sz="2200" dirty="0">
                <a:latin typeface="Times New Roman" panose="02020603050405020304" pitchFamily="18" charset="0"/>
                <a:cs typeface="Times New Roman" panose="02020603050405020304" pitchFamily="18" charset="0"/>
              </a:rPr>
              <a:t>it.</a:t>
            </a:r>
          </a:p>
          <a:p>
            <a:pPr marL="285750" indent="-285750" algn="just">
              <a:lnSpc>
                <a:spcPct val="150000"/>
              </a:lnSpc>
              <a:buFont typeface="Wingdings" panose="05000000000000000000" pitchFamily="2" charset="2"/>
              <a:buChar char="v"/>
            </a:pPr>
            <a:r>
              <a:rPr lang="en-GB" sz="2200" dirty="0">
                <a:latin typeface="Times New Roman" panose="02020603050405020304" pitchFamily="18" charset="0"/>
                <a:cs typeface="Times New Roman" panose="02020603050405020304" pitchFamily="18" charset="0"/>
              </a:rPr>
              <a:t>I’ll go to the Kings and give it to Pauline and </a:t>
            </a:r>
            <a:r>
              <a:rPr lang="en-GB" sz="2200" dirty="0" smtClean="0">
                <a:latin typeface="Times New Roman" panose="02020603050405020304" pitchFamily="18" charset="0"/>
                <a:cs typeface="Times New Roman" panose="02020603050405020304" pitchFamily="18" charset="0"/>
              </a:rPr>
              <a:t>Elise </a:t>
            </a:r>
            <a:r>
              <a:rPr lang="en-GB" sz="2200" dirty="0">
                <a:latin typeface="Times New Roman" panose="02020603050405020304" pitchFamily="18" charset="0"/>
                <a:cs typeface="Times New Roman" panose="02020603050405020304" pitchFamily="18" charset="0"/>
              </a:rPr>
              <a:t>and they will drop dead.</a:t>
            </a:r>
          </a:p>
          <a:p>
            <a:pPr marL="285750" indent="-285750" algn="just">
              <a:lnSpc>
                <a:spcPct val="150000"/>
              </a:lnSpc>
              <a:buFont typeface="Wingdings" panose="05000000000000000000" pitchFamily="2" charset="2"/>
              <a:buChar char="v"/>
            </a:pPr>
            <a:r>
              <a:rPr lang="en-GB" sz="2200" dirty="0">
                <a:latin typeface="Times New Roman" panose="02020603050405020304" pitchFamily="18" charset="0"/>
                <a:cs typeface="Times New Roman" panose="02020603050405020304" pitchFamily="18" charset="0"/>
              </a:rPr>
              <a:t>Quickly! I want to get this done.</a:t>
            </a:r>
          </a:p>
          <a:p>
            <a:pPr marL="285750" indent="-285750" algn="just">
              <a:lnSpc>
                <a:spcPct val="150000"/>
              </a:lnSpc>
              <a:buFont typeface="Wingdings" panose="05000000000000000000" pitchFamily="2" charset="2"/>
              <a:buChar char="v"/>
            </a:pPr>
            <a:r>
              <a:rPr lang="en-GB" sz="2200" dirty="0">
                <a:latin typeface="Times New Roman" panose="02020603050405020304" pitchFamily="18" charset="0"/>
                <a:cs typeface="Times New Roman" panose="02020603050405020304" pitchFamily="18" charset="0"/>
              </a:rPr>
              <a:t>It looks too dull! Can’t you make it pretty? </a:t>
            </a:r>
            <a:r>
              <a:rPr lang="en-GB" sz="2200" dirty="0" smtClean="0">
                <a:latin typeface="Times New Roman" panose="02020603050405020304" pitchFamily="18" charset="0"/>
                <a:cs typeface="Times New Roman" panose="02020603050405020304" pitchFamily="18" charset="0"/>
              </a:rPr>
              <a:t>They will </a:t>
            </a:r>
            <a:r>
              <a:rPr lang="en-GB" sz="2200" dirty="0">
                <a:latin typeface="Times New Roman" panose="02020603050405020304" pitchFamily="18" charset="0"/>
                <a:cs typeface="Times New Roman" panose="02020603050405020304" pitchFamily="18" charset="0"/>
              </a:rPr>
              <a:t>be more interested to try </a:t>
            </a:r>
            <a:r>
              <a:rPr lang="en-GB" sz="2200" dirty="0" smtClean="0">
                <a:latin typeface="Times New Roman" panose="02020603050405020304" pitchFamily="18" charset="0"/>
                <a:cs typeface="Times New Roman" panose="02020603050405020304" pitchFamily="18" charset="0"/>
              </a:rPr>
              <a:t> </a:t>
            </a:r>
            <a:r>
              <a:rPr lang="en-GB" sz="2200" dirty="0">
                <a:latin typeface="Times New Roman" panose="02020603050405020304" pitchFamily="18" charset="0"/>
                <a:cs typeface="Times New Roman" panose="02020603050405020304" pitchFamily="18" charset="0"/>
              </a:rPr>
              <a:t>and taste </a:t>
            </a:r>
            <a:r>
              <a:rPr lang="en-GB" sz="2200" dirty="0" smtClean="0">
                <a:latin typeface="Times New Roman" panose="02020603050405020304" pitchFamily="18" charset="0"/>
                <a:cs typeface="Times New Roman" panose="02020603050405020304" pitchFamily="18" charset="0"/>
              </a:rPr>
              <a:t>it if it is pretty.</a:t>
            </a:r>
            <a:endParaRPr lang="en-GB" sz="2200" dirty="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v"/>
            </a:pPr>
            <a:r>
              <a:rPr lang="en-GB" sz="2200" dirty="0">
                <a:latin typeface="Times New Roman" panose="02020603050405020304" pitchFamily="18" charset="0"/>
                <a:cs typeface="Times New Roman" panose="02020603050405020304" pitchFamily="18" charset="0"/>
              </a:rPr>
              <a:t>This is it? It doesn’t look enough, she is not small like me, that’s how she got my husband.</a:t>
            </a:r>
          </a:p>
          <a:p>
            <a:pPr marL="285750" indent="-285750" algn="just">
              <a:lnSpc>
                <a:spcPct val="150000"/>
              </a:lnSpc>
              <a:buFont typeface="Wingdings" panose="05000000000000000000" pitchFamily="2" charset="2"/>
              <a:buChar char="v"/>
            </a:pPr>
            <a:r>
              <a:rPr lang="en-GB" sz="2200" dirty="0">
                <a:latin typeface="Times New Roman" panose="02020603050405020304" pitchFamily="18" charset="0"/>
                <a:cs typeface="Times New Roman" panose="02020603050405020304" pitchFamily="18" charset="0"/>
              </a:rPr>
              <a:t>She’s not the type to take no for an answer.</a:t>
            </a:r>
          </a:p>
          <a:p>
            <a:pPr marL="285750" indent="-285750" algn="just">
              <a:buFont typeface="Wingdings" panose="05000000000000000000" pitchFamily="2" charset="2"/>
              <a:buChar char="v"/>
            </a:pPr>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57870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5211" y="1472646"/>
            <a:ext cx="7412736" cy="3816429"/>
          </a:xfrm>
          <a:prstGeom prst="rect">
            <a:avLst/>
          </a:prstGeom>
        </p:spPr>
        <p:txBody>
          <a:bodyPr wrap="square">
            <a:spAutoFit/>
          </a:bodyPr>
          <a:lstStyle/>
          <a:p>
            <a:pPr marL="285750" indent="-285750" algn="just">
              <a:buFont typeface="Wingdings" panose="05000000000000000000" pitchFamily="2" charset="2"/>
              <a:buChar char="v"/>
            </a:pPr>
            <a:r>
              <a:rPr lang="en-GB" sz="2200" dirty="0">
                <a:latin typeface="Times New Roman" panose="02020603050405020304" pitchFamily="18" charset="0"/>
                <a:cs typeface="Times New Roman" panose="02020603050405020304" pitchFamily="18" charset="0"/>
              </a:rPr>
              <a:t>Last night I forced myself to look at her and tried to kill her with my looks.</a:t>
            </a:r>
          </a:p>
          <a:p>
            <a:pPr marL="285750" indent="-285750" algn="just">
              <a:buFont typeface="Wingdings" panose="05000000000000000000" pitchFamily="2" charset="2"/>
              <a:buChar char="v"/>
            </a:pPr>
            <a:r>
              <a:rPr lang="en-GB" sz="2200" dirty="0">
                <a:latin typeface="Times New Roman" panose="02020603050405020304" pitchFamily="18" charset="0"/>
                <a:cs typeface="Times New Roman" panose="02020603050405020304" pitchFamily="18" charset="0"/>
              </a:rPr>
              <a:t>I want her to  suffer pain a lot  and look ugly in death.</a:t>
            </a:r>
          </a:p>
          <a:p>
            <a:pPr marL="285750" indent="-285750" algn="just">
              <a:buFont typeface="Wingdings" panose="05000000000000000000" pitchFamily="2" charset="2"/>
              <a:buChar char="v"/>
            </a:pPr>
            <a:r>
              <a:rPr lang="en-GB" sz="2200" dirty="0">
                <a:latin typeface="Times New Roman" panose="02020603050405020304" pitchFamily="18" charset="0"/>
                <a:cs typeface="Times New Roman" panose="02020603050405020304" pitchFamily="18" charset="0"/>
              </a:rPr>
              <a:t>Finally! I can  take off my mask. Don’t be sad that you’ve made this.</a:t>
            </a:r>
          </a:p>
          <a:p>
            <a:pPr marL="285750" indent="-285750" algn="just">
              <a:buFont typeface="Wingdings" panose="05000000000000000000" pitchFamily="2" charset="2"/>
              <a:buChar char="v"/>
            </a:pPr>
            <a:r>
              <a:rPr lang="en-GB" sz="2200" dirty="0">
                <a:latin typeface="Times New Roman" panose="02020603050405020304" pitchFamily="18" charset="0"/>
                <a:cs typeface="Times New Roman" panose="02020603050405020304" pitchFamily="18" charset="0"/>
              </a:rPr>
              <a:t>This has cost me everything.</a:t>
            </a:r>
          </a:p>
          <a:p>
            <a:pPr marL="285750" indent="-285750" algn="just">
              <a:buFont typeface="Wingdings" panose="05000000000000000000" pitchFamily="2" charset="2"/>
              <a:buChar char="v"/>
            </a:pPr>
            <a:r>
              <a:rPr lang="en-GB" sz="2200" dirty="0">
                <a:latin typeface="Times New Roman" panose="02020603050405020304" pitchFamily="18" charset="0"/>
                <a:cs typeface="Times New Roman" panose="02020603050405020304" pitchFamily="18" charset="0"/>
              </a:rPr>
              <a:t>I wonder if carrying it around will harm me?</a:t>
            </a:r>
          </a:p>
          <a:p>
            <a:pPr marL="285750" indent="-285750" algn="just">
              <a:buFont typeface="Wingdings" panose="05000000000000000000" pitchFamily="2" charset="2"/>
              <a:buChar char="v"/>
            </a:pPr>
            <a:r>
              <a:rPr lang="en-GB" sz="2200" dirty="0">
                <a:latin typeface="Times New Roman" panose="02020603050405020304" pitchFamily="18" charset="0"/>
                <a:cs typeface="Times New Roman" panose="02020603050405020304" pitchFamily="18" charset="0"/>
              </a:rPr>
              <a:t>Take all my gold.</a:t>
            </a:r>
          </a:p>
          <a:p>
            <a:pPr marL="285750" indent="-285750" algn="just">
              <a:buFont typeface="Wingdings" panose="05000000000000000000" pitchFamily="2" charset="2"/>
              <a:buChar char="v"/>
            </a:pPr>
            <a:r>
              <a:rPr lang="en-GB" sz="2200" dirty="0">
                <a:latin typeface="Times New Roman" panose="02020603050405020304" pitchFamily="18" charset="0"/>
                <a:cs typeface="Times New Roman" panose="02020603050405020304" pitchFamily="18" charset="0"/>
              </a:rPr>
              <a:t>You can kiss me too, but clean me up first because I have to attend a ball.</a:t>
            </a:r>
          </a:p>
          <a:p>
            <a:pPr marL="285750" indent="-285750" algn="just">
              <a:buFont typeface="Wingdings" panose="05000000000000000000" pitchFamily="2" charset="2"/>
              <a:buChar char="v"/>
            </a:pPr>
            <a:r>
              <a:rPr lang="en-GB" sz="2200" dirty="0">
                <a:latin typeface="Times New Roman" panose="02020603050405020304" pitchFamily="18" charset="0"/>
                <a:cs typeface="Times New Roman" panose="02020603050405020304" pitchFamily="18" charset="0"/>
              </a:rPr>
              <a:t>I’m off to kill her now.</a:t>
            </a:r>
            <a:endParaRPr lang="en-US" sz="2200" dirty="0"/>
          </a:p>
        </p:txBody>
      </p:sp>
      <p:sp>
        <p:nvSpPr>
          <p:cNvPr id="3" name="Title 1"/>
          <p:cNvSpPr txBox="1">
            <a:spLocks/>
          </p:cNvSpPr>
          <p:nvPr/>
        </p:nvSpPr>
        <p:spPr>
          <a:xfrm>
            <a:off x="-920193" y="607745"/>
            <a:ext cx="8229600" cy="597243"/>
          </a:xfrm>
          <a:prstGeom prst="rect">
            <a:avLst/>
          </a:prstGeom>
        </p:spPr>
        <p:txBody>
          <a:bodyPr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IN" sz="2600" b="1" dirty="0" smtClean="0">
                <a:solidFill>
                  <a:srgbClr val="C00000"/>
                </a:solidFill>
                <a:latin typeface="Bookman Old Style" panose="02050604050505020204" pitchFamily="18" charset="0"/>
              </a:rPr>
              <a:t>Step By Step Explanation</a:t>
            </a:r>
            <a:endParaRPr lang="en-US" sz="2600" b="1" dirty="0">
              <a:solidFill>
                <a:srgbClr val="C00000"/>
              </a:solidFill>
              <a:latin typeface="Bookman Old Style" panose="02050604050505020204" pitchFamily="18" charset="0"/>
            </a:endParaRPr>
          </a:p>
        </p:txBody>
      </p:sp>
      <p:pic>
        <p:nvPicPr>
          <p:cNvPr id="4" name="Picture 3"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5" name="TextBox 4">
            <a:extLst>
              <a:ext uri="{FF2B5EF4-FFF2-40B4-BE49-F238E27FC236}">
                <a16:creationId xmlns:a16="http://schemas.microsoft.com/office/drawing/2014/main" xmlns="" id="{7A72F5BB-01CE-4E1F-B528-9003564E9862}"/>
              </a:ext>
            </a:extLst>
          </p:cNvPr>
          <p:cNvSpPr txBox="1"/>
          <p:nvPr/>
        </p:nvSpPr>
        <p:spPr>
          <a:xfrm>
            <a:off x="151074" y="6380543"/>
            <a:ext cx="2986715" cy="246221"/>
          </a:xfrm>
          <a:prstGeom prst="rect">
            <a:avLst/>
          </a:prstGeom>
          <a:noFill/>
        </p:spPr>
        <p:txBody>
          <a:bodyPr wrap="none" rtlCol="0">
            <a:spAutoFit/>
          </a:bodyPr>
          <a:lstStyle/>
          <a:p>
            <a:r>
              <a:rPr lang="en-US" sz="1000" b="1" dirty="0" smtClean="0">
                <a:latin typeface="Arial" pitchFamily="34" charset="0"/>
                <a:cs typeface="Arial" pitchFamily="34" charset="0"/>
              </a:rPr>
              <a:t>The </a:t>
            </a:r>
            <a:r>
              <a:rPr lang="en-US" sz="1000" b="1" dirty="0" err="1" smtClean="0">
                <a:latin typeface="Arial" pitchFamily="34" charset="0"/>
                <a:cs typeface="Arial" pitchFamily="34" charset="0"/>
              </a:rPr>
              <a:t>Laboratory,Preema</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Paul,St.Mary’s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spTree>
    <p:extLst>
      <p:ext uri="{BB962C8B-B14F-4D97-AF65-F5344CB8AC3E}">
        <p14:creationId xmlns:p14="http://schemas.microsoft.com/office/powerpoint/2010/main" xmlns="" val="3487400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2986715" cy="246221"/>
          </a:xfrm>
          <a:prstGeom prst="rect">
            <a:avLst/>
          </a:prstGeom>
          <a:noFill/>
        </p:spPr>
        <p:txBody>
          <a:bodyPr wrap="none" rtlCol="0">
            <a:spAutoFit/>
          </a:bodyPr>
          <a:lstStyle/>
          <a:p>
            <a:r>
              <a:rPr lang="en-US" sz="1000" b="1" dirty="0" smtClean="0">
                <a:latin typeface="Arial" pitchFamily="34" charset="0"/>
                <a:cs typeface="Arial" pitchFamily="34" charset="0"/>
              </a:rPr>
              <a:t>The </a:t>
            </a:r>
            <a:r>
              <a:rPr lang="en-US" sz="1000" b="1" dirty="0" err="1" smtClean="0">
                <a:latin typeface="Arial" pitchFamily="34" charset="0"/>
                <a:cs typeface="Arial" pitchFamily="34" charset="0"/>
              </a:rPr>
              <a:t>Laboratory,Preema</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Paul,St.Mary’s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31800" y="342419"/>
            <a:ext cx="8229600" cy="597243"/>
          </a:xfrm>
          <a:prstGeom prst="rect">
            <a:avLst/>
          </a:prstGeom>
        </p:spPr>
        <p:txBody>
          <a:bodyPr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IN" sz="2600" b="1" dirty="0">
                <a:solidFill>
                  <a:srgbClr val="C00000"/>
                </a:solidFill>
                <a:latin typeface="Bookman Old Style" panose="02050604050505020204" pitchFamily="18" charset="0"/>
              </a:rPr>
              <a:t>STRUCTURE</a:t>
            </a:r>
            <a:endParaRPr lang="en-US" sz="2600" b="1" dirty="0">
              <a:solidFill>
                <a:srgbClr val="C00000"/>
              </a:solidFill>
              <a:latin typeface="Bookman Old Style" panose="02050604050505020204" pitchFamily="18" charset="0"/>
            </a:endParaRPr>
          </a:p>
        </p:txBody>
      </p:sp>
      <p:sp>
        <p:nvSpPr>
          <p:cNvPr id="2" name="Rectangle 1"/>
          <p:cNvSpPr/>
          <p:nvPr/>
        </p:nvSpPr>
        <p:spPr>
          <a:xfrm>
            <a:off x="431800" y="939662"/>
            <a:ext cx="8494776" cy="4051878"/>
          </a:xfrm>
          <a:prstGeom prst="rect">
            <a:avLst/>
          </a:prstGeom>
        </p:spPr>
        <p:txBody>
          <a:bodyPr wrap="square">
            <a:spAutoFit/>
          </a:bodyPr>
          <a:lstStyle/>
          <a:p>
            <a:pPr algn="just">
              <a:lnSpc>
                <a:spcPct val="200000"/>
              </a:lnSpc>
              <a:buFont typeface="Wingdings" pitchFamily="2" charset="2"/>
              <a:buChar char="v"/>
            </a:pPr>
            <a:r>
              <a:rPr lang="en-IN" sz="2200" dirty="0">
                <a:latin typeface="Times New Roman" panose="02020603050405020304" pitchFamily="18" charset="0"/>
                <a:cs typeface="Times New Roman" panose="02020603050405020304" pitchFamily="18" charset="0"/>
              </a:rPr>
              <a:t>There are twelve four-line stanzas in this poem.</a:t>
            </a:r>
          </a:p>
          <a:p>
            <a:pPr algn="just">
              <a:lnSpc>
                <a:spcPct val="200000"/>
              </a:lnSpc>
              <a:buFont typeface="Wingdings" pitchFamily="2" charset="2"/>
              <a:buChar char="v"/>
            </a:pPr>
            <a:r>
              <a:rPr lang="en-IN" sz="2200" dirty="0">
                <a:latin typeface="Times New Roman" panose="02020603050405020304" pitchFamily="18" charset="0"/>
                <a:cs typeface="Times New Roman" panose="02020603050405020304" pitchFamily="18" charset="0"/>
              </a:rPr>
              <a:t>Each stanza has two pairs of rhyming lines (we call those couplets).</a:t>
            </a:r>
          </a:p>
          <a:p>
            <a:pPr algn="just">
              <a:lnSpc>
                <a:spcPct val="200000"/>
              </a:lnSpc>
              <a:buFont typeface="Wingdings" pitchFamily="2" charset="2"/>
              <a:buChar char="v"/>
            </a:pPr>
            <a:r>
              <a:rPr lang="en-IN" sz="2200" dirty="0">
                <a:latin typeface="Times New Roman" panose="02020603050405020304" pitchFamily="18" charset="0"/>
                <a:cs typeface="Times New Roman" panose="02020603050405020304" pitchFamily="18" charset="0"/>
              </a:rPr>
              <a:t>The basic unit of this poem's meter is called an </a:t>
            </a:r>
            <a:r>
              <a:rPr lang="en-IN" sz="2200" dirty="0" err="1">
                <a:latin typeface="Times New Roman" panose="02020603050405020304" pitchFamily="18" charset="0"/>
                <a:cs typeface="Times New Roman" panose="02020603050405020304" pitchFamily="18" charset="0"/>
              </a:rPr>
              <a:t>anapest</a:t>
            </a:r>
            <a:r>
              <a:rPr lang="en-IN" sz="2200" dirty="0">
                <a:latin typeface="Times New Roman" panose="02020603050405020304" pitchFamily="18" charset="0"/>
                <a:cs typeface="Times New Roman" panose="02020603050405020304" pitchFamily="18" charset="0"/>
              </a:rPr>
              <a:t>. That means two unstressed syllables followed by a stressed syllable.</a:t>
            </a:r>
          </a:p>
          <a:p>
            <a:pPr algn="just">
              <a:lnSpc>
                <a:spcPct val="200000"/>
              </a:lnSpc>
              <a:buFont typeface="Wingdings" pitchFamily="2" charset="2"/>
              <a:buChar char="v"/>
            </a:pPr>
            <a:r>
              <a:rPr lang="en-IN" sz="2200" dirty="0">
                <a:latin typeface="Times New Roman" panose="02020603050405020304" pitchFamily="18" charset="0"/>
                <a:cs typeface="Times New Roman" panose="02020603050405020304" pitchFamily="18" charset="0"/>
              </a:rPr>
              <a:t>The rhyme scheme is regular, with an ABAC structure that makes each short stanza playful until the dramatic break of its last line.</a:t>
            </a:r>
          </a:p>
        </p:txBody>
      </p:sp>
    </p:spTree>
    <p:extLst>
      <p:ext uri="{BB962C8B-B14F-4D97-AF65-F5344CB8AC3E}">
        <p14:creationId xmlns:p14="http://schemas.microsoft.com/office/powerpoint/2010/main" xmlns="" val="1533925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2986715" cy="246221"/>
          </a:xfrm>
          <a:prstGeom prst="rect">
            <a:avLst/>
          </a:prstGeom>
          <a:noFill/>
        </p:spPr>
        <p:txBody>
          <a:bodyPr wrap="none" rtlCol="0">
            <a:spAutoFit/>
          </a:bodyPr>
          <a:lstStyle/>
          <a:p>
            <a:r>
              <a:rPr lang="en-US" sz="1000" b="1" dirty="0" smtClean="0">
                <a:latin typeface="Arial" pitchFamily="34" charset="0"/>
                <a:cs typeface="Arial" pitchFamily="34" charset="0"/>
              </a:rPr>
              <a:t>The </a:t>
            </a:r>
            <a:r>
              <a:rPr lang="en-US" sz="1000" b="1" dirty="0" err="1" smtClean="0">
                <a:latin typeface="Arial" pitchFamily="34" charset="0"/>
                <a:cs typeface="Arial" pitchFamily="34" charset="0"/>
              </a:rPr>
              <a:t>Laboratory,Preema</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Paul,St.Mary’s</a:t>
            </a:r>
            <a:r>
              <a:rPr lang="en-US" sz="1000" b="1" dirty="0" smtClean="0">
                <a:latin typeface="Arial" pitchFamily="34" charset="0"/>
                <a:cs typeface="Arial" pitchFamily="34" charset="0"/>
              </a:rPr>
              <a:t> </a:t>
            </a:r>
            <a:r>
              <a:rPr lang="en-US" sz="1000" b="1" dirty="0">
                <a:latin typeface="Arial" pitchFamily="34" charset="0"/>
                <a:cs typeface="Arial" pitchFamily="34" charset="0"/>
              </a:rPr>
              <a:t>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206315" y="660149"/>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IN" sz="2600" b="1" dirty="0">
                <a:solidFill>
                  <a:srgbClr val="C00000"/>
                </a:solidFill>
                <a:latin typeface="Bookman Old Style" panose="02050604050505020204" pitchFamily="18" charset="0"/>
              </a:rPr>
              <a:t>CONTENTS</a:t>
            </a:r>
            <a:r>
              <a:rPr lang="en-US" sz="2600" b="1" dirty="0">
                <a:solidFill>
                  <a:srgbClr val="C00000"/>
                </a:solidFill>
                <a:latin typeface="Bookman Old Style" panose="02050604050505020204" pitchFamily="18" charset="0"/>
              </a:rPr>
              <a:t/>
            </a:r>
            <a:br>
              <a:rPr lang="en-US" sz="2600" b="1" dirty="0">
                <a:solidFill>
                  <a:srgbClr val="C00000"/>
                </a:solidFill>
                <a:latin typeface="Bookman Old Style" panose="02050604050505020204" pitchFamily="18" charset="0"/>
              </a:rPr>
            </a:br>
            <a:endParaRPr lang="en-US" sz="2600" b="1" dirty="0">
              <a:solidFill>
                <a:srgbClr val="C00000"/>
              </a:solidFill>
              <a:latin typeface="Bookman Old Style" panose="02050604050505020204" pitchFamily="18" charset="0"/>
            </a:endParaRPr>
          </a:p>
        </p:txBody>
      </p:sp>
      <p:sp>
        <p:nvSpPr>
          <p:cNvPr id="2" name="Rectangle 1"/>
          <p:cNvSpPr/>
          <p:nvPr/>
        </p:nvSpPr>
        <p:spPr>
          <a:xfrm>
            <a:off x="654118" y="1189476"/>
            <a:ext cx="8489882" cy="5339923"/>
          </a:xfrm>
          <a:prstGeom prst="rect">
            <a:avLst/>
          </a:prstGeom>
        </p:spPr>
        <p:txBody>
          <a:bodyPr wrap="square">
            <a:spAutoFit/>
          </a:bodyPr>
          <a:lstStyle/>
          <a:p>
            <a:pPr>
              <a:lnSpc>
                <a:spcPct val="200000"/>
              </a:lnSpc>
              <a:buNone/>
            </a:pPr>
            <a:r>
              <a:rPr lang="en-IN" sz="2200" dirty="0">
                <a:latin typeface="Times New Roman" panose="02020603050405020304" pitchFamily="18" charset="0"/>
                <a:cs typeface="Times New Roman" panose="02020603050405020304" pitchFamily="18" charset="0"/>
              </a:rPr>
              <a:t>1.Introduction</a:t>
            </a:r>
          </a:p>
          <a:p>
            <a:pPr>
              <a:lnSpc>
                <a:spcPct val="200000"/>
              </a:lnSpc>
              <a:buNone/>
            </a:pPr>
            <a:r>
              <a:rPr lang="en-IN" sz="2200" dirty="0">
                <a:latin typeface="Times New Roman" panose="02020603050405020304" pitchFamily="18" charset="0"/>
                <a:cs typeface="Times New Roman" panose="02020603050405020304" pitchFamily="18" charset="0"/>
              </a:rPr>
              <a:t>2.Dramatic Monologue</a:t>
            </a:r>
          </a:p>
          <a:p>
            <a:pPr>
              <a:lnSpc>
                <a:spcPct val="200000"/>
              </a:lnSpc>
              <a:buNone/>
            </a:pPr>
            <a:r>
              <a:rPr lang="en-IN" sz="2200" dirty="0">
                <a:latin typeface="Times New Roman" panose="02020603050405020304" pitchFamily="18" charset="0"/>
                <a:cs typeface="Times New Roman" panose="02020603050405020304" pitchFamily="18" charset="0"/>
              </a:rPr>
              <a:t>3.Historical Background</a:t>
            </a:r>
          </a:p>
          <a:p>
            <a:pPr>
              <a:lnSpc>
                <a:spcPct val="200000"/>
              </a:lnSpc>
              <a:buNone/>
            </a:pPr>
            <a:r>
              <a:rPr lang="en-IN" sz="2200" dirty="0">
                <a:latin typeface="Times New Roman" panose="02020603050405020304" pitchFamily="18" charset="0"/>
                <a:cs typeface="Times New Roman" panose="02020603050405020304" pitchFamily="18" charset="0"/>
              </a:rPr>
              <a:t>4.Historical Setting</a:t>
            </a:r>
          </a:p>
          <a:p>
            <a:pPr>
              <a:lnSpc>
                <a:spcPct val="200000"/>
              </a:lnSpc>
              <a:buNone/>
            </a:pPr>
            <a:r>
              <a:rPr lang="en-IN" sz="2200" dirty="0">
                <a:latin typeface="Times New Roman" panose="02020603050405020304" pitchFamily="18" charset="0"/>
                <a:cs typeface="Times New Roman" panose="02020603050405020304" pitchFamily="18" charset="0"/>
              </a:rPr>
              <a:t>5.Summary</a:t>
            </a:r>
          </a:p>
          <a:p>
            <a:pPr>
              <a:lnSpc>
                <a:spcPct val="200000"/>
              </a:lnSpc>
              <a:buNone/>
            </a:pPr>
            <a:r>
              <a:rPr lang="en-IN" sz="2200" dirty="0" smtClean="0">
                <a:latin typeface="Times New Roman" panose="02020603050405020304" pitchFamily="18" charset="0"/>
                <a:cs typeface="Times New Roman" panose="02020603050405020304" pitchFamily="18" charset="0"/>
              </a:rPr>
              <a:t>6.Step by Step Explanation</a:t>
            </a:r>
            <a:endParaRPr lang="en-IN" sz="2200" dirty="0">
              <a:latin typeface="Times New Roman" panose="02020603050405020304" pitchFamily="18" charset="0"/>
              <a:cs typeface="Times New Roman" panose="02020603050405020304" pitchFamily="18" charset="0"/>
            </a:endParaRPr>
          </a:p>
          <a:p>
            <a:pPr>
              <a:lnSpc>
                <a:spcPct val="200000"/>
              </a:lnSpc>
              <a:buNone/>
            </a:pPr>
            <a:r>
              <a:rPr lang="en-IN" sz="2200" dirty="0">
                <a:latin typeface="Times New Roman" panose="02020603050405020304" pitchFamily="18" charset="0"/>
                <a:cs typeface="Times New Roman" panose="02020603050405020304" pitchFamily="18" charset="0"/>
              </a:rPr>
              <a:t>7.Structure</a:t>
            </a:r>
          </a:p>
          <a:p>
            <a:pPr>
              <a:lnSpc>
                <a:spcPct val="150000"/>
              </a:lnSpc>
            </a:pPr>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16383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2986715" cy="246221"/>
          </a:xfrm>
          <a:prstGeom prst="rect">
            <a:avLst/>
          </a:prstGeom>
          <a:noFill/>
        </p:spPr>
        <p:txBody>
          <a:bodyPr wrap="none" rtlCol="0">
            <a:spAutoFit/>
          </a:bodyPr>
          <a:lstStyle/>
          <a:p>
            <a:r>
              <a:rPr lang="en-US" sz="1000" b="1" dirty="0" smtClean="0">
                <a:latin typeface="Arial" pitchFamily="34" charset="0"/>
                <a:cs typeface="Arial" pitchFamily="34" charset="0"/>
              </a:rPr>
              <a:t>The </a:t>
            </a:r>
            <a:r>
              <a:rPr lang="en-US" sz="1000" b="1" dirty="0" err="1" smtClean="0">
                <a:latin typeface="Arial" pitchFamily="34" charset="0"/>
                <a:cs typeface="Arial" pitchFamily="34" charset="0"/>
              </a:rPr>
              <a:t>Laboratory,Preema</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Paul,St.Mary’s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pic>
        <p:nvPicPr>
          <p:cNvPr id="8" name="Content Placeholder 3" descr="lab download.jpg"/>
          <p:cNvPicPr>
            <a:picLocks noChangeAspect="1"/>
          </p:cNvPicPr>
          <p:nvPr/>
        </p:nvPicPr>
        <p:blipFill>
          <a:blip r:embed="rId3"/>
          <a:stretch>
            <a:fillRect/>
          </a:stretch>
        </p:blipFill>
        <p:spPr>
          <a:xfrm>
            <a:off x="609600" y="744582"/>
            <a:ext cx="7609114" cy="5580017"/>
          </a:xfrm>
          <a:prstGeom prst="rect">
            <a:avLst/>
          </a:prstGeom>
        </p:spPr>
      </p:pic>
    </p:spTree>
    <p:extLst>
      <p:ext uri="{BB962C8B-B14F-4D97-AF65-F5344CB8AC3E}">
        <p14:creationId xmlns:p14="http://schemas.microsoft.com/office/powerpoint/2010/main" xmlns="" val="4213965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2986715" cy="246221"/>
          </a:xfrm>
          <a:prstGeom prst="rect">
            <a:avLst/>
          </a:prstGeom>
          <a:noFill/>
        </p:spPr>
        <p:txBody>
          <a:bodyPr wrap="none" rtlCol="0">
            <a:spAutoFit/>
          </a:bodyPr>
          <a:lstStyle/>
          <a:p>
            <a:r>
              <a:rPr lang="en-US" sz="1000" b="1" dirty="0" smtClean="0">
                <a:latin typeface="Arial" pitchFamily="34" charset="0"/>
                <a:cs typeface="Arial" pitchFamily="34" charset="0"/>
              </a:rPr>
              <a:t>The </a:t>
            </a:r>
            <a:r>
              <a:rPr lang="en-US" sz="1000" b="1" dirty="0" err="1" smtClean="0">
                <a:latin typeface="Arial" pitchFamily="34" charset="0"/>
                <a:cs typeface="Arial" pitchFamily="34" charset="0"/>
              </a:rPr>
              <a:t>Laboratory,Preema</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Paul,St.Mary’s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573868" y="761844"/>
            <a:ext cx="2957861" cy="492443"/>
          </a:xfrm>
          <a:prstGeom prst="rect">
            <a:avLst/>
          </a:prstGeom>
        </p:spPr>
        <p:txBody>
          <a:bodyPr wrap="none">
            <a:spAutoFit/>
          </a:bodyPr>
          <a:lstStyle/>
          <a:p>
            <a:r>
              <a:rPr lang="en-IN" sz="2600" b="1" dirty="0">
                <a:solidFill>
                  <a:srgbClr val="C00000"/>
                </a:solidFill>
                <a:latin typeface="Bookman Old Style" panose="02050604050505020204" pitchFamily="18" charset="0"/>
              </a:rPr>
              <a:t>INTRODUCTION</a:t>
            </a:r>
            <a:endParaRPr lang="en-US" sz="2600" b="1" dirty="0">
              <a:solidFill>
                <a:srgbClr val="C00000"/>
              </a:solidFill>
              <a:latin typeface="Bookman Old Style" pitchFamily="18" charset="0"/>
            </a:endParaRPr>
          </a:p>
        </p:txBody>
      </p:sp>
      <p:sp>
        <p:nvSpPr>
          <p:cNvPr id="3" name="Rectangle 2"/>
          <p:cNvSpPr/>
          <p:nvPr/>
        </p:nvSpPr>
        <p:spPr>
          <a:xfrm>
            <a:off x="573868" y="1254287"/>
            <a:ext cx="8494776" cy="4154984"/>
          </a:xfrm>
          <a:prstGeom prst="rect">
            <a:avLst/>
          </a:prstGeom>
        </p:spPr>
        <p:txBody>
          <a:bodyPr wrap="square">
            <a:spAutoFit/>
          </a:bodyPr>
          <a:lstStyle/>
          <a:p>
            <a:pPr algn="just" fontAlgn="base">
              <a:lnSpc>
                <a:spcPct val="150000"/>
              </a:lnSpc>
              <a:buFont typeface="Wingdings" pitchFamily="2" charset="2"/>
              <a:buChar char="v"/>
            </a:pPr>
            <a:r>
              <a:rPr lang="en-IN" sz="2200" b="1" dirty="0">
                <a:latin typeface="Times New Roman" panose="02020603050405020304" pitchFamily="18" charset="0"/>
                <a:cs typeface="Times New Roman" panose="02020603050405020304" pitchFamily="18" charset="0"/>
              </a:rPr>
              <a:t>Robert Browning</a:t>
            </a:r>
            <a:r>
              <a:rPr lang="en-IN" sz="2200" dirty="0">
                <a:latin typeface="Times New Roman" panose="02020603050405020304" pitchFamily="18" charset="0"/>
                <a:cs typeface="Times New Roman" panose="02020603050405020304" pitchFamily="18" charset="0"/>
              </a:rPr>
              <a:t> (7 May 1812 – 12 December 1889) was an English poet and playwright whose mastery of the dramatic monologue made him one of the foremost </a:t>
            </a:r>
            <a:r>
              <a:rPr lang="en-IN" sz="2200" u="sng" dirty="0">
                <a:latin typeface="Times New Roman" panose="02020603050405020304" pitchFamily="18" charset="0"/>
                <a:cs typeface="Times New Roman" panose="02020603050405020304" pitchFamily="18" charset="0"/>
              </a:rPr>
              <a:t>Victorian poets</a:t>
            </a:r>
            <a:r>
              <a:rPr lang="en-IN" sz="2200" dirty="0">
                <a:latin typeface="Times New Roman" panose="02020603050405020304" pitchFamily="18" charset="0"/>
                <a:cs typeface="Times New Roman" panose="02020603050405020304" pitchFamily="18" charset="0"/>
              </a:rPr>
              <a:t>. His poems are best known for their irony, characterization, dark humour, social commentary, historical settings, and challenging vocabulary and syntax</a:t>
            </a:r>
            <a:r>
              <a:rPr lang="en-IN" sz="2200" dirty="0" smtClean="0">
                <a:latin typeface="Times New Roman" panose="02020603050405020304" pitchFamily="18" charset="0"/>
                <a:cs typeface="Times New Roman" panose="02020603050405020304" pitchFamily="18" charset="0"/>
              </a:rPr>
              <a:t>.</a:t>
            </a:r>
          </a:p>
          <a:p>
            <a:pPr algn="just" fontAlgn="base">
              <a:lnSpc>
                <a:spcPct val="150000"/>
              </a:lnSpc>
            </a:pPr>
            <a:endParaRPr lang="en-IN" sz="2200" dirty="0">
              <a:latin typeface="Times New Roman" panose="02020603050405020304" pitchFamily="18" charset="0"/>
              <a:cs typeface="Times New Roman" panose="02020603050405020304" pitchFamily="18" charset="0"/>
            </a:endParaRPr>
          </a:p>
          <a:p>
            <a:pPr algn="just">
              <a:lnSpc>
                <a:spcPct val="150000"/>
              </a:lnSpc>
              <a:buFont typeface="Wingdings" pitchFamily="2" charset="2"/>
              <a:buChar char="v"/>
            </a:pPr>
            <a:r>
              <a:rPr lang="en-IN" sz="2200" dirty="0">
                <a:latin typeface="Times New Roman" panose="02020603050405020304" pitchFamily="18" charset="0"/>
                <a:cs typeface="Times New Roman" panose="02020603050405020304" pitchFamily="18" charset="0"/>
              </a:rPr>
              <a:t> The poem was first published in June 1844 in </a:t>
            </a:r>
            <a:r>
              <a:rPr lang="en-IN" sz="2200" i="1" dirty="0">
                <a:latin typeface="Times New Roman" panose="02020603050405020304" pitchFamily="18" charset="0"/>
                <a:cs typeface="Times New Roman" panose="02020603050405020304" pitchFamily="18" charset="0"/>
              </a:rPr>
              <a:t>Hood's Magazine and Comic Miscellany</a:t>
            </a:r>
            <a:r>
              <a:rPr lang="en-IN" sz="2200" dirty="0">
                <a:latin typeface="Times New Roman" panose="02020603050405020304" pitchFamily="18" charset="0"/>
                <a:cs typeface="Times New Roman" panose="02020603050405020304" pitchFamily="18" charset="0"/>
              </a:rPr>
              <a:t>, and later in </a:t>
            </a:r>
            <a:r>
              <a:rPr lang="en-IN" sz="2200" i="1" dirty="0">
                <a:latin typeface="Times New Roman" panose="02020603050405020304" pitchFamily="18" charset="0"/>
                <a:cs typeface="Times New Roman" panose="02020603050405020304" pitchFamily="18" charset="0"/>
              </a:rPr>
              <a:t>Dramatic Romances and Lyrics</a:t>
            </a:r>
            <a:r>
              <a:rPr lang="en-IN" sz="2200" dirty="0">
                <a:latin typeface="Times New Roman" panose="02020603050405020304" pitchFamily="18" charset="0"/>
                <a:cs typeface="Times New Roman" panose="02020603050405020304" pitchFamily="18" charset="0"/>
              </a:rPr>
              <a:t> in 1845.</a:t>
            </a:r>
          </a:p>
        </p:txBody>
      </p:sp>
    </p:spTree>
    <p:extLst>
      <p:ext uri="{BB962C8B-B14F-4D97-AF65-F5344CB8AC3E}">
        <p14:creationId xmlns:p14="http://schemas.microsoft.com/office/powerpoint/2010/main" xmlns="" val="2575031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2986715" cy="246221"/>
          </a:xfrm>
          <a:prstGeom prst="rect">
            <a:avLst/>
          </a:prstGeom>
          <a:noFill/>
        </p:spPr>
        <p:txBody>
          <a:bodyPr wrap="none" rtlCol="0">
            <a:spAutoFit/>
          </a:bodyPr>
          <a:lstStyle/>
          <a:p>
            <a:r>
              <a:rPr lang="en-US" sz="1000" b="1" dirty="0" smtClean="0">
                <a:latin typeface="Arial" pitchFamily="34" charset="0"/>
                <a:cs typeface="Arial" pitchFamily="34" charset="0"/>
              </a:rPr>
              <a:t>The </a:t>
            </a:r>
            <a:r>
              <a:rPr lang="en-US" sz="1000" b="1" dirty="0" err="1" smtClean="0">
                <a:latin typeface="Arial" pitchFamily="34" charset="0"/>
                <a:cs typeface="Arial" pitchFamily="34" charset="0"/>
              </a:rPr>
              <a:t>Laboratory,Preema</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Paul,St.Mary’s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54000" y="369766"/>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600" b="1" dirty="0" smtClean="0">
                <a:solidFill>
                  <a:srgbClr val="C00000"/>
                </a:solidFill>
                <a:latin typeface="Bookman Old Style" pitchFamily="18" charset="0"/>
              </a:rPr>
              <a:t>        </a:t>
            </a:r>
            <a:r>
              <a:rPr lang="en-IN" sz="2600" b="1" dirty="0">
                <a:solidFill>
                  <a:srgbClr val="C00000"/>
                </a:solidFill>
                <a:latin typeface="Bookman Old Style" panose="02050604050505020204" pitchFamily="18" charset="0"/>
              </a:rPr>
              <a:t>DRAMATIC MONOLOGUE</a:t>
            </a:r>
            <a:endParaRPr lang="en-US" sz="2600" b="1" dirty="0">
              <a:solidFill>
                <a:srgbClr val="C00000"/>
              </a:solidFill>
              <a:latin typeface="Bookman Old Style" pitchFamily="18" charset="0"/>
            </a:endParaRPr>
          </a:p>
        </p:txBody>
      </p:sp>
      <p:sp>
        <p:nvSpPr>
          <p:cNvPr id="7" name="Rectangle 6"/>
          <p:cNvSpPr/>
          <p:nvPr/>
        </p:nvSpPr>
        <p:spPr>
          <a:xfrm>
            <a:off x="547008" y="1115290"/>
            <a:ext cx="8494776" cy="4602029"/>
          </a:xfrm>
          <a:prstGeom prst="rect">
            <a:avLst/>
          </a:prstGeom>
        </p:spPr>
        <p:txBody>
          <a:bodyPr wrap="square">
            <a:spAutoFit/>
          </a:bodyPr>
          <a:lstStyle/>
          <a:p>
            <a:pPr fontAlgn="base">
              <a:lnSpc>
                <a:spcPct val="150000"/>
              </a:lnSpc>
              <a:buFont typeface="Wingdings" pitchFamily="2" charset="2"/>
              <a:buChar char="v"/>
            </a:pPr>
            <a:r>
              <a:rPr lang="en-IN" sz="2200" dirty="0">
                <a:latin typeface="Times New Roman" panose="02020603050405020304" pitchFamily="18" charset="0"/>
                <a:cs typeface="Times New Roman" panose="02020603050405020304" pitchFamily="18" charset="0"/>
              </a:rPr>
              <a:t>Robert Browning is  most famous for his use of the dramatic monologue</a:t>
            </a:r>
          </a:p>
          <a:p>
            <a:pPr fontAlgn="base">
              <a:lnSpc>
                <a:spcPct val="150000"/>
              </a:lnSpc>
              <a:buFont typeface="Wingdings" pitchFamily="2" charset="2"/>
              <a:buChar char="v"/>
            </a:pPr>
            <a:r>
              <a:rPr lang="en-IN" sz="2200" dirty="0">
                <a:latin typeface="Times New Roman" panose="02020603050405020304" pitchFamily="18" charset="0"/>
                <a:cs typeface="Times New Roman" panose="02020603050405020304" pitchFamily="18" charset="0"/>
              </a:rPr>
              <a:t>A single character is speaking throughout the poem.</a:t>
            </a:r>
          </a:p>
          <a:p>
            <a:pPr fontAlgn="base">
              <a:lnSpc>
                <a:spcPct val="150000"/>
              </a:lnSpc>
              <a:buFont typeface="Wingdings" pitchFamily="2" charset="2"/>
              <a:buChar char="v"/>
            </a:pPr>
            <a:r>
              <a:rPr lang="en-IN" sz="2200" dirty="0">
                <a:latin typeface="Times New Roman" panose="02020603050405020304" pitchFamily="18" charset="0"/>
                <a:cs typeface="Times New Roman" panose="02020603050405020304" pitchFamily="18" charset="0"/>
              </a:rPr>
              <a:t> The poet does not interfere or speaking anything. </a:t>
            </a:r>
          </a:p>
          <a:p>
            <a:pPr fontAlgn="base">
              <a:lnSpc>
                <a:spcPct val="150000"/>
              </a:lnSpc>
              <a:buFont typeface="Wingdings" pitchFamily="2" charset="2"/>
              <a:buChar char="v"/>
            </a:pPr>
            <a:r>
              <a:rPr lang="en-IN" sz="2200" dirty="0">
                <a:latin typeface="Times New Roman" panose="02020603050405020304" pitchFamily="18" charset="0"/>
                <a:cs typeface="Times New Roman" panose="02020603050405020304" pitchFamily="18" charset="0"/>
              </a:rPr>
              <a:t>The poem begins at a crucial point .</a:t>
            </a:r>
          </a:p>
          <a:p>
            <a:pPr fontAlgn="base">
              <a:lnSpc>
                <a:spcPct val="150000"/>
              </a:lnSpc>
              <a:buFont typeface="Wingdings" pitchFamily="2" charset="2"/>
              <a:buChar char="v"/>
            </a:pPr>
            <a:r>
              <a:rPr lang="en-IN" sz="2200" dirty="0">
                <a:latin typeface="Times New Roman" panose="02020603050405020304" pitchFamily="18" charset="0"/>
                <a:cs typeface="Times New Roman" panose="02020603050405020304" pitchFamily="18" charset="0"/>
              </a:rPr>
              <a:t>This form fits Browning's interests perfectly, since it allows him to empathize with perspectives he likely did not hold himself and to investigate the remarkable human facility for rationalizing our </a:t>
            </a:r>
            <a:r>
              <a:rPr lang="en-IN" sz="2200" dirty="0" err="1">
                <a:latin typeface="Times New Roman" panose="02020603050405020304" pitchFamily="18" charset="0"/>
                <a:cs typeface="Times New Roman" panose="02020603050405020304" pitchFamily="18" charset="0"/>
              </a:rPr>
              <a:t>behaviors</a:t>
            </a:r>
            <a:r>
              <a:rPr lang="en-IN" sz="2200" dirty="0">
                <a:latin typeface="Times New Roman" panose="02020603050405020304" pitchFamily="18" charset="0"/>
                <a:cs typeface="Times New Roman" panose="02020603050405020304" pitchFamily="18" charset="0"/>
              </a:rPr>
              <a:t> and beliefs.</a:t>
            </a:r>
          </a:p>
        </p:txBody>
      </p:sp>
    </p:spTree>
    <p:extLst>
      <p:ext uri="{BB962C8B-B14F-4D97-AF65-F5344CB8AC3E}">
        <p14:creationId xmlns:p14="http://schemas.microsoft.com/office/powerpoint/2010/main" xmlns="" val="3943421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2986715" cy="246221"/>
          </a:xfrm>
          <a:prstGeom prst="rect">
            <a:avLst/>
          </a:prstGeom>
          <a:noFill/>
        </p:spPr>
        <p:txBody>
          <a:bodyPr wrap="none" rtlCol="0">
            <a:spAutoFit/>
          </a:bodyPr>
          <a:lstStyle/>
          <a:p>
            <a:r>
              <a:rPr lang="en-US" sz="1000" b="1" dirty="0" smtClean="0">
                <a:latin typeface="Arial" pitchFamily="34" charset="0"/>
                <a:cs typeface="Arial" pitchFamily="34" charset="0"/>
              </a:rPr>
              <a:t>The </a:t>
            </a:r>
            <a:r>
              <a:rPr lang="en-US" sz="1000" b="1" dirty="0" err="1" smtClean="0">
                <a:latin typeface="Arial" pitchFamily="34" charset="0"/>
                <a:cs typeface="Arial" pitchFamily="34" charset="0"/>
              </a:rPr>
              <a:t>Laboratory,Preema</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Paul,St.Mary’s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1053071" y="518047"/>
            <a:ext cx="8229600" cy="597243"/>
          </a:xfrm>
          <a:prstGeom prst="rect">
            <a:avLst/>
          </a:prstGeom>
        </p:spPr>
        <p:txBody>
          <a:bodyPr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IN" sz="2600" b="1" dirty="0">
                <a:solidFill>
                  <a:srgbClr val="C00000"/>
                </a:solidFill>
                <a:latin typeface="Bookman Old Style" panose="02050604050505020204" pitchFamily="18" charset="0"/>
              </a:rPr>
              <a:t>HISTORICAL BACKGROUND</a:t>
            </a:r>
            <a:endParaRPr lang="en-US" sz="2600" b="1" dirty="0">
              <a:solidFill>
                <a:srgbClr val="C00000"/>
              </a:solidFill>
              <a:latin typeface="Bookman Old Style" panose="02050604050505020204" pitchFamily="18" charset="0"/>
            </a:endParaRPr>
          </a:p>
        </p:txBody>
      </p:sp>
      <p:sp>
        <p:nvSpPr>
          <p:cNvPr id="2" name="Rectangle 1"/>
          <p:cNvSpPr/>
          <p:nvPr/>
        </p:nvSpPr>
        <p:spPr>
          <a:xfrm>
            <a:off x="393700" y="1361276"/>
            <a:ext cx="8494776" cy="3086871"/>
          </a:xfrm>
          <a:prstGeom prst="rect">
            <a:avLst/>
          </a:prstGeom>
        </p:spPr>
        <p:txBody>
          <a:bodyPr wrap="square">
            <a:spAutoFit/>
          </a:bodyPr>
          <a:lstStyle/>
          <a:p>
            <a:pPr algn="just">
              <a:lnSpc>
                <a:spcPct val="150000"/>
              </a:lnSpc>
              <a:buFont typeface="Wingdings" pitchFamily="2" charset="2"/>
              <a:buChar char="v"/>
            </a:pPr>
            <a:r>
              <a:rPr lang="en-IN" sz="2200" dirty="0">
                <a:latin typeface="Times New Roman" panose="02020603050405020304" pitchFamily="18" charset="0"/>
                <a:cs typeface="Times New Roman" panose="02020603050405020304" pitchFamily="18" charset="0"/>
              </a:rPr>
              <a:t>The inspiration for "The Laboratory" came from the life of Marie-Madeleine-Marguerite </a:t>
            </a:r>
            <a:r>
              <a:rPr lang="en-IN" sz="2200" dirty="0" err="1">
                <a:latin typeface="Times New Roman" panose="02020603050405020304" pitchFamily="18" charset="0"/>
                <a:cs typeface="Times New Roman" panose="02020603050405020304" pitchFamily="18" charset="0"/>
              </a:rPr>
              <a:t>d'Aubray</a:t>
            </a:r>
            <a:r>
              <a:rPr lang="en-IN" sz="2200" dirty="0">
                <a:latin typeface="Times New Roman" panose="02020603050405020304" pitchFamily="18" charset="0"/>
                <a:cs typeface="Times New Roman" panose="02020603050405020304" pitchFamily="18" charset="0"/>
              </a:rPr>
              <a:t>, Marquise de </a:t>
            </a:r>
            <a:r>
              <a:rPr lang="en-IN" sz="2200" dirty="0" err="1">
                <a:latin typeface="Times New Roman" panose="02020603050405020304" pitchFamily="18" charset="0"/>
                <a:cs typeface="Times New Roman" panose="02020603050405020304" pitchFamily="18" charset="0"/>
              </a:rPr>
              <a:t>Brinvilliers</a:t>
            </a:r>
            <a:r>
              <a:rPr lang="en-IN" sz="2200" dirty="0">
                <a:latin typeface="Times New Roman" panose="02020603050405020304" pitchFamily="18" charset="0"/>
                <a:cs typeface="Times New Roman" panose="02020603050405020304" pitchFamily="18" charset="0"/>
              </a:rPr>
              <a:t>. </a:t>
            </a:r>
          </a:p>
          <a:p>
            <a:pPr algn="just">
              <a:lnSpc>
                <a:spcPct val="150000"/>
              </a:lnSpc>
              <a:buFont typeface="Wingdings" pitchFamily="2" charset="2"/>
              <a:buChar char="v"/>
            </a:pPr>
            <a:r>
              <a:rPr lang="en-IN" sz="2200" dirty="0">
                <a:latin typeface="Times New Roman" panose="02020603050405020304" pitchFamily="18" charset="0"/>
                <a:cs typeface="Times New Roman" panose="02020603050405020304" pitchFamily="18" charset="0"/>
              </a:rPr>
              <a:t> She was a French aristocrat in the late seventeenth century who poisoned her father and her brothers so she wouldn't have to share her inheritance. </a:t>
            </a:r>
          </a:p>
          <a:p>
            <a:pPr algn="just">
              <a:lnSpc>
                <a:spcPct val="150000"/>
              </a:lnSpc>
              <a:buFont typeface="Wingdings" pitchFamily="2" charset="2"/>
              <a:buChar char="v"/>
            </a:pPr>
            <a:r>
              <a:rPr lang="en-IN" sz="2200" dirty="0">
                <a:latin typeface="Times New Roman" panose="02020603050405020304" pitchFamily="18" charset="0"/>
                <a:cs typeface="Times New Roman" panose="02020603050405020304" pitchFamily="18" charset="0"/>
              </a:rPr>
              <a:t> She was tried and executed in 1676. </a:t>
            </a:r>
          </a:p>
        </p:txBody>
      </p:sp>
    </p:spTree>
    <p:extLst>
      <p:ext uri="{BB962C8B-B14F-4D97-AF65-F5344CB8AC3E}">
        <p14:creationId xmlns:p14="http://schemas.microsoft.com/office/powerpoint/2010/main" xmlns="" val="725753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2986715" cy="246221"/>
          </a:xfrm>
          <a:prstGeom prst="rect">
            <a:avLst/>
          </a:prstGeom>
          <a:noFill/>
        </p:spPr>
        <p:txBody>
          <a:bodyPr wrap="none" rtlCol="0">
            <a:spAutoFit/>
          </a:bodyPr>
          <a:lstStyle/>
          <a:p>
            <a:r>
              <a:rPr lang="en-US" sz="1000" b="1" dirty="0" smtClean="0">
                <a:latin typeface="Arial" pitchFamily="34" charset="0"/>
                <a:cs typeface="Arial" pitchFamily="34" charset="0"/>
              </a:rPr>
              <a:t>The </a:t>
            </a:r>
            <a:r>
              <a:rPr lang="en-US" sz="1000" b="1" dirty="0" err="1" smtClean="0">
                <a:latin typeface="Arial" pitchFamily="34" charset="0"/>
                <a:cs typeface="Arial" pitchFamily="34" charset="0"/>
              </a:rPr>
              <a:t>Laboratory,Preema</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Paul,St.Mary’s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1548371" y="518047"/>
            <a:ext cx="8229600" cy="597243"/>
          </a:xfrm>
          <a:prstGeom prst="rect">
            <a:avLst/>
          </a:prstGeom>
        </p:spPr>
        <p:txBody>
          <a:bodyPr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IN" sz="2600" b="1" dirty="0">
                <a:solidFill>
                  <a:srgbClr val="C00000"/>
                </a:solidFill>
                <a:latin typeface="Bookman Old Style" panose="02050604050505020204" pitchFamily="18" charset="0"/>
              </a:rPr>
              <a:t>HISTORICAL SETTING</a:t>
            </a:r>
            <a:endParaRPr lang="en-US" sz="2600" b="1" dirty="0">
              <a:solidFill>
                <a:srgbClr val="C00000"/>
              </a:solidFill>
              <a:latin typeface="Bookman Old Style" panose="02050604050505020204" pitchFamily="18" charset="0"/>
            </a:endParaRPr>
          </a:p>
        </p:txBody>
      </p:sp>
      <p:sp>
        <p:nvSpPr>
          <p:cNvPr id="2" name="Rectangle 1"/>
          <p:cNvSpPr/>
          <p:nvPr/>
        </p:nvSpPr>
        <p:spPr>
          <a:xfrm>
            <a:off x="393700" y="1361276"/>
            <a:ext cx="8494776" cy="3078535"/>
          </a:xfrm>
          <a:prstGeom prst="rect">
            <a:avLst/>
          </a:prstGeom>
        </p:spPr>
        <p:txBody>
          <a:bodyPr wrap="square">
            <a:spAutoFit/>
          </a:bodyPr>
          <a:lstStyle/>
          <a:p>
            <a:pPr algn="just">
              <a:lnSpc>
                <a:spcPct val="150000"/>
              </a:lnSpc>
              <a:buFont typeface="Wingdings" pitchFamily="2" charset="2"/>
              <a:buChar char="v"/>
            </a:pPr>
            <a:r>
              <a:rPr lang="en-IN" sz="2200" dirty="0">
                <a:latin typeface="Times New Roman" panose="02020603050405020304" pitchFamily="18" charset="0"/>
                <a:cs typeface="Times New Roman" panose="02020603050405020304" pitchFamily="18" charset="0"/>
              </a:rPr>
              <a:t>The setting here is the </a:t>
            </a:r>
            <a:r>
              <a:rPr lang="en-IN" sz="2200" dirty="0" err="1">
                <a:latin typeface="Times New Roman" panose="02020603050405020304" pitchFamily="18" charset="0"/>
                <a:cs typeface="Times New Roman" panose="02020603050405020304" pitchFamily="18" charset="0"/>
              </a:rPr>
              <a:t>Ancien</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Régime</a:t>
            </a:r>
            <a:r>
              <a:rPr lang="en-IN" sz="2200" dirty="0">
                <a:latin typeface="Times New Roman" panose="02020603050405020304" pitchFamily="18" charset="0"/>
                <a:cs typeface="Times New Roman" panose="02020603050405020304" pitchFamily="18" charset="0"/>
              </a:rPr>
              <a:t> .</a:t>
            </a:r>
          </a:p>
          <a:p>
            <a:pPr algn="just">
              <a:lnSpc>
                <a:spcPct val="150000"/>
              </a:lnSpc>
              <a:buFont typeface="Wingdings" pitchFamily="2" charset="2"/>
              <a:buChar char="v"/>
            </a:pPr>
            <a:r>
              <a:rPr lang="en-IN" sz="2200" dirty="0">
                <a:latin typeface="Times New Roman" panose="02020603050405020304" pitchFamily="18" charset="0"/>
                <a:cs typeface="Times New Roman" panose="02020603050405020304" pitchFamily="18" charset="0"/>
              </a:rPr>
              <a:t>The </a:t>
            </a:r>
            <a:r>
              <a:rPr lang="en-IN" sz="2200" b="1" dirty="0" err="1">
                <a:latin typeface="Times New Roman" panose="02020603050405020304" pitchFamily="18" charset="0"/>
                <a:cs typeface="Times New Roman" panose="02020603050405020304" pitchFamily="18" charset="0"/>
              </a:rPr>
              <a:t>Ancien</a:t>
            </a:r>
            <a:r>
              <a:rPr lang="en-IN" sz="2200" b="1" dirty="0">
                <a:latin typeface="Times New Roman" panose="02020603050405020304" pitchFamily="18" charset="0"/>
                <a:cs typeface="Times New Roman" panose="02020603050405020304" pitchFamily="18" charset="0"/>
              </a:rPr>
              <a:t> </a:t>
            </a:r>
            <a:r>
              <a:rPr lang="en-IN" sz="2200" b="1" dirty="0" err="1">
                <a:latin typeface="Times New Roman" panose="02020603050405020304" pitchFamily="18" charset="0"/>
                <a:cs typeface="Times New Roman" panose="02020603050405020304" pitchFamily="18" charset="0"/>
              </a:rPr>
              <a:t>Régime</a:t>
            </a:r>
            <a:r>
              <a:rPr lang="en-IN" sz="2200" dirty="0">
                <a:latin typeface="Times New Roman" panose="02020603050405020304" pitchFamily="18" charset="0"/>
                <a:cs typeface="Times New Roman" panose="02020603050405020304" pitchFamily="18" charset="0"/>
              </a:rPr>
              <a:t> (/ˌ</a:t>
            </a:r>
            <a:r>
              <a:rPr lang="en-IN" sz="2200" dirty="0" err="1">
                <a:latin typeface="Times New Roman" panose="02020603050405020304" pitchFamily="18" charset="0"/>
                <a:cs typeface="Times New Roman" panose="02020603050405020304" pitchFamily="18" charset="0"/>
              </a:rPr>
              <a:t>ɒ̃sjæ</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reɪˈʒiːm</a:t>
            </a:r>
            <a:r>
              <a:rPr lang="en-IN" sz="2200" dirty="0">
                <a:latin typeface="Times New Roman" panose="02020603050405020304" pitchFamily="18" charset="0"/>
                <a:cs typeface="Times New Roman" panose="02020603050405020304" pitchFamily="18" charset="0"/>
              </a:rPr>
              <a:t>/; French: [ɑ̃.</a:t>
            </a:r>
            <a:r>
              <a:rPr lang="en-IN" sz="2200" dirty="0" err="1">
                <a:latin typeface="Times New Roman" panose="02020603050405020304" pitchFamily="18" charset="0"/>
                <a:cs typeface="Times New Roman" panose="02020603050405020304" pitchFamily="18" charset="0"/>
              </a:rPr>
              <a:t>sjɛ</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ʁeʒim</a:t>
            </a:r>
            <a:r>
              <a:rPr lang="en-IN" sz="2200" dirty="0">
                <a:latin typeface="Times New Roman" panose="02020603050405020304" pitchFamily="18" charset="0"/>
                <a:cs typeface="Times New Roman" panose="02020603050405020304" pitchFamily="18" charset="0"/>
              </a:rPr>
              <a:t>]; French for "old </a:t>
            </a:r>
            <a:r>
              <a:rPr lang="en-IN" sz="2200" b="1" dirty="0">
                <a:latin typeface="Times New Roman" panose="02020603050405020304" pitchFamily="18" charset="0"/>
                <a:cs typeface="Times New Roman" panose="02020603050405020304" pitchFamily="18" charset="0"/>
              </a:rPr>
              <a:t>regime</a:t>
            </a:r>
            <a:r>
              <a:rPr lang="en-IN" sz="2200" dirty="0">
                <a:latin typeface="Times New Roman" panose="02020603050405020304" pitchFamily="18" charset="0"/>
                <a:cs typeface="Times New Roman" panose="02020603050405020304" pitchFamily="18" charset="0"/>
              </a:rPr>
              <a:t>") was the political and social system of the Kingdom of France from the Late Middle Ages  until 1789, when hereditary monarchy and the feudal system of French nobility were abolished by the French Revolution.</a:t>
            </a:r>
          </a:p>
        </p:txBody>
      </p:sp>
    </p:spTree>
    <p:extLst>
      <p:ext uri="{BB962C8B-B14F-4D97-AF65-F5344CB8AC3E}">
        <p14:creationId xmlns:p14="http://schemas.microsoft.com/office/powerpoint/2010/main" xmlns="" val="2396258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2986715" cy="246221"/>
          </a:xfrm>
          <a:prstGeom prst="rect">
            <a:avLst/>
          </a:prstGeom>
          <a:noFill/>
        </p:spPr>
        <p:txBody>
          <a:bodyPr wrap="none" rtlCol="0">
            <a:spAutoFit/>
          </a:bodyPr>
          <a:lstStyle/>
          <a:p>
            <a:r>
              <a:rPr lang="en-US" sz="1000" b="1" dirty="0" smtClean="0">
                <a:latin typeface="Arial" pitchFamily="34" charset="0"/>
                <a:cs typeface="Arial" pitchFamily="34" charset="0"/>
              </a:rPr>
              <a:t>The </a:t>
            </a:r>
            <a:r>
              <a:rPr lang="en-US" sz="1000" b="1" dirty="0" err="1" smtClean="0">
                <a:latin typeface="Arial" pitchFamily="34" charset="0"/>
                <a:cs typeface="Arial" pitchFamily="34" charset="0"/>
              </a:rPr>
              <a:t>Laboratory,Preema</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Paul,St.Mary’s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564371" y="557645"/>
            <a:ext cx="8229600" cy="597243"/>
          </a:xfrm>
          <a:prstGeom prst="rect">
            <a:avLst/>
          </a:prstGeom>
        </p:spPr>
        <p:txBody>
          <a:bodyPr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IN" sz="2600" b="1" dirty="0">
                <a:solidFill>
                  <a:srgbClr val="C00000"/>
                </a:solidFill>
                <a:latin typeface="Bookman Old Style" panose="02050604050505020204" pitchFamily="18" charset="0"/>
              </a:rPr>
              <a:t>SUMMARY</a:t>
            </a:r>
            <a:endParaRPr lang="en-US" sz="2600" b="1" dirty="0">
              <a:solidFill>
                <a:srgbClr val="C00000"/>
              </a:solidFill>
              <a:latin typeface="Bookman Old Style" panose="02050604050505020204" pitchFamily="18" charset="0"/>
            </a:endParaRPr>
          </a:p>
        </p:txBody>
      </p:sp>
      <p:sp>
        <p:nvSpPr>
          <p:cNvPr id="2" name="Rectangle 1"/>
          <p:cNvSpPr/>
          <p:nvPr/>
        </p:nvSpPr>
        <p:spPr>
          <a:xfrm>
            <a:off x="393700" y="1361276"/>
            <a:ext cx="8494776" cy="4493538"/>
          </a:xfrm>
          <a:prstGeom prst="rect">
            <a:avLst/>
          </a:prstGeom>
        </p:spPr>
        <p:txBody>
          <a:bodyPr wrap="square">
            <a:spAutoFit/>
          </a:bodyPr>
          <a:lstStyle/>
          <a:p>
            <a:pPr algn="just">
              <a:buFont typeface="Wingdings" pitchFamily="2" charset="2"/>
              <a:buChar char="v"/>
            </a:pPr>
            <a:r>
              <a:rPr lang="en-IN" sz="2200" dirty="0">
                <a:latin typeface="Times New Roman" panose="02020603050405020304" pitchFamily="18" charset="0"/>
                <a:cs typeface="Times New Roman" panose="02020603050405020304" pitchFamily="18" charset="0"/>
              </a:rPr>
              <a:t>This poem explores  the psyche of a vengeful woman. </a:t>
            </a:r>
            <a:endParaRPr lang="en-IN" sz="2200" dirty="0" smtClean="0">
              <a:latin typeface="Times New Roman" panose="02020603050405020304" pitchFamily="18" charset="0"/>
              <a:cs typeface="Times New Roman" panose="02020603050405020304" pitchFamily="18" charset="0"/>
            </a:endParaRPr>
          </a:p>
          <a:p>
            <a:pPr algn="just"/>
            <a:endParaRPr lang="en-IN" sz="2200" dirty="0">
              <a:latin typeface="Times New Roman" panose="02020603050405020304" pitchFamily="18" charset="0"/>
              <a:cs typeface="Times New Roman" panose="02020603050405020304" pitchFamily="18" charset="0"/>
            </a:endParaRPr>
          </a:p>
          <a:p>
            <a:pPr algn="just">
              <a:buFont typeface="Wingdings" pitchFamily="2" charset="2"/>
              <a:buChar char="v"/>
            </a:pPr>
            <a:r>
              <a:rPr lang="en-IN" sz="2200" dirty="0">
                <a:latin typeface="Times New Roman" panose="02020603050405020304" pitchFamily="18" charset="0"/>
                <a:cs typeface="Times New Roman" panose="02020603050405020304" pitchFamily="18" charset="0"/>
              </a:rPr>
              <a:t>The poem explores the inner frustration and extreme jealousy of a woman who is jilted in love</a:t>
            </a:r>
            <a:r>
              <a:rPr lang="en-IN" sz="2200" dirty="0" smtClean="0">
                <a:latin typeface="Times New Roman" panose="02020603050405020304" pitchFamily="18" charset="0"/>
                <a:cs typeface="Times New Roman" panose="02020603050405020304" pitchFamily="18" charset="0"/>
              </a:rPr>
              <a:t>.</a:t>
            </a:r>
          </a:p>
          <a:p>
            <a:pPr algn="just"/>
            <a:endParaRPr lang="en-IN" sz="2200" dirty="0">
              <a:latin typeface="Times New Roman" panose="02020603050405020304" pitchFamily="18" charset="0"/>
              <a:cs typeface="Times New Roman" panose="02020603050405020304" pitchFamily="18" charset="0"/>
            </a:endParaRPr>
          </a:p>
          <a:p>
            <a:pPr algn="just">
              <a:buFont typeface="Wingdings" pitchFamily="2" charset="2"/>
              <a:buChar char="v"/>
            </a:pPr>
            <a:r>
              <a:rPr lang="en-IN" sz="2200" dirty="0">
                <a:latin typeface="Times New Roman" panose="02020603050405020304" pitchFamily="18" charset="0"/>
                <a:cs typeface="Times New Roman" panose="02020603050405020304" pitchFamily="18" charset="0"/>
              </a:rPr>
              <a:t>The speaker of the dramatic monologue is a woman. She is a great danseuse at the king’s palace and many important princes and kings are her admirers. She is in love with a man but unfortunately he has betrayed her and falls in love with two women Pauline and Elise. So she  has decided to kill both of them and she has come to the old chemist’s laboratory and offers him a huge amount for making very dangerous  poison in order to kill her rivals. When the poison is complete, she also lets  the old chemist kiss her as a reward for preparing the poison.</a:t>
            </a:r>
          </a:p>
        </p:txBody>
      </p:sp>
    </p:spTree>
    <p:extLst>
      <p:ext uri="{BB962C8B-B14F-4D97-AF65-F5344CB8AC3E}">
        <p14:creationId xmlns:p14="http://schemas.microsoft.com/office/powerpoint/2010/main" xmlns="" val="3538319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2986715" cy="246221"/>
          </a:xfrm>
          <a:prstGeom prst="rect">
            <a:avLst/>
          </a:prstGeom>
          <a:noFill/>
        </p:spPr>
        <p:txBody>
          <a:bodyPr wrap="none" rtlCol="0">
            <a:spAutoFit/>
          </a:bodyPr>
          <a:lstStyle/>
          <a:p>
            <a:r>
              <a:rPr lang="en-US" sz="1000" b="1" dirty="0" smtClean="0">
                <a:latin typeface="Arial" pitchFamily="34" charset="0"/>
                <a:cs typeface="Arial" pitchFamily="34" charset="0"/>
              </a:rPr>
              <a:t>The </a:t>
            </a:r>
            <a:r>
              <a:rPr lang="en-US" sz="1000" b="1" dirty="0" err="1" smtClean="0">
                <a:latin typeface="Arial" pitchFamily="34" charset="0"/>
                <a:cs typeface="Arial" pitchFamily="34" charset="0"/>
              </a:rPr>
              <a:t>Laboratory,Preema</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Paul,St.Mary’s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1040371" y="518047"/>
            <a:ext cx="8229600" cy="597243"/>
          </a:xfrm>
          <a:prstGeom prst="rect">
            <a:avLst/>
          </a:prstGeom>
        </p:spPr>
        <p:txBody>
          <a:bodyPr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IN" sz="2600" b="1" dirty="0" smtClean="0">
                <a:solidFill>
                  <a:srgbClr val="C00000"/>
                </a:solidFill>
                <a:latin typeface="Bookman Old Style" panose="02050604050505020204" pitchFamily="18" charset="0"/>
              </a:rPr>
              <a:t>Step By Step Explanation</a:t>
            </a:r>
            <a:endParaRPr lang="en-US" sz="2600" b="1" dirty="0">
              <a:solidFill>
                <a:srgbClr val="C00000"/>
              </a:solidFill>
              <a:latin typeface="Bookman Old Style" panose="02050604050505020204" pitchFamily="18" charset="0"/>
            </a:endParaRPr>
          </a:p>
        </p:txBody>
      </p:sp>
      <p:sp>
        <p:nvSpPr>
          <p:cNvPr id="2" name="Rectangle 1"/>
          <p:cNvSpPr/>
          <p:nvPr/>
        </p:nvSpPr>
        <p:spPr>
          <a:xfrm>
            <a:off x="393700" y="1361276"/>
            <a:ext cx="8494776" cy="3816429"/>
          </a:xfrm>
          <a:prstGeom prst="rect">
            <a:avLst/>
          </a:prstGeom>
        </p:spPr>
        <p:txBody>
          <a:bodyPr wrap="square">
            <a:spAutoFit/>
          </a:bodyPr>
          <a:lstStyle/>
          <a:p>
            <a:pPr algn="just">
              <a:buFont typeface="Wingdings" pitchFamily="2" charset="2"/>
              <a:buChar char="v"/>
            </a:pPr>
            <a:r>
              <a:rPr lang="en-GB" sz="2200" dirty="0">
                <a:latin typeface="Times New Roman" panose="02020603050405020304" pitchFamily="18" charset="0"/>
                <a:cs typeface="Times New Roman" panose="02020603050405020304" pitchFamily="18" charset="0"/>
              </a:rPr>
              <a:t>Can you tell me which  poison will poison her?</a:t>
            </a:r>
          </a:p>
          <a:p>
            <a:pPr algn="just">
              <a:buFont typeface="Wingdings" pitchFamily="2" charset="2"/>
              <a:buChar char="v"/>
            </a:pPr>
            <a:r>
              <a:rPr lang="en-GB" sz="2200" dirty="0">
                <a:latin typeface="Times New Roman" panose="02020603050405020304" pitchFamily="18" charset="0"/>
                <a:cs typeface="Times New Roman" panose="02020603050405020304" pitchFamily="18" charset="0"/>
              </a:rPr>
              <a:t>Now  I am going to watch what you are going to do .</a:t>
            </a:r>
          </a:p>
          <a:p>
            <a:pPr algn="just">
              <a:buFont typeface="Wingdings" pitchFamily="2" charset="2"/>
              <a:buChar char="v"/>
            </a:pPr>
            <a:r>
              <a:rPr lang="en-GB" sz="2200" dirty="0">
                <a:latin typeface="Times New Roman" panose="02020603050405020304" pitchFamily="18" charset="0"/>
                <a:cs typeface="Times New Roman" panose="02020603050405020304" pitchFamily="18" charset="0"/>
              </a:rPr>
              <a:t>I know my lover has cheated me .</a:t>
            </a:r>
          </a:p>
          <a:p>
            <a:pPr algn="just">
              <a:buFont typeface="Wingdings" pitchFamily="2" charset="2"/>
              <a:buChar char="v"/>
            </a:pPr>
            <a:r>
              <a:rPr lang="en-GB" sz="2200" dirty="0">
                <a:latin typeface="Times New Roman" panose="02020603050405020304" pitchFamily="18" charset="0"/>
                <a:cs typeface="Times New Roman" panose="02020603050405020304" pitchFamily="18" charset="0"/>
              </a:rPr>
              <a:t>They think I’m hiding and crying in church but I’m not .</a:t>
            </a:r>
          </a:p>
          <a:p>
            <a:pPr algn="just">
              <a:buFont typeface="Wingdings" pitchFamily="2" charset="2"/>
              <a:buChar char="v"/>
            </a:pPr>
            <a:r>
              <a:rPr lang="en-GB" sz="2200" dirty="0">
                <a:latin typeface="Times New Roman" panose="02020603050405020304" pitchFamily="18" charset="0"/>
                <a:cs typeface="Times New Roman" panose="02020603050405020304" pitchFamily="18" charset="0"/>
              </a:rPr>
              <a:t>Chemist, keep  on working. </a:t>
            </a:r>
          </a:p>
          <a:p>
            <a:pPr algn="just">
              <a:buFont typeface="Wingdings" pitchFamily="2" charset="2"/>
              <a:buChar char="v"/>
            </a:pPr>
            <a:r>
              <a:rPr lang="en-GB" sz="2200" dirty="0">
                <a:latin typeface="Times New Roman" panose="02020603050405020304" pitchFamily="18" charset="0"/>
                <a:cs typeface="Times New Roman" panose="02020603050405020304" pitchFamily="18" charset="0"/>
              </a:rPr>
              <a:t>Grind it down, do whatever you can to make the best poison.</a:t>
            </a:r>
          </a:p>
          <a:p>
            <a:pPr algn="just">
              <a:buFont typeface="Wingdings" pitchFamily="2" charset="2"/>
              <a:buChar char="v"/>
            </a:pPr>
            <a:r>
              <a:rPr lang="en-GB" sz="2200" dirty="0">
                <a:latin typeface="Times New Roman" panose="02020603050405020304" pitchFamily="18" charset="0"/>
                <a:cs typeface="Times New Roman" panose="02020603050405020304" pitchFamily="18" charset="0"/>
              </a:rPr>
              <a:t>I’d rather be here and watch you than watch my beloved and his lover together at the dance.</a:t>
            </a:r>
          </a:p>
          <a:p>
            <a:pPr algn="just">
              <a:buFont typeface="Wingdings" pitchFamily="2" charset="2"/>
              <a:buChar char="v"/>
            </a:pPr>
            <a:r>
              <a:rPr lang="en-GB" sz="2200" dirty="0">
                <a:latin typeface="Times New Roman" panose="02020603050405020304" pitchFamily="18" charset="0"/>
                <a:cs typeface="Times New Roman" panose="02020603050405020304" pitchFamily="18" charset="0"/>
              </a:rPr>
              <a:t>Anyway I’ll see them later at the Kings Ball.</a:t>
            </a:r>
          </a:p>
          <a:p>
            <a:pPr algn="just">
              <a:buFont typeface="Wingdings" pitchFamily="2" charset="2"/>
              <a:buChar char="v"/>
            </a:pPr>
            <a:r>
              <a:rPr lang="en-GB" sz="2200" dirty="0">
                <a:latin typeface="Times New Roman" panose="02020603050405020304" pitchFamily="18" charset="0"/>
                <a:cs typeface="Times New Roman" panose="02020603050405020304" pitchFamily="18" charset="0"/>
              </a:rPr>
              <a:t>What are you making? What tree does that gum come from?</a:t>
            </a:r>
          </a:p>
          <a:p>
            <a:pPr algn="just">
              <a:buFont typeface="Wingdings" pitchFamily="2" charset="2"/>
              <a:buChar char="v"/>
            </a:pPr>
            <a:r>
              <a:rPr lang="en-GB" sz="2200" dirty="0">
                <a:latin typeface="Times New Roman" panose="02020603050405020304" pitchFamily="18" charset="0"/>
                <a:cs typeface="Times New Roman" panose="02020603050405020304" pitchFamily="18" charset="0"/>
              </a:rPr>
              <a:t>What is in the blue test-tube? It looks sweet, is that also poison?</a:t>
            </a:r>
          </a:p>
        </p:txBody>
      </p:sp>
    </p:spTree>
    <p:extLst>
      <p:ext uri="{BB962C8B-B14F-4D97-AF65-F5344CB8AC3E}">
        <p14:creationId xmlns:p14="http://schemas.microsoft.com/office/powerpoint/2010/main" xmlns="" val="1089758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TotalTime>
  <Words>541</Words>
  <Application>Microsoft Office PowerPoint</Application>
  <PresentationFormat>On-screen Show (4:3)</PresentationFormat>
  <Paragraphs>83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admission</cp:lastModifiedBy>
  <cp:revision>110</cp:revision>
  <dcterms:created xsi:type="dcterms:W3CDTF">2018-12-04T06:33:32Z</dcterms:created>
  <dcterms:modified xsi:type="dcterms:W3CDTF">2019-01-14T05:44:19Z</dcterms:modified>
</cp:coreProperties>
</file>