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3" r:id="rId4"/>
    <p:sldId id="262" r:id="rId5"/>
    <p:sldId id="261" r:id="rId6"/>
    <p:sldId id="291" r:id="rId7"/>
    <p:sldId id="292" r:id="rId8"/>
    <p:sldId id="290" r:id="rId9"/>
    <p:sldId id="260" r:id="rId10"/>
    <p:sldId id="293" r:id="rId11"/>
    <p:sldId id="275" r:id="rId12"/>
    <p:sldId id="294" r:id="rId13"/>
    <p:sldId id="289" r:id="rId14"/>
    <p:sldId id="29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3A24-685C-47EF-A629-502D73F5DEA8}" type="datetimeFigureOut">
              <a:rPr lang="en-US" smtClean="0"/>
              <a:pPr/>
              <a:t>19/Jun/2019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8182-CCB6-4453-B1D7-DD1C1BADD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0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59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860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90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119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6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483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07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74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206341-FFC6-4CF9-9A08-215607BA46B8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16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04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6&amp;cad=rja&amp;uact=8&amp;ved=2ahUKEwjHyc3YpvDiAhVA6XMBHY0ECQ8QFjAPegQICBAC&amp;url=http://www.gcg42.ac.in/?wpfb_dl=297&amp;usg=AOvVaw1kVtUDBhmAjZmMza0WVOp_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t&amp;rct=j&amp;q=&amp;esrc=s&amp;source=web&amp;cd=16&amp;cad=rja&amp;uact=8&amp;ved=2ahUKEwi-9sGf0PLiAhUFXn0KHVbFACQQFjAPegQIBhAC&amp;url=https://fac.ksu.edu.sa/sites/default/files/immnity_organ_3.ppt&amp;usg=AOvVaw17oWEDOkpuJ0z77QK-gfM3" TargetMode="External"/><Relationship Id="rId5" Type="http://schemas.openxmlformats.org/officeDocument/2006/relationships/hyperlink" Target="https://www.google.com/url?sa=t&amp;rct=j&amp;q=&amp;esrc=s&amp;source=web&amp;cd=14&amp;cad=rja&amp;uact=8&amp;ved=2ahUKEwi-9sGf0PLiAhUFXn0KHVbFACQQFjANegQICRAC&amp;url=http://www.longwood.edu/staff/buckalewdw/Immlec/Imm4.ppt&amp;usg=AOvVaw3xafvvJ-Z_rO1lNNFp6NR5" TargetMode="External"/><Relationship Id="rId4" Type="http://schemas.openxmlformats.org/officeDocument/2006/relationships/hyperlink" Target="http://www.uvm.edu/~bwilcke/organs.p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5872A-EBA1-4765-860B-C6F753BE861D}"/>
              </a:ext>
            </a:extLst>
          </p:cNvPr>
          <p:cNvSpPr txBox="1"/>
          <p:nvPr/>
        </p:nvSpPr>
        <p:spPr>
          <a:xfrm>
            <a:off x="178905" y="692702"/>
            <a:ext cx="858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ORGANS OF IMMUNE SYSTEM</a:t>
            </a:r>
            <a:endParaRPr lang="en-IN" sz="3600" b="1" dirty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94F812-2F22-48FB-8E4A-2929987BAACA}"/>
              </a:ext>
            </a:extLst>
          </p:cNvPr>
          <p:cNvSpPr txBox="1"/>
          <p:nvPr/>
        </p:nvSpPr>
        <p:spPr>
          <a:xfrm>
            <a:off x="4145475" y="3314700"/>
            <a:ext cx="39075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Liza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Tomy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Mary’s College Thrissur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7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ure-02-1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381000"/>
            <a:ext cx="76565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0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600" y="557645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SPLEEN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7294" y="1663562"/>
            <a:ext cx="76073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spleen is situated in the left upper abdomen, beneath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diaphragm</a:t>
            </a:r>
          </a:p>
          <a:p>
            <a:pPr marL="285750" indent="-28575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a variety of tasks in the defense system.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unborn child, the spleen mainly produces blood and defense cells.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this organ is mainly responsible for removing blood cells and for specific defense functions.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8119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ure-02-1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4550"/>
            <a:ext cx="853440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6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MALT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9468" y="1473563"/>
            <a:ext cx="6344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Lymphoid tissues below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epithelium</a:t>
            </a:r>
          </a:p>
          <a:p>
            <a:pPr marL="285750" indent="-285750" algn="just"/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B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</a:p>
          <a:p>
            <a:pPr marL="285750" indent="-285750" algn="just"/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 presented through unique cell (M cell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/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Preferentially responds with IgA antibody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4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ure-02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225" y="381000"/>
            <a:ext cx="65595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8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65100" y="6380543"/>
            <a:ext cx="6141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5979" y="930624"/>
            <a:ext cx="23855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REFERENCE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5978" y="1670735"/>
            <a:ext cx="71652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850900" y="2101622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>
                <a:hlinkClick r:id="rId3"/>
              </a:rPr>
              <a:t>https</a:t>
            </a:r>
            <a:r>
              <a:rPr lang="en-US" i="1" dirty="0">
                <a:hlinkClick r:id="rId3"/>
              </a:rPr>
              <a:t>://www.ncbi.nlm.nih.gov/books/NBK279395</a:t>
            </a:r>
            <a:r>
              <a:rPr lang="en-US" i="1" dirty="0" smtClean="0">
                <a:hlinkClick r:id="rId3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>
                <a:hlinkClick r:id="rId3"/>
              </a:rPr>
              <a:t>https://</a:t>
            </a:r>
            <a:r>
              <a:rPr lang="en-US" i="1" dirty="0" smtClean="0">
                <a:hlinkClick r:id="rId3"/>
              </a:rPr>
              <a:t>www.sciencedirect.com/topics/medicine-and-dentistry/organs-of-the-immune-system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>
                <a:hlinkClick r:id="rId4"/>
              </a:rPr>
              <a:t>www.uvm.edu/~</a:t>
            </a:r>
            <a:r>
              <a:rPr lang="en-US" i="1" dirty="0" smtClean="0">
                <a:hlinkClick r:id="rId4"/>
              </a:rPr>
              <a:t>bwilcke/organs.pp</a:t>
            </a: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>
                <a:hlinkClick r:id="rId5"/>
              </a:rPr>
              <a:t>www.longwood.edu/staff/buckalewdw/Immlec/Imm4.ppt</a:t>
            </a:r>
            <a:endParaRPr lang="en-US" dirty="0">
              <a:hlinkClick r:id="rId5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>
                <a:hlinkClick r:id="rId6"/>
              </a:rPr>
              <a:t>https://fac.ksu.edu.sa/sites/default/files/immnity_organ</a:t>
            </a:r>
            <a:endParaRPr lang="en-US" i="1" dirty="0" smtClean="0">
              <a:hlinkClick r:id="rId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i="1" dirty="0" smtClean="0">
              <a:hlinkClick r:id="rId3"/>
            </a:endParaRPr>
          </a:p>
          <a:p>
            <a:endParaRPr lang="en-US" i="1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3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37815" y="583825"/>
            <a:ext cx="7800109" cy="910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28800"/>
            <a:ext cx="84898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900" y="1115290"/>
            <a:ext cx="75876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LYMPHOID ORGANS </a:t>
            </a:r>
            <a:endParaRPr lang="en-US" sz="2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Lymphoid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Bone marrow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Thymus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Lymphoid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Spleen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MALT </a:t>
            </a:r>
          </a:p>
        </p:txBody>
      </p:sp>
    </p:spTree>
    <p:extLst>
      <p:ext uri="{BB962C8B-B14F-4D97-AF65-F5344CB8AC3E}">
        <p14:creationId xmlns:p14="http://schemas.microsoft.com/office/powerpoint/2010/main" xmlns="" val="22163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868" y="761844"/>
            <a:ext cx="54793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PRIMARY </a:t>
            </a:r>
            <a:r>
              <a:rPr lang="en-US" sz="2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LYMPHOID ORGANS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822" y="1301570"/>
            <a:ext cx="83732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Lymphoid stem cells undergo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and maturation into T and B cells.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 specific reception.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maturation T and B cells migrate to secondary lymphoid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organs</a:t>
            </a:r>
          </a:p>
          <a:p>
            <a:pPr marL="342900" indent="-342900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mammals - Thymus, Bone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marrow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Birds -Thymus, Bursa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Fabricius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 of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Lymphopoiesis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cell - Thymus, B cell - Bone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marrow</a:t>
            </a:r>
          </a:p>
          <a:p>
            <a:pPr marL="342900" indent="-34290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Peripheral Lymphoid Organs. </a:t>
            </a:r>
          </a:p>
        </p:txBody>
      </p:sp>
    </p:spTree>
    <p:extLst>
      <p:ext uri="{BB962C8B-B14F-4D97-AF65-F5344CB8AC3E}">
        <p14:creationId xmlns:p14="http://schemas.microsoft.com/office/powerpoint/2010/main" xmlns="" val="25750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04800" y="996528"/>
            <a:ext cx="8229600" cy="745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T-cells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828800"/>
            <a:ext cx="849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900" y="2146300"/>
            <a:ext cx="8166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7924" y="2146300"/>
            <a:ext cx="73644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cells arise in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thymus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mammals—humans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originate in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marrow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4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4626" y="982045"/>
            <a:ext cx="4391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  </a:t>
            </a:r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THYMUS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814875" y="3407217"/>
            <a:ext cx="8229600" cy="59724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1628376"/>
            <a:ext cx="6438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" y="1628376"/>
            <a:ext cx="7810500" cy="35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thymus is the site of T-cell development and maturation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flat, blobbed organ situated above the heart.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lobe is surrounded by a capsule and is divided into lobules, which are separated from each other by strands of connective tissue called trabeculae. </a:t>
            </a:r>
          </a:p>
        </p:txBody>
      </p:sp>
    </p:spTree>
    <p:extLst>
      <p:ext uri="{BB962C8B-B14F-4D97-AF65-F5344CB8AC3E}">
        <p14:creationId xmlns:p14="http://schemas.microsoft.com/office/powerpoint/2010/main" xmlns="" val="16337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776" y="526694"/>
            <a:ext cx="75299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 in T lymphocytes stands for thymus, the place where they mature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move through the body and constantly watch the surfaces of all cells for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coming into contact with a non-self body, T cells turn into so-called T effector cells, which trigger and regulate different defense reactions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cells includes T killer cells, which can destroy cells infected with 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childhood, the thymus tissue also produces two hormones –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thymosin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thymopoietin – which regulate the maturation of defense cells in the lymph nodes.</a:t>
            </a: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9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ure-02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7838"/>
            <a:ext cx="8534400" cy="590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19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BONE MARROW</a:t>
            </a:r>
            <a:endParaRPr lang="en-US" sz="2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354" y="783772"/>
            <a:ext cx="809606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marrow is a sponge-like tissue situated inside of the bones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defense cells are produced and then also multiply here.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migrate from the bone marrow into the bloodstream and reach other organs and tissues, where the defense cells mature and specialize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birth, many bones contain red bone marrow, which actively builds defense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course of life, more and more red bone marrow turns into fat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 only have red bone marrow in a few bones, for example in the ribs, in the breast bone and in the pelvic bone.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2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72F5BB-01CE-4E1F-B528-9003564E9862}"/>
              </a:ext>
            </a:extLst>
          </p:cNvPr>
          <p:cNvSpPr txBox="1"/>
          <p:nvPr/>
        </p:nvSpPr>
        <p:spPr>
          <a:xfrm>
            <a:off x="151074" y="6380543"/>
            <a:ext cx="6062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Organs of Immune System,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Tisha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Liza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Tomy,St.Mary’s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594" y="0"/>
            <a:ext cx="991088" cy="11152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3745" y="762053"/>
            <a:ext cx="60324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SECONDARY LYMPHOID ORGANS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743745" y="1778000"/>
            <a:ext cx="8431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863" y="1270305"/>
            <a:ext cx="78613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 NODE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 system of lymph nodes and vessels is important for continually exchanging substances between the blood and the tissue in the body.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constantly leaves the blood, and defense cells and proteins migrate into the surrounding tissue. Most of the fluid is later taken back into the blood vessels.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of it is removed by the drainage system of the lymph vessels, which forms a fine net of thin-walled vessels in the body.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 nodes filter and clean the lymph fluid (lymph) on its way to the larger lymph vessels.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 finally travels to a vein called the superior vena cava, where it enters the blood stream.</a:t>
            </a:r>
          </a:p>
        </p:txBody>
      </p:sp>
    </p:spTree>
    <p:extLst>
      <p:ext uri="{BB962C8B-B14F-4D97-AF65-F5344CB8AC3E}">
        <p14:creationId xmlns:p14="http://schemas.microsoft.com/office/powerpoint/2010/main" xmlns="" val="7257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751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BONE MARROW</vt:lpstr>
      <vt:lpstr>Slide 9</vt:lpstr>
      <vt:lpstr>Slide 10</vt:lpstr>
      <vt:lpstr>Slide 11</vt:lpstr>
      <vt:lpstr>Slide 12</vt:lpstr>
      <vt:lpstr>MALT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Avinz</dc:creator>
  <cp:lastModifiedBy>admission</cp:lastModifiedBy>
  <cp:revision>172</cp:revision>
  <dcterms:created xsi:type="dcterms:W3CDTF">2018-12-04T06:33:32Z</dcterms:created>
  <dcterms:modified xsi:type="dcterms:W3CDTF">2019-06-19T01:08:33Z</dcterms:modified>
</cp:coreProperties>
</file>