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64" r:id="rId4"/>
    <p:sldId id="263" r:id="rId5"/>
    <p:sldId id="262" r:id="rId6"/>
    <p:sldId id="261" r:id="rId7"/>
    <p:sldId id="260" r:id="rId8"/>
    <p:sldId id="258" r:id="rId9"/>
    <p:sldId id="275" r:id="rId10"/>
    <p:sldId id="27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30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893A24-685C-47EF-A629-502D73F5DEA8}" type="datetimeFigureOut">
              <a:rPr lang="en-US" smtClean="0"/>
              <a:pPr/>
              <a:t>1/14/2019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378182-CCB6-4453-B1D7-DD1C1BADD3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27505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14-01-2019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945950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14-01-2019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308605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14-01-2019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799057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14-01-2019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661194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14-01-2019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348661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14-01-2019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348303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14-01-2019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300760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14-01-2019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157499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14-01-2019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25960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14-01-2019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658123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14-01-2019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01682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550400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DAA5872A-EBA1-4765-860B-C6F753BE861D}"/>
              </a:ext>
            </a:extLst>
          </p:cNvPr>
          <p:cNvSpPr txBox="1"/>
          <p:nvPr/>
        </p:nvSpPr>
        <p:spPr>
          <a:xfrm>
            <a:off x="1347304" y="629202"/>
            <a:ext cx="593944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>
                <a:solidFill>
                  <a:srgbClr val="C00000"/>
                </a:solidFill>
                <a:latin typeface="Bookman Old Style" pitchFamily="18" charset="0"/>
              </a:rPr>
              <a:t>PHONETICS</a:t>
            </a:r>
            <a:br>
              <a:rPr lang="en-US" sz="3600" b="1" dirty="0">
                <a:solidFill>
                  <a:srgbClr val="C00000"/>
                </a:solidFill>
                <a:latin typeface="Bookman Old Style" pitchFamily="18" charset="0"/>
              </a:rPr>
            </a:br>
            <a:r>
              <a:rPr lang="en-US" sz="3600" b="1" dirty="0">
                <a:solidFill>
                  <a:srgbClr val="C00000"/>
                </a:solidFill>
                <a:latin typeface="Bookman Old Style" pitchFamily="18" charset="0"/>
              </a:rPr>
              <a:t>  The Science of Sounds</a:t>
            </a:r>
            <a:endParaRPr lang="en-IN" sz="3600" b="1" dirty="0">
              <a:solidFill>
                <a:srgbClr val="C00000"/>
              </a:solidFill>
              <a:latin typeface="Bookman Old Style" panose="02050604050505020204" pitchFamily="18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2B94F812-2F22-48FB-8E4A-2929987BAACA}"/>
              </a:ext>
            </a:extLst>
          </p:cNvPr>
          <p:cNvSpPr txBox="1"/>
          <p:nvPr/>
        </p:nvSpPr>
        <p:spPr>
          <a:xfrm>
            <a:off x="4145475" y="3314700"/>
            <a:ext cx="390756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Sony Chacko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Assistant Professor  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English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St. Mary’s College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Thrissur-680020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Kerala </a:t>
            </a:r>
          </a:p>
        </p:txBody>
      </p:sp>
    </p:spTree>
    <p:extLst>
      <p:ext uri="{BB962C8B-B14F-4D97-AF65-F5344CB8AC3E}">
        <p14:creationId xmlns="" xmlns:p14="http://schemas.microsoft.com/office/powerpoint/2010/main" val="135771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273985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Phonetics,Sony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Chacko,St.Mary’s</a:t>
            </a:r>
            <a:r>
              <a:rPr lang="en-US" sz="1000" b="1" smtClean="0">
                <a:latin typeface="Arial" pitchFamily="34" charset="0"/>
                <a:cs typeface="Arial" pitchFamily="34" charset="0"/>
              </a:rPr>
              <a:t> College</a:t>
            </a:r>
            <a:endParaRPr lang="en-IN" sz="1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450071" y="1031373"/>
            <a:ext cx="8229600" cy="597243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solidFill>
                  <a:srgbClr val="C00000"/>
                </a:solidFill>
                <a:latin typeface="Bookman Old Style" pitchFamily="18" charset="0"/>
              </a:rPr>
              <a:t>	Practice </a:t>
            </a:r>
            <a:r>
              <a:rPr lang="en-US" sz="2800" b="1" dirty="0">
                <a:solidFill>
                  <a:srgbClr val="C00000"/>
                </a:solidFill>
                <a:latin typeface="Bookman Old Style" pitchFamily="18" charset="0"/>
              </a:rPr>
              <a:t>Session</a:t>
            </a:r>
            <a:endParaRPr lang="en-US" sz="26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1656292"/>
            <a:ext cx="849477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Write each of the following words in phonetic transcription :-</a:t>
            </a:r>
          </a:p>
          <a:p>
            <a:pPr marL="514350" lvl="0" indent="-514350"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897223422"/>
              </p:ext>
            </p:extLst>
          </p:nvPr>
        </p:nvGraphicFramePr>
        <p:xfrm>
          <a:off x="665922" y="2169618"/>
          <a:ext cx="6995498" cy="293157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349774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49774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86314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dirty="0" smtClean="0"/>
                        <a:t> Tour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 startAt="6"/>
                      </a:pPr>
                      <a:r>
                        <a:rPr lang="en-US" dirty="0" smtClean="0"/>
                        <a:t>Jam</a:t>
                      </a:r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86314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en-US" b="1" baseline="0" dirty="0" smtClean="0"/>
                        <a:t>2.     Ear</a:t>
                      </a:r>
                      <a:endParaRPr lang="en-US" b="1" dirty="0"/>
                    </a:p>
                  </a:txBody>
                  <a:tcPr>
                    <a:solidFill>
                      <a:schemeClr val="tx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 startAt="7"/>
                      </a:pPr>
                      <a:r>
                        <a:rPr lang="en-US" b="1" dirty="0" smtClean="0"/>
                        <a:t>Pit</a:t>
                      </a:r>
                      <a:endParaRPr lang="en-US" b="1" dirty="0"/>
                    </a:p>
                  </a:txBody>
                  <a:tcPr>
                    <a:solidFill>
                      <a:schemeClr val="tx2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86314">
                <a:tc>
                  <a:txBody>
                    <a:bodyPr/>
                    <a:lstStyle/>
                    <a:p>
                      <a:pPr marL="342900" indent="-342900">
                        <a:buAutoNum type="arabicPeriod" startAt="3"/>
                      </a:pPr>
                      <a:r>
                        <a:rPr lang="en-US" b="1" baseline="0" dirty="0" smtClean="0"/>
                        <a:t>Toy</a:t>
                      </a:r>
                      <a:endParaRPr lang="en-US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 startAt="8"/>
                      </a:pPr>
                      <a:r>
                        <a:rPr lang="en-US" b="1" dirty="0" smtClean="0"/>
                        <a:t>Thick</a:t>
                      </a:r>
                      <a:endParaRPr lang="en-US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86314">
                <a:tc>
                  <a:txBody>
                    <a:bodyPr/>
                    <a:lstStyle/>
                    <a:p>
                      <a:pPr marL="342900" indent="-342900">
                        <a:buAutoNum type="arabicPeriod" startAt="4"/>
                      </a:pPr>
                      <a:r>
                        <a:rPr lang="en-US" b="1" dirty="0" smtClean="0"/>
                        <a:t>Want</a:t>
                      </a:r>
                      <a:endParaRPr lang="en-US" b="1" dirty="0"/>
                    </a:p>
                  </a:txBody>
                  <a:tcPr>
                    <a:solidFill>
                      <a:schemeClr val="tx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 startAt="9"/>
                      </a:pPr>
                      <a:r>
                        <a:rPr lang="en-US" b="1" dirty="0" smtClean="0"/>
                        <a:t>Car</a:t>
                      </a:r>
                      <a:endParaRPr lang="en-US" b="1" dirty="0"/>
                    </a:p>
                  </a:txBody>
                  <a:tcPr>
                    <a:solidFill>
                      <a:schemeClr val="tx2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86314">
                <a:tc>
                  <a:txBody>
                    <a:bodyPr/>
                    <a:lstStyle/>
                    <a:p>
                      <a:r>
                        <a:rPr lang="en-US" b="1" dirty="0" smtClean="0"/>
                        <a:t>5.    Like</a:t>
                      </a:r>
                      <a:endParaRPr lang="en-US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10.  Church</a:t>
                      </a:r>
                      <a:endParaRPr lang="en-US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059961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273985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Phonetics,Sony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Chacko,St.Mary’s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>
                <a:latin typeface="Arial" pitchFamily="34" charset="0"/>
                <a:cs typeface="Arial" pitchFamily="34" charset="0"/>
              </a:rPr>
              <a:t>College</a:t>
            </a:r>
            <a:endParaRPr lang="en-IN" sz="1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 smtClean="0">
                <a:solidFill>
                  <a:srgbClr val="C00000"/>
                </a:solidFill>
                <a:latin typeface="Bookman Old Style" pitchFamily="18" charset="0"/>
              </a:rPr>
              <a:t>      </a:t>
            </a:r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</a:rPr>
              <a:t>PHONETICS</a:t>
            </a:r>
            <a:endParaRPr lang="en-US" sz="26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93700" y="1494106"/>
            <a:ext cx="8489882" cy="15622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study and classification of speech sounds.</a:t>
            </a:r>
          </a:p>
          <a:p>
            <a:pPr lvl="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Phonetics is defined as the study of the sounds of human speech using the mouth, throat, nasal and sinus cavities, and lungs. </a:t>
            </a:r>
            <a:endParaRPr lang="en-US" sz="22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3700" y="3065877"/>
            <a:ext cx="436690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dirty="0">
                <a:solidFill>
                  <a:srgbClr val="C00000"/>
                </a:solidFill>
                <a:latin typeface="Bookman Old Style" pitchFamily="18" charset="0"/>
              </a:rPr>
              <a:t>Classification of Sounds</a:t>
            </a:r>
            <a:endParaRPr lang="en-US" sz="2600" b="1" dirty="0"/>
          </a:p>
        </p:txBody>
      </p:sp>
      <p:sp>
        <p:nvSpPr>
          <p:cNvPr id="7" name="Oval 6"/>
          <p:cNvSpPr/>
          <p:nvPr/>
        </p:nvSpPr>
        <p:spPr>
          <a:xfrm>
            <a:off x="555756" y="3926854"/>
            <a:ext cx="2416044" cy="1336741"/>
          </a:xfrm>
          <a:prstGeom prst="ellipse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Phonetic Speech Sounds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4046971" y="3516763"/>
            <a:ext cx="2226830" cy="1078462"/>
          </a:xfrm>
          <a:prstGeom prst="ellipse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Vowels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4046971" y="4829963"/>
            <a:ext cx="2226830" cy="1024248"/>
          </a:xfrm>
          <a:prstGeom prst="ellipse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Consonants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Straight Connector 9"/>
          <p:cNvCxnSpPr>
            <a:endCxn id="7" idx="6"/>
          </p:cNvCxnSpPr>
          <p:nvPr/>
        </p:nvCxnSpPr>
        <p:spPr>
          <a:xfrm flipH="1">
            <a:off x="2971800" y="4173341"/>
            <a:ext cx="1193800" cy="42188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endCxn id="7" idx="6"/>
          </p:cNvCxnSpPr>
          <p:nvPr/>
        </p:nvCxnSpPr>
        <p:spPr>
          <a:xfrm flipH="1" flipV="1">
            <a:off x="2971800" y="4595225"/>
            <a:ext cx="1193802" cy="58301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21638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273985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Phonetics,Sony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Chacko,St.Mary’s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College</a:t>
            </a:r>
            <a:endParaRPr lang="en-IN" sz="1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60400" y="1115290"/>
            <a:ext cx="6121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 </a:t>
            </a:r>
            <a:r>
              <a:rPr lang="en-US" sz="2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Vowel Sounds</a:t>
            </a:r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/>
            </a:r>
            <a:b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</a:br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19100" y="1746231"/>
            <a:ext cx="849477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sounds produced when air escapes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freely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through the mouth.</a:t>
            </a:r>
          </a:p>
        </p:txBody>
      </p:sp>
      <p:sp>
        <p:nvSpPr>
          <p:cNvPr id="7" name="Oval 6"/>
          <p:cNvSpPr/>
          <p:nvPr/>
        </p:nvSpPr>
        <p:spPr>
          <a:xfrm>
            <a:off x="1003301" y="2879375"/>
            <a:ext cx="2209800" cy="1705736"/>
          </a:xfrm>
          <a:prstGeom prst="ellipse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Vowels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4271432" y="2128316"/>
            <a:ext cx="2332567" cy="1705736"/>
          </a:xfrm>
          <a:prstGeom prst="ellipse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Monophthongs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398707" y="4216137"/>
            <a:ext cx="2205291" cy="1705736"/>
          </a:xfrm>
          <a:prstGeom prst="ellipse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Diphthongs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Straight Connector 9"/>
          <p:cNvCxnSpPr>
            <a:stCxn id="8" idx="2"/>
          </p:cNvCxnSpPr>
          <p:nvPr/>
        </p:nvCxnSpPr>
        <p:spPr>
          <a:xfrm flipH="1">
            <a:off x="3168236" y="2981184"/>
            <a:ext cx="1103196" cy="5620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 flipV="1">
            <a:off x="3168238" y="3579725"/>
            <a:ext cx="1429162" cy="100538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21396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273985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Phonetics,Sony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Chacko,St.Mary’s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College</a:t>
            </a:r>
            <a:endParaRPr lang="en-IN" sz="1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711199" y="869068"/>
            <a:ext cx="275748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Monophthongs</a:t>
            </a:r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094494564"/>
              </p:ext>
            </p:extLst>
          </p:nvPr>
        </p:nvGraphicFramePr>
        <p:xfrm>
          <a:off x="711199" y="1684338"/>
          <a:ext cx="7835900" cy="4462462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9589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5897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5897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5897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538606">
                <a:tc>
                  <a:txBody>
                    <a:bodyPr/>
                    <a:lstStyle/>
                    <a:p>
                      <a:r>
                        <a:rPr lang="en-US" sz="3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en-US" sz="3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3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r>
                        <a:rPr lang="en-US" sz="3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s</a:t>
                      </a:r>
                      <a:r>
                        <a:rPr lang="en-US" sz="3000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ee</a:t>
                      </a:r>
                      <a:endParaRPr lang="en-US" sz="3000" u="sng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ɪ</a:t>
                      </a:r>
                    </a:p>
                    <a:p>
                      <a:r>
                        <a:rPr lang="en-US" sz="3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s</a:t>
                      </a:r>
                      <a:r>
                        <a:rPr lang="en-US" sz="3000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3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3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ʊ</a:t>
                      </a:r>
                    </a:p>
                    <a:p>
                      <a:r>
                        <a:rPr lang="en-US" sz="3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3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sz="3000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oo</a:t>
                      </a:r>
                      <a:r>
                        <a:rPr lang="en-US" sz="3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endParaRPr lang="en-US" sz="3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0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u</a:t>
                      </a:r>
                      <a:r>
                        <a:rPr lang="en-US" sz="30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r>
                        <a:rPr lang="en-US" sz="30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t</a:t>
                      </a:r>
                      <a:r>
                        <a:rPr lang="en-US" sz="3000" u="sng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oo</a:t>
                      </a:r>
                      <a:endParaRPr lang="en-US" sz="3000" u="sng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461927">
                <a:tc>
                  <a:txBody>
                    <a:bodyPr/>
                    <a:lstStyle/>
                    <a:p>
                      <a:r>
                        <a:rPr lang="en-US" sz="3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3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az-Cyrl-AZ" sz="3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endParaRPr lang="en-US" sz="3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3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p</a:t>
                      </a:r>
                      <a:r>
                        <a:rPr lang="en-US" sz="3000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sz="3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3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Ə</a:t>
                      </a:r>
                    </a:p>
                    <a:p>
                      <a:r>
                        <a:rPr lang="en-US" sz="3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teach</a:t>
                      </a:r>
                      <a:r>
                        <a:rPr lang="en-US" sz="3000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sz="3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endParaRPr lang="en-US" sz="3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ɜ:</a:t>
                      </a:r>
                    </a:p>
                    <a:p>
                      <a:r>
                        <a:rPr lang="en-US" sz="3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b</a:t>
                      </a:r>
                      <a:r>
                        <a:rPr lang="en-US" sz="3000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3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rd</a:t>
                      </a:r>
                      <a:endParaRPr lang="en-US" sz="3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el-GR" sz="3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ͻ</a:t>
                      </a:r>
                      <a:r>
                        <a:rPr lang="en-US" sz="3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r>
                        <a:rPr lang="en-US" sz="3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d</a:t>
                      </a:r>
                      <a:r>
                        <a:rPr lang="en-US" sz="3000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oo</a:t>
                      </a:r>
                      <a:r>
                        <a:rPr lang="en-US" sz="3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endParaRPr lang="en-US" sz="3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461929">
                <a:tc>
                  <a:txBody>
                    <a:bodyPr/>
                    <a:lstStyle/>
                    <a:p>
                      <a:r>
                        <a:rPr lang="en-US" sz="3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æ</a:t>
                      </a:r>
                    </a:p>
                    <a:p>
                      <a:r>
                        <a:rPr lang="en-US" sz="3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m</a:t>
                      </a:r>
                      <a:r>
                        <a:rPr lang="en-US" sz="3000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3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3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el-GR" sz="3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Λ</a:t>
                      </a:r>
                      <a:endParaRPr lang="en-US" sz="3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3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en-US" sz="3000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US" sz="3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en-US" sz="3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ɑ:</a:t>
                      </a:r>
                    </a:p>
                    <a:p>
                      <a:r>
                        <a:rPr lang="en-US" sz="3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c</a:t>
                      </a:r>
                      <a:r>
                        <a:rPr lang="en-US" sz="3000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3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endParaRPr lang="en-US" sz="3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ɒ</a:t>
                      </a:r>
                    </a:p>
                    <a:p>
                      <a:r>
                        <a:rPr lang="en-US" sz="3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g</a:t>
                      </a:r>
                      <a:r>
                        <a:rPr lang="en-US" sz="3000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3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3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57503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273985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Phonetics,Sony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Chacko,St.Mary’s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College</a:t>
            </a:r>
            <a:endParaRPr lang="en-IN" sz="1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1231900" y="983828"/>
            <a:ext cx="8229600" cy="74552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rgbClr val="C00000"/>
                </a:solidFill>
                <a:latin typeface="Bookman Old Style" pitchFamily="18" charset="0"/>
              </a:rPr>
              <a:t>Monophthongs  (Pure Vowels)</a:t>
            </a:r>
          </a:p>
        </p:txBody>
      </p:sp>
      <p:sp>
        <p:nvSpPr>
          <p:cNvPr id="7" name="Rectangle 6"/>
          <p:cNvSpPr/>
          <p:nvPr/>
        </p:nvSpPr>
        <p:spPr>
          <a:xfrm>
            <a:off x="419100" y="1722386"/>
            <a:ext cx="849477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sz="2200" b="1" dirty="0" smtClean="0">
                <a:latin typeface="Bookman Old Style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Single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sound.</a:t>
            </a:r>
          </a:p>
          <a:p>
            <a:pPr algn="just">
              <a:buFont typeface="Wingdings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Air escapes freely through the mouth when pronounced.</a:t>
            </a:r>
          </a:p>
          <a:p>
            <a:pPr algn="just">
              <a:buFont typeface="Wingdings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There are 12 monophthongs.</a:t>
            </a:r>
          </a:p>
        </p:txBody>
      </p:sp>
      <p:sp>
        <p:nvSpPr>
          <p:cNvPr id="2" name="Rectangle 1"/>
          <p:cNvSpPr/>
          <p:nvPr/>
        </p:nvSpPr>
        <p:spPr>
          <a:xfrm>
            <a:off x="419100" y="2984302"/>
            <a:ext cx="273183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dirty="0">
                <a:solidFill>
                  <a:srgbClr val="C00000"/>
                </a:solidFill>
                <a:latin typeface="Bookman Old Style" pitchFamily="18" charset="0"/>
              </a:rPr>
              <a:t>Diphthongs (8)</a:t>
            </a:r>
            <a:endParaRPr lang="en-US" sz="2600" dirty="0"/>
          </a:p>
        </p:txBody>
      </p:sp>
      <p:sp>
        <p:nvSpPr>
          <p:cNvPr id="3" name="Rectangle 2"/>
          <p:cNvSpPr/>
          <p:nvPr/>
        </p:nvSpPr>
        <p:spPr>
          <a:xfrm>
            <a:off x="385233" y="3629130"/>
            <a:ext cx="77724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Sounds formed by the combination of 	two vowels.</a:t>
            </a:r>
          </a:p>
          <a:p>
            <a:pPr algn="just">
              <a:buFont typeface="Wingdings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is also known as a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Gliding Vowel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it 	glides from one position of the mouth 	to another.</a:t>
            </a:r>
          </a:p>
          <a:p>
            <a:pPr algn="just">
              <a:buFont typeface="Wingdings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There are 8 diphthongs.</a:t>
            </a:r>
          </a:p>
          <a:p>
            <a:pPr algn="just">
              <a:buFont typeface="Wingdings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Diphthong comes from the Greek word 	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Diphthongos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 means “having 	two sounds”.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4342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273985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Phonetics,Sony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Chacko,St.Mary’s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College</a:t>
            </a:r>
            <a:endParaRPr lang="en-IN" sz="1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-145474" y="733381"/>
            <a:ext cx="62033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600" b="1" dirty="0" smtClean="0">
                <a:latin typeface="Bookman Old Style" panose="02050604050505020204" pitchFamily="18" charset="0"/>
              </a:rPr>
              <a:t>  </a:t>
            </a:r>
            <a:r>
              <a:rPr lang="en-US" sz="2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Diphthongs (Vowel Glides)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75961212"/>
              </p:ext>
            </p:extLst>
          </p:nvPr>
        </p:nvGraphicFramePr>
        <p:xfrm>
          <a:off x="815008" y="1494183"/>
          <a:ext cx="7528892" cy="3935893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250963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0963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50963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311964">
                <a:tc>
                  <a:txBody>
                    <a:bodyPr/>
                    <a:lstStyle/>
                    <a:p>
                      <a:r>
                        <a:rPr lang="en-US" sz="3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en-US" sz="3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ɪǝ</a:t>
                      </a:r>
                      <a:endParaRPr lang="en-US" sz="3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3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f</a:t>
                      </a:r>
                      <a:r>
                        <a:rPr lang="en-US" sz="3000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ea</a:t>
                      </a:r>
                      <a:r>
                        <a:rPr lang="en-US" sz="3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endParaRPr lang="en-US" sz="3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az-Cyrl-AZ" sz="3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r>
                        <a:rPr lang="en-US" sz="3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ɪ</a:t>
                      </a:r>
                    </a:p>
                    <a:p>
                      <a:r>
                        <a:rPr lang="en-US" sz="3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d</a:t>
                      </a:r>
                      <a:r>
                        <a:rPr lang="en-US" sz="3000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ay</a:t>
                      </a:r>
                      <a:endParaRPr lang="en-US" sz="3000" u="sng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311965">
                <a:tc>
                  <a:txBody>
                    <a:bodyPr/>
                    <a:lstStyle/>
                    <a:p>
                      <a:r>
                        <a:rPr lang="en-US" sz="3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en-US" sz="3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Ʊǝ</a:t>
                      </a:r>
                      <a:endParaRPr lang="en-US" sz="3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3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t</a:t>
                      </a:r>
                      <a:r>
                        <a:rPr lang="en-US" sz="3000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ou</a:t>
                      </a:r>
                      <a:r>
                        <a:rPr lang="en-US" sz="3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endParaRPr lang="en-US" sz="3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el-GR" sz="3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ͻ</a:t>
                      </a:r>
                      <a:r>
                        <a:rPr lang="en-US" sz="3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ɪ</a:t>
                      </a:r>
                    </a:p>
                    <a:p>
                      <a:r>
                        <a:rPr lang="en-US" sz="3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b</a:t>
                      </a:r>
                      <a:r>
                        <a:rPr lang="en-US" sz="3000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oy</a:t>
                      </a:r>
                      <a:endParaRPr lang="en-US" sz="3000" u="sng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en-US" sz="3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ǝʊ</a:t>
                      </a:r>
                      <a:endParaRPr lang="en-US" sz="3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3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en-US" sz="3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000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3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</a:t>
                      </a:r>
                      <a:endParaRPr lang="en-US" sz="3000" u="sng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311964">
                <a:tc>
                  <a:txBody>
                    <a:bodyPr/>
                    <a:lstStyle/>
                    <a:p>
                      <a:r>
                        <a:rPr lang="en-US" sz="3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az-Cyrl-AZ" sz="3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r>
                        <a:rPr lang="en-US" sz="3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ǝ</a:t>
                      </a:r>
                    </a:p>
                    <a:p>
                      <a:r>
                        <a:rPr lang="en-US" sz="3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ch</a:t>
                      </a:r>
                      <a:r>
                        <a:rPr lang="en-US" sz="3000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ai</a:t>
                      </a:r>
                      <a:r>
                        <a:rPr lang="en-US" sz="3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endParaRPr lang="en-US" sz="3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en-US" sz="3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aɪ</a:t>
                      </a:r>
                      <a:endParaRPr lang="en-US" sz="3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3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m</a:t>
                      </a:r>
                      <a:r>
                        <a:rPr lang="en-US" sz="3000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endParaRPr lang="en-US" sz="3000" u="sng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en-US" sz="3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aʊ</a:t>
                      </a:r>
                      <a:endParaRPr lang="en-US" sz="3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3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c</a:t>
                      </a:r>
                      <a:r>
                        <a:rPr lang="en-US" sz="3000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ow</a:t>
                      </a:r>
                      <a:endParaRPr lang="en-US" sz="3000" u="sng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63370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273985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Phonetics,Sony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Chacko,St.Mary’s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College</a:t>
            </a:r>
            <a:endParaRPr lang="en-IN" sz="1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450071" y="1031373"/>
            <a:ext cx="8229600" cy="597243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CONSONANT</a:t>
            </a:r>
            <a:endParaRPr lang="en-US" sz="26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1428381"/>
            <a:ext cx="8494776" cy="2062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consonant sounds in English.</a:t>
            </a:r>
          </a:p>
          <a:p>
            <a:pPr lvl="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a speech sound that is articulated with complete or partial closure of the vocal tract.</a:t>
            </a:r>
          </a:p>
          <a:p>
            <a:pPr lvl="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is not a vowel.</a:t>
            </a:r>
          </a:p>
        </p:txBody>
      </p:sp>
      <p:sp>
        <p:nvSpPr>
          <p:cNvPr id="3" name="Rectangle 2"/>
          <p:cNvSpPr/>
          <p:nvPr/>
        </p:nvSpPr>
        <p:spPr>
          <a:xfrm>
            <a:off x="454301" y="3518929"/>
            <a:ext cx="3413114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dirty="0">
                <a:solidFill>
                  <a:srgbClr val="C00000"/>
                </a:solidFill>
                <a:latin typeface="Bookman Old Style" pitchFamily="18" charset="0"/>
              </a:rPr>
              <a:t>Consonant Cluster</a:t>
            </a:r>
            <a:endParaRPr lang="en-US" sz="2600" dirty="0"/>
          </a:p>
        </p:txBody>
      </p:sp>
      <p:sp>
        <p:nvSpPr>
          <p:cNvPr id="7" name="Rectangle 6"/>
          <p:cNvSpPr/>
          <p:nvPr/>
        </p:nvSpPr>
        <p:spPr>
          <a:xfrm>
            <a:off x="381000" y="4039048"/>
            <a:ext cx="8421475" cy="1047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group of consonants which have no intervening vowel.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:- Drink. Both /d/and /r/ are consonants.</a:t>
            </a:r>
          </a:p>
        </p:txBody>
      </p:sp>
    </p:spTree>
    <p:extLst>
      <p:ext uri="{BB962C8B-B14F-4D97-AF65-F5344CB8AC3E}">
        <p14:creationId xmlns="" xmlns:p14="http://schemas.microsoft.com/office/powerpoint/2010/main" val="72575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273985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Phonetics,Sony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Chacko,St.Mary’s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College</a:t>
            </a:r>
            <a:endParaRPr lang="en-IN" sz="1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034746" y="477328"/>
            <a:ext cx="8229600" cy="663145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solidFill>
                  <a:srgbClr val="C00000"/>
                </a:solidFill>
                <a:latin typeface="Bookman Old Style" pitchFamily="18" charset="0"/>
              </a:rPr>
              <a:t>CONSONANTS</a:t>
            </a:r>
            <a:endParaRPr lang="en-US" sz="26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98791157"/>
              </p:ext>
            </p:extLst>
          </p:nvPr>
        </p:nvGraphicFramePr>
        <p:xfrm>
          <a:off x="641834" y="1140473"/>
          <a:ext cx="8229600" cy="462657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0287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287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287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287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287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287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0287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02870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1333269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</a:p>
                    <a:p>
                      <a:r>
                        <a:rPr lang="en-US" sz="2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400" b="0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sz="2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</a:t>
                      </a:r>
                      <a:endParaRPr lang="en-US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  <a:p>
                      <a:r>
                        <a:rPr lang="en-US" sz="2400" b="0" u="none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en-US" sz="2400" b="0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sz="2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</a:p>
                    <a:p>
                      <a:r>
                        <a:rPr lang="en-US" sz="2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400" b="0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2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ea</a:t>
                      </a:r>
                      <a:endParaRPr lang="en-US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  <a:p>
                      <a:r>
                        <a:rPr lang="en-US" sz="2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sz="2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eep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tʃ</a:t>
                      </a:r>
                      <a:endParaRPr lang="en-US" sz="24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2400" b="0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</a:t>
                      </a:r>
                      <a:r>
                        <a:rPr lang="en-US" sz="2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ur</a:t>
                      </a:r>
                      <a:r>
                        <a:rPr lang="en-US" sz="2400" b="0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</a:t>
                      </a:r>
                      <a:endParaRPr lang="en-US" sz="2400" b="0" u="sng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ʤ</a:t>
                      </a:r>
                    </a:p>
                    <a:p>
                      <a:r>
                        <a:rPr lang="en-US" sz="2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400" b="0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en-US" sz="2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</a:t>
                      </a:r>
                      <a:endParaRPr lang="en-US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</a:p>
                    <a:p>
                      <a:r>
                        <a:rPr lang="en-US" sz="2400" b="0" u="none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400" b="0" u="sng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2400" b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</a:t>
                      </a:r>
                      <a:endParaRPr lang="en-US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ɡ</a:t>
                      </a:r>
                    </a:p>
                    <a:p>
                      <a:r>
                        <a:rPr lang="en-US" sz="2400" b="0" u="none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r>
                        <a:rPr lang="en-US" sz="2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ate</a:t>
                      </a:r>
                      <a:endParaRPr lang="en-US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430461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</a:p>
                    <a:p>
                      <a:r>
                        <a:rPr lang="en-US" sz="2400" u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400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</a:p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400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θ</a:t>
                      </a:r>
                      <a:endParaRPr lang="en-US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400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ð</a:t>
                      </a:r>
                    </a:p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400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</a:p>
                    <a:p>
                      <a:r>
                        <a:rPr lang="en-US" sz="2400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nake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</a:t>
                      </a:r>
                    </a:p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400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oo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ʃ</a:t>
                      </a:r>
                    </a:p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ca</a:t>
                      </a:r>
                      <a:r>
                        <a:rPr lang="en-US" sz="2400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</a:t>
                      </a:r>
                      <a:endParaRPr lang="en-US" sz="2400" u="sng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Ʒ</a:t>
                      </a:r>
                    </a:p>
                    <a:p>
                      <a:r>
                        <a:rPr lang="en-US" sz="2400" b="0" i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vi</a:t>
                      </a:r>
                      <a:r>
                        <a:rPr lang="en-US" sz="2400" b="0" i="0" u="sng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si</a:t>
                      </a:r>
                      <a:r>
                        <a:rPr lang="en-US" sz="2400" b="0" i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on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862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</a:p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pi</a:t>
                      </a:r>
                      <a:r>
                        <a:rPr lang="en-US" sz="2400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2400" u="sng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ŋ</a:t>
                      </a:r>
                    </a:p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si</a:t>
                      </a:r>
                      <a:r>
                        <a:rPr lang="en-US" sz="2400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</a:t>
                      </a:r>
                      <a:endParaRPr lang="en-US" sz="2400" u="sng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</a:p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en-US" sz="2400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</a:t>
                      </a:r>
                    </a:p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Ɩ</a:t>
                      </a:r>
                    </a:p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en-US" sz="2400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et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</a:p>
                    <a:p>
                      <a:r>
                        <a:rPr lang="en-US" sz="2400" u="none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400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iver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</a:t>
                      </a:r>
                    </a:p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400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</a:t>
                      </a:r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ay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z-Cyrl-A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ј</a:t>
                      </a:r>
                      <a:endParaRPr lang="en-US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400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52952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273985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Phonetics,Sony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Chacko,St.Mary’s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College</a:t>
            </a:r>
            <a:endParaRPr lang="en-IN" sz="1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68300" y="1315649"/>
            <a:ext cx="8153400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Double letters will always be pronounced as 	single sound.</a:t>
            </a:r>
          </a:p>
          <a:p>
            <a:pPr algn="just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Example:- Butter - /b</a:t>
            </a: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Λ</a:t>
            </a:r>
            <a:r>
              <a:rPr lang="en-US" sz="2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Ə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</a:p>
          <a:p>
            <a:pPr algn="just">
              <a:buFont typeface="Wingdings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Every phonetic transcription should begin and 	end with a slash “ / ”.</a:t>
            </a:r>
          </a:p>
          <a:p>
            <a:pPr algn="just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Example:- /b/, /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bɪt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</a:p>
          <a:p>
            <a:pPr algn="just">
              <a:buFont typeface="Wingdings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rule for silent &lt; r &gt; works in connected speech too. If a word ends in &lt; r &gt;, (CAR) and the next word begins with a vowel sound (ENGINE), the &lt; r &gt; will be pronounced in connected speech: CAR_ENGINE, but not if the words are said separately. Try these examples first separately, then together:</a:t>
            </a:r>
          </a:p>
          <a:p>
            <a:pPr algn="just">
              <a:buFont typeface="Wingdings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fou</a:t>
            </a:r>
            <a:r>
              <a:rPr lang="en-US" sz="2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four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eggs</a:t>
            </a:r>
          </a:p>
          <a:p>
            <a:pPr algn="just">
              <a:buFont typeface="Wingdings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</a:t>
            </a:r>
            <a:r>
              <a:rPr lang="en-US" sz="2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                        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here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again</a:t>
            </a:r>
          </a:p>
          <a:p>
            <a:pPr algn="just">
              <a:buFont typeface="Wingdings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</a:t>
            </a:r>
            <a:r>
              <a:rPr lang="en-US" sz="2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                            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engine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254000" y="670679"/>
            <a:ext cx="5181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Bookman Old Style" pitchFamily="18" charset="0"/>
              </a:rPr>
              <a:t>    </a:t>
            </a:r>
            <a:r>
              <a:rPr lang="en-US" sz="2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Listen Here !</a:t>
            </a:r>
          </a:p>
        </p:txBody>
      </p:sp>
    </p:spTree>
    <p:extLst>
      <p:ext uri="{BB962C8B-B14F-4D97-AF65-F5344CB8AC3E}">
        <p14:creationId xmlns="" xmlns:p14="http://schemas.microsoft.com/office/powerpoint/2010/main" val="81190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</TotalTime>
  <Words>400</Words>
  <Application>Microsoft Office PowerPoint</Application>
  <PresentationFormat>On-screen Show (4:3)</PresentationFormat>
  <Paragraphs>156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Avinz</dc:creator>
  <cp:lastModifiedBy>admission</cp:lastModifiedBy>
  <cp:revision>94</cp:revision>
  <dcterms:created xsi:type="dcterms:W3CDTF">2018-12-04T06:33:32Z</dcterms:created>
  <dcterms:modified xsi:type="dcterms:W3CDTF">2019-01-14T05:48:27Z</dcterms:modified>
</cp:coreProperties>
</file>