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64" r:id="rId4"/>
    <p:sldId id="263" r:id="rId5"/>
    <p:sldId id="262" r:id="rId6"/>
    <p:sldId id="261" r:id="rId7"/>
    <p:sldId id="260" r:id="rId8"/>
    <p:sldId id="258" r:id="rId9"/>
    <p:sldId id="286" r:id="rId10"/>
    <p:sldId id="275" r:id="rId11"/>
    <p:sldId id="278" r:id="rId12"/>
    <p:sldId id="27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32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893A24-685C-47EF-A629-502D73F5DEA8}" type="datetimeFigureOut">
              <a:rPr lang="en-US" smtClean="0"/>
              <a:pPr/>
              <a:t>1/1/2002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378182-CCB6-4453-B1D7-DD1C1BADD3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27505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01-01-2002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945950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01-01-2002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308605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01-01-2002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79905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01-01-2002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66119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01-01-2002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348661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01-01-2002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348303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01-01-2002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300760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01-01-2002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157499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01-01-2002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25960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01-01-2002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658123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01-01-2002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01682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550400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AA5872A-EBA1-4765-860B-C6F753BE861D}"/>
              </a:ext>
            </a:extLst>
          </p:cNvPr>
          <p:cNvSpPr txBox="1"/>
          <p:nvPr/>
        </p:nvSpPr>
        <p:spPr>
          <a:xfrm>
            <a:off x="178905" y="692702"/>
            <a:ext cx="85840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600" b="1" dirty="0" smtClean="0">
                <a:solidFill>
                  <a:srgbClr val="C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Biomolecules</a:t>
            </a:r>
          </a:p>
          <a:p>
            <a:pPr algn="ctr"/>
            <a:endParaRPr lang="en-IN" sz="3600" b="1" dirty="0">
              <a:solidFill>
                <a:srgbClr val="C00000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B94F812-2F22-48FB-8E4A-2929987BAACA}"/>
              </a:ext>
            </a:extLst>
          </p:cNvPr>
          <p:cNvSpPr txBox="1"/>
          <p:nvPr/>
        </p:nvSpPr>
        <p:spPr>
          <a:xfrm>
            <a:off x="4145475" y="3314700"/>
            <a:ext cx="390756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Sreesaila N P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Assistant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  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Biotechnology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St. Mary’s College Thrissur 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771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54000" y="670679"/>
            <a:ext cx="721795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Structural forms of CARBOHYDRATE 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3954" y="1502231"/>
            <a:ext cx="757645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Monosaccharides – monomer of carbohydrates</a:t>
            </a:r>
          </a:p>
          <a:p>
            <a:pPr algn="just"/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Eg; GLUCOSE</a:t>
            </a:r>
          </a:p>
          <a:p>
            <a:pPr algn="just"/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Disaccharides – two monosaccharides</a:t>
            </a:r>
          </a:p>
          <a:p>
            <a:pPr algn="just"/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Eg; MALTOSE ( GLUCOSE + GLUCOSE)</a:t>
            </a:r>
          </a:p>
          <a:p>
            <a:pPr algn="just"/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Polysaccharides – many monomers</a:t>
            </a:r>
          </a:p>
          <a:p>
            <a:pPr algn="just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Eg; STARCH, GLYCOGEN, CELLULOSE</a:t>
            </a:r>
          </a:p>
          <a:p>
            <a:pPr algn="just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(energy storage form in plants, in animals and plant cell wall component respectively) </a:t>
            </a:r>
          </a:p>
          <a:p>
            <a:pPr>
              <a:buNone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	      						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04800" y="6248400"/>
            <a:ext cx="670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latin typeface="Constantia" pitchFamily="18" charset="0"/>
              </a:rPr>
              <a:t>Biomolecules, Sreesaila N P, St Mary’s college</a:t>
            </a:r>
            <a:endParaRPr lang="en-US" sz="1600" b="1" i="1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190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849477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Cells use them for energy and growth.</a:t>
            </a: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Make up the walls of the plant cell (glycoprotein and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glycolipids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Animals store the glucose to glycogen.</a:t>
            </a: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Animals store glycogen in liver cells.</a:t>
            </a: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Exoskeleton of some insects</a:t>
            </a: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Endergonic reactions.</a:t>
            </a:r>
          </a:p>
          <a:p>
            <a:pPr>
              <a:buFont typeface="Wingdings" pitchFamily="2" charset="2"/>
              <a:buChar char="v"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Precursers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of many organic compounds</a:t>
            </a: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61703" y="699386"/>
            <a:ext cx="650049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Uses of CARBOHYDRATES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6248400"/>
            <a:ext cx="670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latin typeface="Constantia" pitchFamily="18" charset="0"/>
              </a:rPr>
              <a:t>Biomolecules, Sreesaila N P, St Mary’s college</a:t>
            </a:r>
            <a:endParaRPr lang="en-US" sz="1600" b="1" i="1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020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65979" y="930624"/>
            <a:ext cx="238558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REFERENCE</a:t>
            </a:r>
          </a:p>
        </p:txBody>
      </p:sp>
      <p:sp>
        <p:nvSpPr>
          <p:cNvPr id="3" name="Rectangle 2"/>
          <p:cNvSpPr/>
          <p:nvPr/>
        </p:nvSpPr>
        <p:spPr>
          <a:xfrm>
            <a:off x="522514" y="1670735"/>
            <a:ext cx="780868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sz="2400" dirty="0" smtClean="0"/>
              <a:t>Lehninger’s Principles of biochemistry, sixth edition, 2009.</a:t>
            </a:r>
          </a:p>
          <a:p>
            <a:pPr marL="457200" indent="-457200" algn="just"/>
            <a:endParaRPr lang="en-US" sz="2400" dirty="0" smtClean="0"/>
          </a:p>
          <a:p>
            <a:pPr marL="457200" indent="-457200" algn="just"/>
            <a:r>
              <a:rPr lang="en-US" sz="2400" dirty="0" smtClean="0"/>
              <a:t>2. “ The Role of carbohydrates in nutrition” Carbohydrates in human nutrition. FAO food and nutrition paper-66. Food and agriculture organization of the United states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6248400"/>
            <a:ext cx="670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latin typeface="Constantia" pitchFamily="18" charset="0"/>
              </a:rPr>
              <a:t>Biomolecules, Sreesaila N P, St Mary’s college</a:t>
            </a:r>
            <a:endParaRPr lang="en-US" sz="1600" b="1" i="1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234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BIOMOLECULES 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8489882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Chemicals or molecules present in living organisms</a:t>
            </a: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Biomolecules are compounds of carbon with a variety of functional    	groups.</a:t>
            </a: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Chemicals of living organisms organized around carbon</a:t>
            </a: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Carbon bonds with hydrogen, oxygen, nitrogen, etc.,</a:t>
            </a: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Cellular pool – different biomolecules, compounds, ions </a:t>
            </a:r>
          </a:p>
          <a:p>
            <a:pPr algn="just">
              <a:buFont typeface="Wingdings" pitchFamily="2" charset="2"/>
              <a:buChar char="v"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6248400"/>
            <a:ext cx="670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latin typeface="Constantia" pitchFamily="18" charset="0"/>
              </a:rPr>
              <a:t>Biomolecules, Sreesaila N P, St Mary’s college</a:t>
            </a:r>
            <a:endParaRPr lang="en-US" sz="1600" b="1" i="1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638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68300" y="483326"/>
            <a:ext cx="61214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</a:rPr>
              <a:t>Carbon bonding</a:t>
            </a:r>
            <a:b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</a:rPr>
            </a:br>
            <a:endParaRPr lang="en-US" sz="26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149531"/>
            <a:ext cx="849477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Free rotation around each single bond.</a:t>
            </a: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Rotation restricted to large/highly charged groups</a:t>
            </a: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Double bond is shorter and rigid</a:t>
            </a: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Covalently linked carbon atoms can form linear, branched chain or cyclic structures in biomolecules.</a:t>
            </a: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Bonding versatility - molecular mechanism during origin and evolution</a:t>
            </a: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No other chemical element can form such varieties of compounds like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CARBON.</a:t>
            </a:r>
          </a:p>
          <a:p>
            <a:endParaRPr lang="en-US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Most biomolecules are derivatives of hydrocarbons</a:t>
            </a:r>
          </a:p>
          <a:p>
            <a:pPr algn="just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6248400"/>
            <a:ext cx="670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latin typeface="Constantia" pitchFamily="18" charset="0"/>
              </a:rPr>
              <a:t>Biomolecules, Sreesaila N P, St Mary’s college</a:t>
            </a:r>
            <a:endParaRPr lang="en-US" sz="1600" b="1" i="1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396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083320" y="418012"/>
            <a:ext cx="460735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Types of BIOMOLECULES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1045030"/>
            <a:ext cx="7511143" cy="5398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Micro molecules </a:t>
            </a: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18 – 800 dalton</a:t>
            </a: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Acid soluble</a:t>
            </a: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Minerals, gases, water, sugars, amino acids.</a:t>
            </a: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Macromolecules </a:t>
            </a: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10000 dalton</a:t>
            </a: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Acid insoluble pool</a:t>
            </a: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Carbohydrates, nucleic acids, lipids, proteins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6324600"/>
            <a:ext cx="670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latin typeface="Constantia" pitchFamily="18" charset="0"/>
              </a:rPr>
              <a:t>Biomolecules, Sreesaila N P, St Mary’s college</a:t>
            </a:r>
            <a:endParaRPr lang="en-US" sz="1600" b="1" i="1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503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304800" y="470263"/>
            <a:ext cx="8229600" cy="927463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Types of BIOMOLECULES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1828800"/>
            <a:ext cx="849477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ontent Placeholder 1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 Inorganic :</a:t>
            </a:r>
          </a:p>
          <a:p>
            <a:pPr algn="just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Minerals</a:t>
            </a:r>
          </a:p>
          <a:p>
            <a:pPr algn="just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Water</a:t>
            </a:r>
          </a:p>
          <a:p>
            <a:pPr algn="just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Gases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 Organic :</a:t>
            </a:r>
          </a:p>
          <a:p>
            <a:pPr algn="just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Carbohydrates</a:t>
            </a:r>
          </a:p>
          <a:p>
            <a:pPr algn="just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Nucleic acids</a:t>
            </a:r>
          </a:p>
          <a:p>
            <a:pPr algn="just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Proteins</a:t>
            </a:r>
          </a:p>
          <a:p>
            <a:pPr algn="just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Amino acids</a:t>
            </a:r>
          </a:p>
          <a:p>
            <a:pPr algn="just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Lipids</a:t>
            </a:r>
          </a:p>
          <a:p>
            <a:pPr algn="just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Enzymes</a:t>
            </a:r>
          </a:p>
          <a:p>
            <a:pPr algn="just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Vitamins</a:t>
            </a:r>
          </a:p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04800" y="6324600"/>
            <a:ext cx="670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latin typeface="Constantia" pitchFamily="18" charset="0"/>
              </a:rPr>
              <a:t>Biomolecules, Sreesaila N P, St Mary’s college</a:t>
            </a:r>
            <a:endParaRPr lang="en-US" sz="1600" b="1" i="1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342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628650" y="1005841"/>
            <a:ext cx="3886200" cy="4441370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Biomolecules are made up of sub units</a:t>
            </a:r>
          </a:p>
          <a:p>
            <a:pPr algn="just"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Each are having their own characteristics and structures</a:t>
            </a:r>
          </a:p>
          <a:p>
            <a:pPr algn="just"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Eg: Protein is made up of amino acid sub units.</a:t>
            </a:r>
          </a:p>
          <a:p>
            <a:pPr algn="just"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Protein functions as enzymes, structure, transport pigment etc.,</a:t>
            </a:r>
          </a:p>
          <a:p>
            <a:endParaRPr lang="en-US" dirty="0"/>
          </a:p>
        </p:txBody>
      </p:sp>
      <p:pic>
        <p:nvPicPr>
          <p:cNvPr id="12" name="Picture 2" descr="C:\Users\Tcc\Desktop\saila\images - 2019-06-18T221054.618.jpe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668337" y="1123407"/>
            <a:ext cx="4057651" cy="517289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304800" y="6248400"/>
            <a:ext cx="670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latin typeface="Constantia" pitchFamily="18" charset="0"/>
              </a:rPr>
              <a:t>Biomolecules, Sreesaila N P, St Mary’s college</a:t>
            </a:r>
            <a:endParaRPr lang="en-US" sz="1600" b="1" i="1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370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43745" y="762053"/>
            <a:ext cx="2701381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Carbohydrates</a:t>
            </a:r>
          </a:p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 </a:t>
            </a:r>
            <a:endParaRPr lang="en-US" sz="26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680902" y="1629682"/>
            <a:ext cx="3886200" cy="4351338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C, H, O ratio 1:2:1</a:t>
            </a:r>
          </a:p>
          <a:p>
            <a:pPr>
              <a:buNone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Monosaccharide, disaccharide, oligosaccharide and poly saccharide.</a:t>
            </a:r>
          </a:p>
          <a:p>
            <a:pPr>
              <a:buNone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Energy source.</a:t>
            </a:r>
          </a:p>
          <a:p>
            <a:pPr>
              <a:buNone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Brain functioning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" name="Picture 3" descr="C:\Users\Tcc\Desktop\saila\images - 2019-06-18T215912.796.jpe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919526" y="1609701"/>
            <a:ext cx="3832588" cy="4098767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304800" y="6248400"/>
            <a:ext cx="670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latin typeface="Constantia" pitchFamily="18" charset="0"/>
              </a:rPr>
              <a:t>Biomolecules, Sreesaila N P, St Mary’s college</a:t>
            </a:r>
            <a:endParaRPr lang="en-US" sz="1600" b="1" i="1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575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470264" y="621740"/>
            <a:ext cx="8216537" cy="663145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Structure of CARBOHYDRATES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82931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2" descr="C:\Users\Tcc\Desktop\saila\images - 2019-06-18T215939.560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1449977"/>
            <a:ext cx="2657475" cy="2017123"/>
          </a:xfrm>
          <a:prstGeom prst="rect">
            <a:avLst/>
          </a:prstGeom>
          <a:noFill/>
        </p:spPr>
      </p:pic>
      <p:pic>
        <p:nvPicPr>
          <p:cNvPr id="8" name="Picture 3" descr="C:\Users\Tcc\Desktop\saila\images - 2019-06-18T220003.229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91000" y="1423851"/>
            <a:ext cx="4305300" cy="2081349"/>
          </a:xfrm>
          <a:prstGeom prst="rect">
            <a:avLst/>
          </a:prstGeom>
          <a:noFill/>
        </p:spPr>
      </p:pic>
      <p:pic>
        <p:nvPicPr>
          <p:cNvPr id="9" name="Picture 2" descr="C:\Users\Tcc\Desktop\saila\slides\biomolecules\biomolecules-14-638 (1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76995" y="3670662"/>
            <a:ext cx="5329645" cy="2403567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304800" y="6248400"/>
            <a:ext cx="670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latin typeface="Constantia" pitchFamily="18" charset="0"/>
              </a:rPr>
              <a:t>Biomolecules, Sreesaila N P, St Mary’s college</a:t>
            </a:r>
            <a:endParaRPr lang="en-US" sz="1600" b="1" i="1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952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398" y="652509"/>
            <a:ext cx="7886700" cy="653777"/>
          </a:xfrm>
        </p:spPr>
        <p:txBody>
          <a:bodyPr/>
          <a:lstStyle/>
          <a:p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</a:rPr>
              <a:t>DERIVATIVES OF MONOSACCHARIDES</a:t>
            </a:r>
            <a:endParaRPr lang="en-US" sz="26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1. Deoxy sugars – DNA</a:t>
            </a:r>
          </a:p>
          <a:p>
            <a:pPr>
              <a:buNone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2. Amino sugars – Glucosamine( forms chitin, hyaluronic acid)</a:t>
            </a:r>
          </a:p>
          <a:p>
            <a:pPr>
              <a:buNone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3. Sugar acid – Ascorbic acid</a:t>
            </a:r>
          </a:p>
          <a:p>
            <a:pPr>
              <a:buNone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4. Sugar alcohols – Glycerol,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Mannitol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4800" y="6248400"/>
            <a:ext cx="670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latin typeface="Constantia" pitchFamily="18" charset="0"/>
              </a:rPr>
              <a:t>Biomolecules, Sreesaila N P, St Mary’s college</a:t>
            </a:r>
            <a:endParaRPr lang="en-US" sz="1600" b="1" i="1" dirty="0">
              <a:latin typeface="Constantia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</TotalTime>
  <Words>519</Words>
  <Application>Microsoft Office PowerPoint</Application>
  <PresentationFormat>On-screen Show (4:3)</PresentationFormat>
  <Paragraphs>125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DERIVATIVES OF MONOSACCHARIDES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Avinz</dc:creator>
  <cp:lastModifiedBy>Tcc</cp:lastModifiedBy>
  <cp:revision>138</cp:revision>
  <dcterms:created xsi:type="dcterms:W3CDTF">2018-12-04T06:33:32Z</dcterms:created>
  <dcterms:modified xsi:type="dcterms:W3CDTF">2001-12-31T19:19:16Z</dcterms:modified>
</cp:coreProperties>
</file>