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64" r:id="rId4"/>
    <p:sldId id="263" r:id="rId5"/>
    <p:sldId id="262" r:id="rId6"/>
    <p:sldId id="261" r:id="rId7"/>
    <p:sldId id="260" r:id="rId8"/>
    <p:sldId id="258" r:id="rId9"/>
    <p:sldId id="275" r:id="rId10"/>
    <p:sldId id="276"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73" d="100"/>
          <a:sy n="73" d="100"/>
        </p:scale>
        <p:origin x="-1290"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893A24-685C-47EF-A629-502D73F5DEA8}" type="datetimeFigureOut">
              <a:rPr lang="en-US" smtClean="0"/>
              <a:pPr/>
              <a:t>1/10/2019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378182-CCB6-4453-B1D7-DD1C1BADD3AC}" type="slidenum">
              <a:rPr lang="en-US" smtClean="0"/>
              <a:pPr/>
              <a:t>‹#›</a:t>
            </a:fld>
            <a:endParaRPr lang="en-US"/>
          </a:p>
        </p:txBody>
      </p:sp>
    </p:spTree>
    <p:extLst>
      <p:ext uri="{BB962C8B-B14F-4D97-AF65-F5344CB8AC3E}">
        <p14:creationId xmlns:p14="http://schemas.microsoft.com/office/powerpoint/2010/main" xmlns="" val="1927505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10-01-2019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3945950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10-01-2019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2308605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10-01-2019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3799057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10-01-2019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661194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10-01-2019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3348661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10-01-2019</a:t>
            </a:fld>
            <a:endParaRPr lang="en-IN"/>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IN"/>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3348303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10-01-2019</a:t>
            </a:fld>
            <a:endParaRPr lang="en-IN"/>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IN"/>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1300760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10-01-2019</a:t>
            </a:fld>
            <a:endParaRPr lang="en-IN"/>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IN"/>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2157499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10-01-2019</a:t>
            </a:fld>
            <a:endParaRPr lang="en-IN"/>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IN"/>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125960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10-01-2019</a:t>
            </a:fld>
            <a:endParaRPr lang="en-IN"/>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IN"/>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2658123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10-01-2019</a:t>
            </a:fld>
            <a:endParaRPr lang="en-IN"/>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IN"/>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301682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5504003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r="-2000"/>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DAA5872A-EBA1-4765-860B-C6F753BE861D}"/>
              </a:ext>
            </a:extLst>
          </p:cNvPr>
          <p:cNvSpPr txBox="1"/>
          <p:nvPr/>
        </p:nvSpPr>
        <p:spPr>
          <a:xfrm>
            <a:off x="1741004" y="946702"/>
            <a:ext cx="5631670" cy="646331"/>
          </a:xfrm>
          <a:prstGeom prst="rect">
            <a:avLst/>
          </a:prstGeom>
          <a:noFill/>
        </p:spPr>
        <p:txBody>
          <a:bodyPr wrap="none" rtlCol="0">
            <a:spAutoFit/>
          </a:bodyPr>
          <a:lstStyle/>
          <a:p>
            <a:r>
              <a:rPr lang="en-US" sz="3600" b="1" dirty="0">
                <a:solidFill>
                  <a:srgbClr val="C00000"/>
                </a:solidFill>
                <a:latin typeface="Bookman Old Style" panose="02050604050505020204" pitchFamily="18" charset="0"/>
                <a:cs typeface="Times New Roman" pitchFamily="18" charset="0"/>
              </a:rPr>
              <a:t>COMMUNITY HEALTH </a:t>
            </a:r>
            <a:endParaRPr lang="en-IN" sz="3600" b="1" dirty="0">
              <a:solidFill>
                <a:srgbClr val="C00000"/>
              </a:solidFill>
              <a:latin typeface="Bookman Old Style" panose="02050604050505020204" pitchFamily="18" charset="0"/>
              <a:cs typeface="Arial" panose="020B0604020202020204" pitchFamily="34" charset="0"/>
            </a:endParaRPr>
          </a:p>
        </p:txBody>
      </p:sp>
      <p:sp>
        <p:nvSpPr>
          <p:cNvPr id="6" name="TextBox 5">
            <a:extLst>
              <a:ext uri="{FF2B5EF4-FFF2-40B4-BE49-F238E27FC236}">
                <a16:creationId xmlns:a16="http://schemas.microsoft.com/office/drawing/2014/main" xmlns="" id="{2B94F812-2F22-48FB-8E4A-2929987BAACA}"/>
              </a:ext>
            </a:extLst>
          </p:cNvPr>
          <p:cNvSpPr txBox="1"/>
          <p:nvPr/>
        </p:nvSpPr>
        <p:spPr>
          <a:xfrm>
            <a:off x="4145475" y="3314700"/>
            <a:ext cx="3907567" cy="2123658"/>
          </a:xfrm>
          <a:prstGeom prst="rect">
            <a:avLst/>
          </a:prstGeom>
          <a:noFill/>
        </p:spPr>
        <p:txBody>
          <a:bodyPr wrap="square" rtlCol="0">
            <a:spAutoFit/>
          </a:bodyPr>
          <a:lstStyle/>
          <a:p>
            <a:r>
              <a:rPr lang="en-US" sz="2200" dirty="0" err="1" smtClean="0">
                <a:latin typeface="Times New Roman" panose="02020603050405020304" pitchFamily="18" charset="0"/>
                <a:cs typeface="Times New Roman" panose="02020603050405020304" pitchFamily="18" charset="0"/>
              </a:rPr>
              <a:t>Deepa</a:t>
            </a:r>
            <a:r>
              <a:rPr lang="en-US" sz="2200" dirty="0" smtClean="0">
                <a:latin typeface="Times New Roman" panose="02020603050405020304" pitchFamily="18" charset="0"/>
                <a:cs typeface="Times New Roman" panose="02020603050405020304" pitchFamily="18" charset="0"/>
              </a:rPr>
              <a:t> Francis</a:t>
            </a:r>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Assistant Professor  </a:t>
            </a:r>
          </a:p>
          <a:p>
            <a:r>
              <a:rPr lang="en-US" sz="2200" dirty="0">
                <a:latin typeface="Times New Roman" panose="02020603050405020304" pitchFamily="18" charset="0"/>
                <a:cs typeface="Times New Roman" panose="02020603050405020304" pitchFamily="18" charset="0"/>
              </a:rPr>
              <a:t>Department of </a:t>
            </a:r>
            <a:r>
              <a:rPr lang="en-US" sz="2200" dirty="0" smtClean="0">
                <a:latin typeface="Times New Roman" panose="02020603050405020304" pitchFamily="18" charset="0"/>
                <a:cs typeface="Times New Roman" panose="02020603050405020304" pitchFamily="18" charset="0"/>
              </a:rPr>
              <a:t>Social Work</a:t>
            </a:r>
            <a:endParaRPr lang="en-US" sz="2200" dirty="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St. Mary’s College</a:t>
            </a:r>
          </a:p>
          <a:p>
            <a:r>
              <a:rPr lang="en-US" sz="2200" dirty="0" smtClean="0">
                <a:latin typeface="Times New Roman" panose="02020603050405020304" pitchFamily="18" charset="0"/>
                <a:cs typeface="Times New Roman" panose="02020603050405020304" pitchFamily="18" charset="0"/>
              </a:rPr>
              <a:t>Thrissur-680020</a:t>
            </a:r>
          </a:p>
          <a:p>
            <a:r>
              <a:rPr lang="en-US" sz="2200" dirty="0" smtClean="0">
                <a:latin typeface="Times New Roman" panose="02020603050405020304" pitchFamily="18" charset="0"/>
                <a:cs typeface="Times New Roman" panose="02020603050405020304" pitchFamily="18" charset="0"/>
              </a:rPr>
              <a:t>Kerala</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3577127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3312125" cy="246221"/>
          </a:xfrm>
          <a:prstGeom prst="rect">
            <a:avLst/>
          </a:prstGeom>
          <a:noFill/>
        </p:spPr>
        <p:txBody>
          <a:bodyPr wrap="none" rtlCol="0">
            <a:spAutoFit/>
          </a:bodyPr>
          <a:lstStyle/>
          <a:p>
            <a:r>
              <a:rPr lang="en-US" sz="1000" b="1" dirty="0" smtClean="0">
                <a:latin typeface="Arial" pitchFamily="34" charset="0"/>
                <a:cs typeface="Arial" pitchFamily="34" charset="0"/>
              </a:rPr>
              <a:t>Community </a:t>
            </a:r>
            <a:r>
              <a:rPr lang="en-US" sz="1000" b="1" dirty="0" err="1" smtClean="0">
                <a:latin typeface="Arial" pitchFamily="34" charset="0"/>
                <a:cs typeface="Arial" pitchFamily="34" charset="0"/>
              </a:rPr>
              <a:t>Health,Deepa</a:t>
            </a:r>
            <a:r>
              <a:rPr lang="en-US" sz="1000" b="1" dirty="0" smtClean="0">
                <a:latin typeface="Arial" pitchFamily="34" charset="0"/>
                <a:cs typeface="Arial" pitchFamily="34" charset="0"/>
              </a:rPr>
              <a:t> </a:t>
            </a:r>
            <a:r>
              <a:rPr lang="en-US" sz="1000" b="1" dirty="0" err="1" smtClean="0">
                <a:latin typeface="Arial" pitchFamily="34" charset="0"/>
                <a:cs typeface="Arial" pitchFamily="34" charset="0"/>
              </a:rPr>
              <a:t>Francis,St.Mary’s</a:t>
            </a:r>
            <a:r>
              <a:rPr lang="en-US" sz="1000" b="1" dirty="0" smtClean="0">
                <a:latin typeface="Arial" pitchFamily="34" charset="0"/>
                <a:cs typeface="Arial" pitchFamily="34" charset="0"/>
              </a:rPr>
              <a:t> College</a:t>
            </a:r>
            <a:endParaRPr lang="en-IN" sz="1000" b="1" dirty="0">
              <a:latin typeface="Arial" pitchFamily="34" charset="0"/>
              <a:cs typeface="Arial" pitchFamily="34"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2" name="Rectangle 1"/>
          <p:cNvSpPr/>
          <p:nvPr/>
        </p:nvSpPr>
        <p:spPr>
          <a:xfrm>
            <a:off x="457200" y="1828800"/>
            <a:ext cx="8153400" cy="2631490"/>
          </a:xfrm>
          <a:prstGeom prst="rect">
            <a:avLst/>
          </a:prstGeom>
        </p:spPr>
        <p:txBody>
          <a:bodyPr wrap="square">
            <a:spAutoFit/>
          </a:bodyPr>
          <a:lstStyle/>
          <a:p>
            <a:pPr marL="342900" indent="-342900" algn="just">
              <a:lnSpc>
                <a:spcPct val="150000"/>
              </a:lnSpc>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Community </a:t>
            </a:r>
            <a:r>
              <a:rPr lang="en-US" sz="2200" dirty="0">
                <a:latin typeface="Times New Roman" panose="02020603050405020304" pitchFamily="18" charset="0"/>
                <a:cs typeface="Times New Roman" panose="02020603050405020304" pitchFamily="18" charset="0"/>
              </a:rPr>
              <a:t>health is of great importance as it focused on health promotion and disease prevention. It is the responsibility of health care policy makers to plan health strategies that enhance the health at different geographical areas with equal opportunities of health care services to all.</a:t>
            </a:r>
          </a:p>
        </p:txBody>
      </p:sp>
      <p:sp>
        <p:nvSpPr>
          <p:cNvPr id="6" name="Rectangle 5"/>
          <p:cNvSpPr/>
          <p:nvPr/>
        </p:nvSpPr>
        <p:spPr>
          <a:xfrm>
            <a:off x="254000" y="670679"/>
            <a:ext cx="5181600" cy="1200329"/>
          </a:xfrm>
          <a:prstGeom prst="rect">
            <a:avLst/>
          </a:prstGeom>
        </p:spPr>
        <p:txBody>
          <a:bodyPr wrap="square">
            <a:spAutoFit/>
          </a:bodyPr>
          <a:lstStyle/>
          <a:p>
            <a:r>
              <a:rPr lang="en-US" sz="3600" dirty="0" smtClean="0">
                <a:latin typeface="Bookman Old Style" pitchFamily="18" charset="0"/>
              </a:rPr>
              <a:t>    </a:t>
            </a:r>
            <a:r>
              <a:rPr lang="en-US" sz="3600" b="1" dirty="0" smtClean="0">
                <a:solidFill>
                  <a:srgbClr val="C00000"/>
                </a:solidFill>
                <a:latin typeface="Bookman Old Style" pitchFamily="18" charset="0"/>
              </a:rPr>
              <a:t>Conclusion</a:t>
            </a:r>
            <a:br>
              <a:rPr lang="en-US" sz="3600" b="1" dirty="0" smtClean="0">
                <a:solidFill>
                  <a:srgbClr val="C00000"/>
                </a:solidFill>
                <a:latin typeface="Bookman Old Style" pitchFamily="18" charset="0"/>
              </a:rPr>
            </a:br>
            <a:endParaRPr lang="en-US" sz="3600" b="1" dirty="0">
              <a:solidFill>
                <a:srgbClr val="C00000"/>
              </a:solidFill>
              <a:latin typeface="Bookman Old Style" pitchFamily="18" charset="0"/>
            </a:endParaRPr>
          </a:p>
        </p:txBody>
      </p:sp>
    </p:spTree>
    <p:extLst>
      <p:ext uri="{BB962C8B-B14F-4D97-AF65-F5344CB8AC3E}">
        <p14:creationId xmlns:p14="http://schemas.microsoft.com/office/powerpoint/2010/main" xmlns="" val="22660486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3312125" cy="246221"/>
          </a:xfrm>
          <a:prstGeom prst="rect">
            <a:avLst/>
          </a:prstGeom>
          <a:noFill/>
        </p:spPr>
        <p:txBody>
          <a:bodyPr wrap="none" rtlCol="0">
            <a:spAutoFit/>
          </a:bodyPr>
          <a:lstStyle/>
          <a:p>
            <a:r>
              <a:rPr lang="en-US" sz="1000" b="1" dirty="0" smtClean="0">
                <a:latin typeface="Arial" pitchFamily="34" charset="0"/>
                <a:cs typeface="Arial" pitchFamily="34" charset="0"/>
              </a:rPr>
              <a:t>Community </a:t>
            </a:r>
            <a:r>
              <a:rPr lang="en-US" sz="1000" b="1" dirty="0" err="1" smtClean="0">
                <a:latin typeface="Arial" pitchFamily="34" charset="0"/>
                <a:cs typeface="Arial" pitchFamily="34" charset="0"/>
              </a:rPr>
              <a:t>Health,Deepa</a:t>
            </a:r>
            <a:r>
              <a:rPr lang="en-US" sz="1000" b="1" dirty="0" smtClean="0">
                <a:latin typeface="Arial" pitchFamily="34" charset="0"/>
                <a:cs typeface="Arial" pitchFamily="34" charset="0"/>
              </a:rPr>
              <a:t> </a:t>
            </a:r>
            <a:r>
              <a:rPr lang="en-US" sz="1000" b="1" dirty="0" err="1" smtClean="0">
                <a:latin typeface="Arial" pitchFamily="34" charset="0"/>
                <a:cs typeface="Arial" pitchFamily="34" charset="0"/>
              </a:rPr>
              <a:t>Francis,St.Mary’s</a:t>
            </a:r>
            <a:r>
              <a:rPr lang="en-US" sz="1000" b="1" dirty="0" smtClean="0">
                <a:latin typeface="Arial" pitchFamily="34" charset="0"/>
                <a:cs typeface="Arial" pitchFamily="34" charset="0"/>
              </a:rPr>
              <a:t> </a:t>
            </a:r>
            <a:r>
              <a:rPr lang="en-US" sz="1000" b="1" dirty="0">
                <a:latin typeface="Arial" pitchFamily="34" charset="0"/>
                <a:cs typeface="Arial" pitchFamily="34" charset="0"/>
              </a:rPr>
              <a:t>College</a:t>
            </a:r>
            <a:endParaRPr lang="en-IN" sz="1000" b="1" dirty="0">
              <a:latin typeface="Arial" pitchFamily="34" charset="0"/>
              <a:cs typeface="Arial" pitchFamily="34"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pic>
        <p:nvPicPr>
          <p:cNvPr id="7" name="Content Placeholder 3" descr="Community health image.jpg"/>
          <p:cNvPicPr>
            <a:picLocks noChangeAspect="1"/>
          </p:cNvPicPr>
          <p:nvPr/>
        </p:nvPicPr>
        <p:blipFill>
          <a:blip r:embed="rId3"/>
          <a:stretch>
            <a:fillRect/>
          </a:stretch>
        </p:blipFill>
        <p:spPr>
          <a:xfrm>
            <a:off x="977900" y="774700"/>
            <a:ext cx="7206694" cy="5232400"/>
          </a:xfrm>
          <a:prstGeom prst="rect">
            <a:avLst/>
          </a:prstGeom>
        </p:spPr>
      </p:pic>
    </p:spTree>
    <p:extLst>
      <p:ext uri="{BB962C8B-B14F-4D97-AF65-F5344CB8AC3E}">
        <p14:creationId xmlns:p14="http://schemas.microsoft.com/office/powerpoint/2010/main" xmlns="" val="2216383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3312125" cy="246221"/>
          </a:xfrm>
          <a:prstGeom prst="rect">
            <a:avLst/>
          </a:prstGeom>
          <a:noFill/>
        </p:spPr>
        <p:txBody>
          <a:bodyPr wrap="none" rtlCol="0">
            <a:spAutoFit/>
          </a:bodyPr>
          <a:lstStyle/>
          <a:p>
            <a:r>
              <a:rPr lang="en-US" sz="1000" b="1" dirty="0" smtClean="0">
                <a:latin typeface="Arial" pitchFamily="34" charset="0"/>
                <a:cs typeface="Arial" pitchFamily="34" charset="0"/>
              </a:rPr>
              <a:t>Community </a:t>
            </a:r>
            <a:r>
              <a:rPr lang="en-US" sz="1000" b="1" dirty="0" err="1" smtClean="0">
                <a:latin typeface="Arial" pitchFamily="34" charset="0"/>
                <a:cs typeface="Arial" pitchFamily="34" charset="0"/>
              </a:rPr>
              <a:t>Health,Deepa</a:t>
            </a:r>
            <a:r>
              <a:rPr lang="en-US" sz="1000" b="1" dirty="0" smtClean="0">
                <a:latin typeface="Arial" pitchFamily="34" charset="0"/>
                <a:cs typeface="Arial" pitchFamily="34" charset="0"/>
              </a:rPr>
              <a:t> </a:t>
            </a:r>
            <a:r>
              <a:rPr lang="en-US" sz="1000" b="1" dirty="0" err="1" smtClean="0">
                <a:latin typeface="Arial" pitchFamily="34" charset="0"/>
                <a:cs typeface="Arial" pitchFamily="34" charset="0"/>
              </a:rPr>
              <a:t>Francis,St.Mary’s</a:t>
            </a:r>
            <a:r>
              <a:rPr lang="en-US" sz="1000" b="1" dirty="0" smtClean="0">
                <a:latin typeface="Arial" pitchFamily="34" charset="0"/>
                <a:cs typeface="Arial" pitchFamily="34" charset="0"/>
              </a:rPr>
              <a:t> College</a:t>
            </a:r>
            <a:endParaRPr lang="en-IN" sz="1000" b="1" dirty="0">
              <a:latin typeface="Arial" pitchFamily="34" charset="0"/>
              <a:cs typeface="Arial" pitchFamily="34"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Rectangle 5"/>
          <p:cNvSpPr/>
          <p:nvPr/>
        </p:nvSpPr>
        <p:spPr>
          <a:xfrm>
            <a:off x="660400" y="1115290"/>
            <a:ext cx="6121400" cy="892552"/>
          </a:xfrm>
          <a:prstGeom prst="rect">
            <a:avLst/>
          </a:prstGeom>
        </p:spPr>
        <p:txBody>
          <a:bodyPr wrap="square">
            <a:spAutoFit/>
          </a:bodyPr>
          <a:lstStyle/>
          <a:p>
            <a:r>
              <a:rPr lang="en-US" sz="2600" b="1" dirty="0">
                <a:solidFill>
                  <a:srgbClr val="C00000"/>
                </a:solidFill>
                <a:latin typeface="Bookman Old Style" panose="02050604050505020204" pitchFamily="18" charset="0"/>
                <a:cs typeface="Times New Roman" pitchFamily="18" charset="0"/>
              </a:rPr>
              <a:t>Community health</a:t>
            </a:r>
            <a:br>
              <a:rPr lang="en-US" sz="2600" b="1" dirty="0">
                <a:solidFill>
                  <a:srgbClr val="C00000"/>
                </a:solidFill>
                <a:latin typeface="Bookman Old Style" panose="02050604050505020204" pitchFamily="18" charset="0"/>
                <a:cs typeface="Times New Roman" pitchFamily="18" charset="0"/>
              </a:rPr>
            </a:br>
            <a:endParaRPr lang="en-US" sz="2600" b="1" dirty="0">
              <a:solidFill>
                <a:srgbClr val="C00000"/>
              </a:solidFill>
              <a:latin typeface="Bookman Old Style" panose="02050604050505020204" pitchFamily="18" charset="0"/>
            </a:endParaRPr>
          </a:p>
        </p:txBody>
      </p:sp>
      <p:sp>
        <p:nvSpPr>
          <p:cNvPr id="2" name="Rectangle 1"/>
          <p:cNvSpPr/>
          <p:nvPr/>
        </p:nvSpPr>
        <p:spPr>
          <a:xfrm>
            <a:off x="457200" y="1828800"/>
            <a:ext cx="8494776" cy="4662815"/>
          </a:xfrm>
          <a:prstGeom prst="rect">
            <a:avLst/>
          </a:prstGeom>
        </p:spPr>
        <p:txBody>
          <a:bodyPr wrap="square">
            <a:spAutoFit/>
          </a:bodyPr>
          <a:lstStyle/>
          <a:p>
            <a:pPr marL="342900" indent="-342900" algn="just">
              <a:lnSpc>
                <a:spcPct val="150000"/>
              </a:lnSpc>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All the personal health and environmental services in any human community ,irrespective of whether such services were public or private ones</a:t>
            </a:r>
            <a:r>
              <a:rPr lang="en-US" sz="2200" dirty="0" smtClean="0">
                <a:latin typeface="Times New Roman" panose="02020603050405020304" pitchFamily="18" charset="0"/>
                <a:cs typeface="Times New Roman" panose="02020603050405020304" pitchFamily="18" charset="0"/>
              </a:rPr>
              <a:t>.</a:t>
            </a:r>
          </a:p>
          <a:p>
            <a:pPr marL="342900" indent="-342900" algn="just">
              <a:lnSpc>
                <a:spcPct val="150000"/>
              </a:lnSpc>
              <a:buFont typeface="Wingdings" panose="05000000000000000000" pitchFamily="2" charset="2"/>
              <a:buChar char="v"/>
            </a:pPr>
            <a:r>
              <a:rPr lang="en-US" sz="2200" b="1" dirty="0" smtClean="0">
                <a:latin typeface="Times New Roman" panose="02020603050405020304" pitchFamily="18" charset="0"/>
                <a:cs typeface="Times New Roman" panose="02020603050405020304" pitchFamily="18" charset="0"/>
              </a:rPr>
              <a:t>Definition</a:t>
            </a:r>
            <a:r>
              <a:rPr lang="en-US" sz="2200" dirty="0" smtClean="0">
                <a:latin typeface="Times New Roman" panose="02020603050405020304" pitchFamily="18" charset="0"/>
                <a:cs typeface="Times New Roman" panose="02020603050405020304" pitchFamily="18" charset="0"/>
              </a:rPr>
              <a:t>:</a:t>
            </a:r>
          </a:p>
          <a:p>
            <a:pPr algn="just">
              <a:lnSpc>
                <a:spcPct val="150000"/>
              </a:lnSpc>
            </a:pPr>
            <a:r>
              <a:rPr lang="en-US"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The</a:t>
            </a:r>
            <a:r>
              <a:rPr lang="en-IN" sz="2200" dirty="0">
                <a:latin typeface="Times New Roman" panose="02020603050405020304" pitchFamily="18" charset="0"/>
                <a:cs typeface="Times New Roman" panose="02020603050405020304" pitchFamily="18" charset="0"/>
              </a:rPr>
              <a:t> </a:t>
            </a:r>
            <a:r>
              <a:rPr lang="en-IN" sz="22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WHO</a:t>
            </a:r>
            <a:r>
              <a:rPr lang="en-IN" sz="2200" dirty="0">
                <a:latin typeface="Times New Roman" panose="02020603050405020304" pitchFamily="18" charset="0"/>
                <a:cs typeface="Times New Roman" panose="02020603050405020304" pitchFamily="18" charset="0"/>
              </a:rPr>
              <a:t> defines community health </a:t>
            </a:r>
            <a:r>
              <a:rPr lang="en-IN" sz="2200" dirty="0" err="1">
                <a:latin typeface="Times New Roman" panose="02020603050405020304" pitchFamily="18" charset="0"/>
                <a:cs typeface="Times New Roman" panose="02020603050405020304" pitchFamily="18" charset="0"/>
              </a:rPr>
              <a:t>as</a:t>
            </a:r>
            <a:r>
              <a:rPr lang="en-IN" sz="2200" dirty="0" err="1" smtClean="0">
                <a:latin typeface="Times New Roman" panose="02020603050405020304" pitchFamily="18" charset="0"/>
                <a:cs typeface="Times New Roman" panose="02020603050405020304" pitchFamily="18" charset="0"/>
              </a:rPr>
              <a:t>:“</a:t>
            </a:r>
            <a:r>
              <a:rPr lang="en-IN" sz="2200" dirty="0" err="1">
                <a:latin typeface="Times New Roman" panose="02020603050405020304" pitchFamily="18" charset="0"/>
                <a:cs typeface="Times New Roman" panose="02020603050405020304" pitchFamily="18" charset="0"/>
              </a:rPr>
              <a:t>Environmental</a:t>
            </a:r>
            <a:r>
              <a:rPr lang="en-IN" sz="2200" dirty="0">
                <a:latin typeface="Times New Roman" panose="02020603050405020304" pitchFamily="18" charset="0"/>
                <a:cs typeface="Times New Roman" panose="02020603050405020304" pitchFamily="18" charset="0"/>
              </a:rPr>
              <a:t>, social, and economic resources to sustain emotional and physical well being among people in ways that advance their aspirations and satisfy their needs in their unique environment”</a:t>
            </a:r>
          </a:p>
          <a:p>
            <a:pPr marL="342900" indent="-342900" algn="just">
              <a:lnSpc>
                <a:spcPct val="150000"/>
              </a:lnSpc>
              <a:buFont typeface="Wingdings" panose="05000000000000000000" pitchFamily="2" charset="2"/>
              <a:buChar char="v"/>
            </a:pP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2139652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3312125" cy="246221"/>
          </a:xfrm>
          <a:prstGeom prst="rect">
            <a:avLst/>
          </a:prstGeom>
          <a:noFill/>
        </p:spPr>
        <p:txBody>
          <a:bodyPr wrap="none" rtlCol="0">
            <a:spAutoFit/>
          </a:bodyPr>
          <a:lstStyle/>
          <a:p>
            <a:r>
              <a:rPr lang="en-US" sz="1000" b="1" dirty="0" smtClean="0">
                <a:latin typeface="Arial" pitchFamily="34" charset="0"/>
                <a:cs typeface="Arial" pitchFamily="34" charset="0"/>
              </a:rPr>
              <a:t>Community </a:t>
            </a:r>
            <a:r>
              <a:rPr lang="en-US" sz="1000" b="1" dirty="0" err="1" smtClean="0">
                <a:latin typeface="Arial" pitchFamily="34" charset="0"/>
                <a:cs typeface="Arial" pitchFamily="34" charset="0"/>
              </a:rPr>
              <a:t>Health,Deepa</a:t>
            </a:r>
            <a:r>
              <a:rPr lang="en-US" sz="1000" b="1" dirty="0" smtClean="0">
                <a:latin typeface="Arial" pitchFamily="34" charset="0"/>
                <a:cs typeface="Arial" pitchFamily="34" charset="0"/>
              </a:rPr>
              <a:t> </a:t>
            </a:r>
            <a:r>
              <a:rPr lang="en-US" sz="1000" b="1" dirty="0" err="1" smtClean="0">
                <a:latin typeface="Arial" pitchFamily="34" charset="0"/>
                <a:cs typeface="Arial" pitchFamily="34" charset="0"/>
              </a:rPr>
              <a:t>Francis,St.Mary’s</a:t>
            </a:r>
            <a:r>
              <a:rPr lang="en-US" sz="1000" b="1" dirty="0" smtClean="0">
                <a:latin typeface="Arial" pitchFamily="34" charset="0"/>
                <a:cs typeface="Arial" pitchFamily="34" charset="0"/>
              </a:rPr>
              <a:t> College</a:t>
            </a:r>
            <a:endParaRPr lang="en-IN" sz="1000" b="1" dirty="0">
              <a:latin typeface="Arial" pitchFamily="34" charset="0"/>
              <a:cs typeface="Arial" pitchFamily="34"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2" name="Rectangle 1"/>
          <p:cNvSpPr/>
          <p:nvPr/>
        </p:nvSpPr>
        <p:spPr>
          <a:xfrm>
            <a:off x="573868" y="761844"/>
            <a:ext cx="4355680" cy="492443"/>
          </a:xfrm>
          <a:prstGeom prst="rect">
            <a:avLst/>
          </a:prstGeom>
        </p:spPr>
        <p:txBody>
          <a:bodyPr wrap="none">
            <a:spAutoFit/>
          </a:bodyPr>
          <a:lstStyle/>
          <a:p>
            <a:r>
              <a:rPr lang="en-US" sz="2600" b="1" dirty="0">
                <a:solidFill>
                  <a:srgbClr val="C00000"/>
                </a:solidFill>
                <a:latin typeface="Bookman Old Style" panose="02050604050505020204" pitchFamily="18" charset="0"/>
                <a:cs typeface="Times New Roman" pitchFamily="18" charset="0"/>
              </a:rPr>
              <a:t>Concepts of prevention </a:t>
            </a:r>
            <a:endParaRPr lang="en-US" sz="2600" b="1" dirty="0">
              <a:solidFill>
                <a:srgbClr val="C00000"/>
              </a:solidFill>
              <a:latin typeface="Bookman Old Style" panose="02050604050505020204" pitchFamily="18" charset="0"/>
            </a:endParaRPr>
          </a:p>
        </p:txBody>
      </p:sp>
      <p:sp>
        <p:nvSpPr>
          <p:cNvPr id="3" name="Rectangle 2"/>
          <p:cNvSpPr/>
          <p:nvPr/>
        </p:nvSpPr>
        <p:spPr>
          <a:xfrm>
            <a:off x="457200" y="1828800"/>
            <a:ext cx="8494776" cy="2769989"/>
          </a:xfrm>
          <a:prstGeom prst="rect">
            <a:avLst/>
          </a:prstGeom>
        </p:spPr>
        <p:txBody>
          <a:bodyPr wrap="square">
            <a:spAutoFit/>
          </a:bodyPr>
          <a:lstStyle/>
          <a:p>
            <a:pPr marL="342900" indent="-342900" algn="just">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To promote health</a:t>
            </a:r>
          </a:p>
          <a:p>
            <a:pPr marL="342900" indent="-342900" algn="just">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To preserve</a:t>
            </a:r>
          </a:p>
          <a:p>
            <a:pPr marL="342900" indent="-342900" algn="just">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To restore</a:t>
            </a:r>
          </a:p>
          <a:p>
            <a:pPr marL="342900" indent="-342900" algn="just">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To minimize suffering and illness.</a:t>
            </a:r>
          </a:p>
          <a:p>
            <a:pPr algn="just">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Objective </a:t>
            </a:r>
            <a:r>
              <a:rPr lang="en-US" sz="2200" dirty="0">
                <a:latin typeface="Times New Roman" panose="02020603050405020304" pitchFamily="18" charset="0"/>
                <a:cs typeface="Times New Roman" panose="02020603050405020304" pitchFamily="18" charset="0"/>
              </a:rPr>
              <a:t>of preventive medicine is to intercept or oppose the cause and there by the disease process</a:t>
            </a:r>
            <a:r>
              <a:rPr lang="en-US" sz="2200" i="1" dirty="0" smtClean="0">
                <a:latin typeface="Times New Roman" panose="02020603050405020304" pitchFamily="18" charset="0"/>
                <a:cs typeface="Times New Roman" panose="02020603050405020304" pitchFamily="18" charset="0"/>
              </a:rPr>
              <a:t>.</a:t>
            </a:r>
          </a:p>
          <a:p>
            <a:pPr>
              <a:buNone/>
            </a:pPr>
            <a:r>
              <a:rPr lang="en-US" sz="2000" b="1" dirty="0">
                <a:cs typeface="Times New Roman" pitchFamily="18" charset="0"/>
              </a:rPr>
              <a:t/>
            </a:r>
            <a:br>
              <a:rPr lang="en-US" sz="2000" b="1" dirty="0">
                <a:cs typeface="Times New Roman" pitchFamily="18" charset="0"/>
              </a:rPr>
            </a:br>
            <a:endParaRPr lang="en-US" sz="2200" i="1" dirty="0">
              <a:latin typeface="Times New Roman" panose="02020603050405020304" pitchFamily="18" charset="0"/>
              <a:cs typeface="Times New Roman" panose="02020603050405020304" pitchFamily="18" charset="0"/>
            </a:endParaRPr>
          </a:p>
        </p:txBody>
      </p:sp>
      <p:sp>
        <p:nvSpPr>
          <p:cNvPr id="6" name="Rectangle 5"/>
          <p:cNvSpPr/>
          <p:nvPr/>
        </p:nvSpPr>
        <p:spPr>
          <a:xfrm>
            <a:off x="703074" y="4031734"/>
            <a:ext cx="3722494" cy="492443"/>
          </a:xfrm>
          <a:prstGeom prst="rect">
            <a:avLst/>
          </a:prstGeom>
        </p:spPr>
        <p:txBody>
          <a:bodyPr wrap="none">
            <a:spAutoFit/>
          </a:bodyPr>
          <a:lstStyle/>
          <a:p>
            <a:pPr>
              <a:buNone/>
            </a:pPr>
            <a:r>
              <a:rPr lang="en-US" sz="2600" b="1" dirty="0">
                <a:solidFill>
                  <a:srgbClr val="C00000"/>
                </a:solidFill>
                <a:latin typeface="Bookman Old Style" panose="02050604050505020204" pitchFamily="18" charset="0"/>
                <a:cs typeface="Times New Roman" pitchFamily="18" charset="0"/>
              </a:rPr>
              <a:t>Levels of prevention</a:t>
            </a:r>
          </a:p>
        </p:txBody>
      </p:sp>
      <p:sp>
        <p:nvSpPr>
          <p:cNvPr id="7" name="Rectangle 6"/>
          <p:cNvSpPr/>
          <p:nvPr/>
        </p:nvSpPr>
        <p:spPr>
          <a:xfrm>
            <a:off x="457200" y="4598789"/>
            <a:ext cx="4572000" cy="1723549"/>
          </a:xfrm>
          <a:prstGeom prst="rect">
            <a:avLst/>
          </a:prstGeom>
        </p:spPr>
        <p:txBody>
          <a:bodyPr>
            <a:spAutoFit/>
          </a:bodyPr>
          <a:lstStyle/>
          <a:p>
            <a:pPr marL="624078" indent="-514350">
              <a:buFont typeface="+mj-lt"/>
              <a:buAutoNum type="arabicPeriod"/>
            </a:pPr>
            <a:r>
              <a:rPr lang="en-US" sz="2200" dirty="0">
                <a:latin typeface="Times New Roman" panose="02020603050405020304" pitchFamily="18" charset="0"/>
                <a:cs typeface="Times New Roman" panose="02020603050405020304" pitchFamily="18" charset="0"/>
              </a:rPr>
              <a:t>Primordial prevention</a:t>
            </a:r>
          </a:p>
          <a:p>
            <a:pPr marL="624078" indent="-514350">
              <a:buFont typeface="+mj-lt"/>
              <a:buAutoNum type="arabicPeriod"/>
            </a:pPr>
            <a:r>
              <a:rPr lang="en-US" sz="2200" dirty="0">
                <a:latin typeface="Times New Roman" panose="02020603050405020304" pitchFamily="18" charset="0"/>
                <a:cs typeface="Times New Roman" panose="02020603050405020304" pitchFamily="18" charset="0"/>
              </a:rPr>
              <a:t>Primary prevention</a:t>
            </a:r>
          </a:p>
          <a:p>
            <a:pPr marL="624078" indent="-514350">
              <a:buFont typeface="+mj-lt"/>
              <a:buAutoNum type="arabicPeriod"/>
            </a:pPr>
            <a:r>
              <a:rPr lang="en-US" sz="2200" dirty="0">
                <a:latin typeface="Times New Roman" panose="02020603050405020304" pitchFamily="18" charset="0"/>
                <a:cs typeface="Times New Roman" panose="02020603050405020304" pitchFamily="18" charset="0"/>
              </a:rPr>
              <a:t>Secondary prevention</a:t>
            </a:r>
          </a:p>
          <a:p>
            <a:pPr marL="624078" indent="-514350">
              <a:buFont typeface="+mj-lt"/>
              <a:buAutoNum type="arabicPeriod"/>
            </a:pPr>
            <a:r>
              <a:rPr lang="en-US" sz="2200" dirty="0">
                <a:latin typeface="Times New Roman" panose="02020603050405020304" pitchFamily="18" charset="0"/>
                <a:cs typeface="Times New Roman" panose="02020603050405020304" pitchFamily="18" charset="0"/>
              </a:rPr>
              <a:t>Tertiary prevention</a:t>
            </a:r>
          </a:p>
          <a:p>
            <a:pPr marL="624078" indent="-514350">
              <a:buNone/>
            </a:pPr>
            <a:endParaRPr lang="en-US" dirty="0">
              <a:cs typeface="Times New Roman" pitchFamily="18" charset="0"/>
            </a:endParaRPr>
          </a:p>
        </p:txBody>
      </p:sp>
    </p:spTree>
    <p:extLst>
      <p:ext uri="{BB962C8B-B14F-4D97-AF65-F5344CB8AC3E}">
        <p14:creationId xmlns:p14="http://schemas.microsoft.com/office/powerpoint/2010/main" xmlns="" val="25750315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3312125" cy="246221"/>
          </a:xfrm>
          <a:prstGeom prst="rect">
            <a:avLst/>
          </a:prstGeom>
          <a:noFill/>
        </p:spPr>
        <p:txBody>
          <a:bodyPr wrap="none" rtlCol="0">
            <a:spAutoFit/>
          </a:bodyPr>
          <a:lstStyle/>
          <a:p>
            <a:r>
              <a:rPr lang="en-US" sz="1000" b="1" dirty="0" smtClean="0">
                <a:latin typeface="Arial" pitchFamily="34" charset="0"/>
                <a:cs typeface="Arial" pitchFamily="34" charset="0"/>
              </a:rPr>
              <a:t>Community </a:t>
            </a:r>
            <a:r>
              <a:rPr lang="en-US" sz="1000" b="1" dirty="0" err="1" smtClean="0">
                <a:latin typeface="Arial" pitchFamily="34" charset="0"/>
                <a:cs typeface="Arial" pitchFamily="34" charset="0"/>
              </a:rPr>
              <a:t>Health,Deepa</a:t>
            </a:r>
            <a:r>
              <a:rPr lang="en-US" sz="1000" b="1" dirty="0" smtClean="0">
                <a:latin typeface="Arial" pitchFamily="34" charset="0"/>
                <a:cs typeface="Arial" pitchFamily="34" charset="0"/>
              </a:rPr>
              <a:t> </a:t>
            </a:r>
            <a:r>
              <a:rPr lang="en-US" sz="1000" b="1" dirty="0" err="1" smtClean="0">
                <a:latin typeface="Arial" pitchFamily="34" charset="0"/>
                <a:cs typeface="Arial" pitchFamily="34" charset="0"/>
              </a:rPr>
              <a:t>Francis,St.Mary’s</a:t>
            </a:r>
            <a:r>
              <a:rPr lang="en-US" sz="1000" b="1" dirty="0" smtClean="0">
                <a:latin typeface="Arial" pitchFamily="34" charset="0"/>
                <a:cs typeface="Arial" pitchFamily="34" charset="0"/>
              </a:rPr>
              <a:t> College</a:t>
            </a:r>
            <a:endParaRPr lang="en-IN" sz="1000" b="1" dirty="0">
              <a:latin typeface="Arial" pitchFamily="34" charset="0"/>
              <a:cs typeface="Arial" pitchFamily="34"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457200" y="971128"/>
            <a:ext cx="8229600" cy="745524"/>
          </a:xfrm>
          <a:prstGeom prst="rect">
            <a:avLst/>
          </a:prstGeom>
        </p:spPr>
        <p:txBody>
          <a:bodyPr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800" b="1" dirty="0">
                <a:solidFill>
                  <a:srgbClr val="C00000"/>
                </a:solidFill>
                <a:latin typeface="Bookman Old Style" panose="02050604050505020204" pitchFamily="18" charset="0"/>
                <a:cs typeface="Times New Roman" pitchFamily="18" charset="0"/>
              </a:rPr>
              <a:t>Primordial prevention</a:t>
            </a:r>
            <a:br>
              <a:rPr lang="en-US" sz="2800" b="1" dirty="0">
                <a:solidFill>
                  <a:srgbClr val="C00000"/>
                </a:solidFill>
                <a:latin typeface="Bookman Old Style" panose="02050604050505020204" pitchFamily="18" charset="0"/>
                <a:cs typeface="Times New Roman" pitchFamily="18" charset="0"/>
              </a:rPr>
            </a:br>
            <a:endParaRPr lang="en-US" sz="2600" b="1" dirty="0">
              <a:solidFill>
                <a:srgbClr val="C00000"/>
              </a:solidFill>
              <a:latin typeface="Bookman Old Style" pitchFamily="18" charset="0"/>
            </a:endParaRPr>
          </a:p>
        </p:txBody>
      </p:sp>
      <p:sp>
        <p:nvSpPr>
          <p:cNvPr id="7" name="Rectangle 6"/>
          <p:cNvSpPr/>
          <p:nvPr/>
        </p:nvSpPr>
        <p:spPr>
          <a:xfrm>
            <a:off x="457200" y="1828800"/>
            <a:ext cx="8494776" cy="1615827"/>
          </a:xfrm>
          <a:prstGeom prst="rect">
            <a:avLst/>
          </a:prstGeom>
        </p:spPr>
        <p:txBody>
          <a:bodyPr wrap="square">
            <a:spAutoFit/>
          </a:bodyPr>
          <a:lstStyle/>
          <a:p>
            <a:pPr marL="342900" indent="-342900" algn="just">
              <a:lnSpc>
                <a:spcPct val="150000"/>
              </a:lnSpc>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Receiving special attention in the prevention of chronic diseases.</a:t>
            </a:r>
          </a:p>
          <a:p>
            <a:pPr marL="342900" indent="-342900" algn="just">
              <a:lnSpc>
                <a:spcPct val="150000"/>
              </a:lnSpc>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Prevention of development of risk factors</a:t>
            </a:r>
          </a:p>
          <a:p>
            <a:pPr marL="342900" indent="-342900" algn="just">
              <a:lnSpc>
                <a:spcPct val="150000"/>
              </a:lnSpc>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Discouraging children from adopting harmful lifestyles.</a:t>
            </a:r>
            <a:endParaRPr lang="en-US" sz="2200" dirty="0">
              <a:latin typeface="Times New Roman" panose="02020603050405020304" pitchFamily="18" charset="0"/>
              <a:cs typeface="Times New Roman" panose="02020603050405020304" pitchFamily="18" charset="0"/>
            </a:endParaRPr>
          </a:p>
        </p:txBody>
      </p:sp>
      <p:sp>
        <p:nvSpPr>
          <p:cNvPr id="2" name="Rectangle 1"/>
          <p:cNvSpPr/>
          <p:nvPr/>
        </p:nvSpPr>
        <p:spPr>
          <a:xfrm>
            <a:off x="444145" y="3556775"/>
            <a:ext cx="4572000" cy="892552"/>
          </a:xfrm>
          <a:prstGeom prst="rect">
            <a:avLst/>
          </a:prstGeom>
        </p:spPr>
        <p:txBody>
          <a:bodyPr>
            <a:spAutoFit/>
          </a:bodyPr>
          <a:lstStyle/>
          <a:p>
            <a:r>
              <a:rPr lang="en-US" sz="2600" b="1" dirty="0">
                <a:solidFill>
                  <a:srgbClr val="C00000"/>
                </a:solidFill>
                <a:latin typeface="Bookman Old Style" panose="02050604050505020204" pitchFamily="18" charset="0"/>
                <a:cs typeface="Times New Roman" pitchFamily="18" charset="0"/>
              </a:rPr>
              <a:t>Primary prevention</a:t>
            </a:r>
            <a:br>
              <a:rPr lang="en-US" sz="2600" b="1" dirty="0">
                <a:solidFill>
                  <a:srgbClr val="C00000"/>
                </a:solidFill>
                <a:latin typeface="Bookman Old Style" panose="02050604050505020204" pitchFamily="18" charset="0"/>
                <a:cs typeface="Times New Roman" pitchFamily="18" charset="0"/>
              </a:rPr>
            </a:br>
            <a:endParaRPr lang="en-US" sz="2600" dirty="0">
              <a:solidFill>
                <a:srgbClr val="C00000"/>
              </a:solidFill>
              <a:latin typeface="Bookman Old Style" panose="02050604050505020204" pitchFamily="18" charset="0"/>
            </a:endParaRPr>
          </a:p>
        </p:txBody>
      </p:sp>
      <p:sp>
        <p:nvSpPr>
          <p:cNvPr id="3" name="Rectangle 2"/>
          <p:cNvSpPr/>
          <p:nvPr/>
        </p:nvSpPr>
        <p:spPr>
          <a:xfrm>
            <a:off x="584200" y="3981126"/>
            <a:ext cx="7600394" cy="1785104"/>
          </a:xfrm>
          <a:prstGeom prst="rect">
            <a:avLst/>
          </a:prstGeom>
        </p:spPr>
        <p:txBody>
          <a:bodyPr wrap="square">
            <a:spAutoFit/>
          </a:bodyPr>
          <a:lstStyle/>
          <a:p>
            <a:pPr marL="342900" indent="-342900" algn="just">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Action taken prior to the onset of disease ,which removes the possibility that a disease will ever occur.</a:t>
            </a:r>
          </a:p>
          <a:p>
            <a:pPr marL="342900" indent="-342900" algn="just">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Intervention  in the pre pathogenesis phase of a disease.</a:t>
            </a:r>
          </a:p>
          <a:p>
            <a:pPr marL="342900" indent="-342900" algn="just">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Measures designed to promote health and well being.</a:t>
            </a:r>
          </a:p>
          <a:p>
            <a:pPr marL="342900" indent="-342900" algn="just">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Holistic approach</a:t>
            </a:r>
          </a:p>
        </p:txBody>
      </p:sp>
    </p:spTree>
    <p:extLst>
      <p:ext uri="{BB962C8B-B14F-4D97-AF65-F5344CB8AC3E}">
        <p14:creationId xmlns:p14="http://schemas.microsoft.com/office/powerpoint/2010/main" xmlns="" val="39434210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3312125" cy="246221"/>
          </a:xfrm>
          <a:prstGeom prst="rect">
            <a:avLst/>
          </a:prstGeom>
          <a:noFill/>
        </p:spPr>
        <p:txBody>
          <a:bodyPr wrap="none" rtlCol="0">
            <a:spAutoFit/>
          </a:bodyPr>
          <a:lstStyle/>
          <a:p>
            <a:r>
              <a:rPr lang="en-US" sz="1000" b="1" dirty="0" smtClean="0">
                <a:latin typeface="Arial" pitchFamily="34" charset="0"/>
                <a:cs typeface="Arial" pitchFamily="34" charset="0"/>
              </a:rPr>
              <a:t>Community </a:t>
            </a:r>
            <a:r>
              <a:rPr lang="en-US" sz="1000" b="1" dirty="0" err="1" smtClean="0">
                <a:latin typeface="Arial" pitchFamily="34" charset="0"/>
                <a:cs typeface="Arial" pitchFamily="34" charset="0"/>
              </a:rPr>
              <a:t>Health,Deepa</a:t>
            </a:r>
            <a:r>
              <a:rPr lang="en-US" sz="1000" b="1" dirty="0" smtClean="0">
                <a:latin typeface="Arial" pitchFamily="34" charset="0"/>
                <a:cs typeface="Arial" pitchFamily="34" charset="0"/>
              </a:rPr>
              <a:t> </a:t>
            </a:r>
            <a:r>
              <a:rPr lang="en-US" sz="1000" b="1" dirty="0" err="1" smtClean="0">
                <a:latin typeface="Arial" pitchFamily="34" charset="0"/>
                <a:cs typeface="Arial" pitchFamily="34" charset="0"/>
              </a:rPr>
              <a:t>Francis,St.Mary’s</a:t>
            </a:r>
            <a:r>
              <a:rPr lang="en-US" sz="1000" b="1" dirty="0" smtClean="0">
                <a:latin typeface="Arial" pitchFamily="34" charset="0"/>
                <a:cs typeface="Arial" pitchFamily="34" charset="0"/>
              </a:rPr>
              <a:t> College</a:t>
            </a:r>
            <a:endParaRPr lang="en-IN" sz="1000" b="1" dirty="0">
              <a:latin typeface="Arial" pitchFamily="34" charset="0"/>
              <a:cs typeface="Arial" pitchFamily="34"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Rectangle 5"/>
          <p:cNvSpPr/>
          <p:nvPr/>
        </p:nvSpPr>
        <p:spPr>
          <a:xfrm>
            <a:off x="260926" y="1115290"/>
            <a:ext cx="4391891" cy="1046440"/>
          </a:xfrm>
          <a:prstGeom prst="rect">
            <a:avLst/>
          </a:prstGeom>
        </p:spPr>
        <p:txBody>
          <a:bodyPr wrap="square">
            <a:spAutoFit/>
          </a:bodyPr>
          <a:lstStyle/>
          <a:p>
            <a:r>
              <a:rPr lang="en-US" sz="3600" dirty="0" smtClean="0">
                <a:latin typeface="Bookman Old Style" pitchFamily="18" charset="0"/>
              </a:rPr>
              <a:t>  </a:t>
            </a:r>
            <a:r>
              <a:rPr lang="en-US" sz="2600" b="1" dirty="0">
                <a:solidFill>
                  <a:srgbClr val="C00000"/>
                </a:solidFill>
                <a:latin typeface="Bookman Old Style" panose="02050604050505020204" pitchFamily="18" charset="0"/>
                <a:cs typeface="Times New Roman" pitchFamily="18" charset="0"/>
              </a:rPr>
              <a:t>Secondary prevention</a:t>
            </a:r>
            <a:br>
              <a:rPr lang="en-US" sz="2600" b="1" dirty="0">
                <a:solidFill>
                  <a:srgbClr val="C00000"/>
                </a:solidFill>
                <a:latin typeface="Bookman Old Style" panose="02050604050505020204" pitchFamily="18" charset="0"/>
                <a:cs typeface="Times New Roman" pitchFamily="18" charset="0"/>
              </a:rPr>
            </a:br>
            <a:endParaRPr lang="en-US" sz="2600" b="1" dirty="0">
              <a:solidFill>
                <a:srgbClr val="C00000"/>
              </a:solidFill>
              <a:latin typeface="Bookman Old Style" pitchFamily="18" charset="0"/>
            </a:endParaRPr>
          </a:p>
        </p:txBody>
      </p:sp>
      <p:sp>
        <p:nvSpPr>
          <p:cNvPr id="2" name="Rectangle 1"/>
          <p:cNvSpPr/>
          <p:nvPr/>
        </p:nvSpPr>
        <p:spPr>
          <a:xfrm>
            <a:off x="457200" y="1828800"/>
            <a:ext cx="8044874" cy="3586366"/>
          </a:xfrm>
          <a:prstGeom prst="rect">
            <a:avLst/>
          </a:prstGeom>
        </p:spPr>
        <p:txBody>
          <a:bodyPr wrap="square">
            <a:spAutoFit/>
          </a:bodyPr>
          <a:lstStyle/>
          <a:p>
            <a:pPr marL="342900" indent="-342900" algn="just">
              <a:lnSpc>
                <a:spcPct val="150000"/>
              </a:lnSpc>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Action which halts the progress of a disease at its incipient stage and prevents complications.</a:t>
            </a:r>
          </a:p>
          <a:p>
            <a:pPr marL="342900" indent="-342900" algn="just">
              <a:lnSpc>
                <a:spcPct val="150000"/>
              </a:lnSpc>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Early diagnosis and adequate treatment</a:t>
            </a:r>
          </a:p>
          <a:p>
            <a:pPr marL="342900" indent="-342900" algn="just">
              <a:lnSpc>
                <a:spcPct val="150000"/>
              </a:lnSpc>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Domain of clinical medicine.</a:t>
            </a:r>
          </a:p>
          <a:p>
            <a:pPr marL="342900" indent="-342900" algn="just">
              <a:lnSpc>
                <a:spcPct val="150000"/>
              </a:lnSpc>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Health </a:t>
            </a:r>
            <a:r>
              <a:rPr lang="en-US" sz="2200" dirty="0" err="1">
                <a:latin typeface="Times New Roman" panose="02020603050405020304" pitchFamily="18" charset="0"/>
                <a:cs typeface="Times New Roman" panose="02020603050405020304" pitchFamily="18" charset="0"/>
              </a:rPr>
              <a:t>programmes</a:t>
            </a:r>
            <a:r>
              <a:rPr lang="en-US" sz="2200" dirty="0">
                <a:latin typeface="Times New Roman" panose="02020603050405020304" pitchFamily="18" charset="0"/>
                <a:cs typeface="Times New Roman" panose="02020603050405020304" pitchFamily="18" charset="0"/>
              </a:rPr>
              <a:t> by the Govt.</a:t>
            </a:r>
          </a:p>
          <a:p>
            <a:pPr marL="342900" indent="-342900" algn="just">
              <a:lnSpc>
                <a:spcPct val="150000"/>
              </a:lnSpc>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Drawback: loss of productivity</a:t>
            </a:r>
          </a:p>
          <a:p>
            <a:pPr marL="342900" indent="-342900" algn="just">
              <a:lnSpc>
                <a:spcPct val="150000"/>
              </a:lnSpc>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More expensive and less effective than primary prevention</a:t>
            </a:r>
          </a:p>
        </p:txBody>
      </p:sp>
    </p:spTree>
    <p:extLst>
      <p:ext uri="{BB962C8B-B14F-4D97-AF65-F5344CB8AC3E}">
        <p14:creationId xmlns:p14="http://schemas.microsoft.com/office/powerpoint/2010/main" xmlns="" val="16337095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3312125" cy="246221"/>
          </a:xfrm>
          <a:prstGeom prst="rect">
            <a:avLst/>
          </a:prstGeom>
          <a:noFill/>
        </p:spPr>
        <p:txBody>
          <a:bodyPr wrap="none" rtlCol="0">
            <a:spAutoFit/>
          </a:bodyPr>
          <a:lstStyle/>
          <a:p>
            <a:r>
              <a:rPr lang="en-US" sz="1000" b="1" dirty="0" smtClean="0">
                <a:latin typeface="Arial" pitchFamily="34" charset="0"/>
                <a:cs typeface="Arial" pitchFamily="34" charset="0"/>
              </a:rPr>
              <a:t>Community </a:t>
            </a:r>
            <a:r>
              <a:rPr lang="en-US" sz="1000" b="1" dirty="0" err="1" smtClean="0">
                <a:latin typeface="Arial" pitchFamily="34" charset="0"/>
                <a:cs typeface="Arial" pitchFamily="34" charset="0"/>
              </a:rPr>
              <a:t>Health,Deepa</a:t>
            </a:r>
            <a:r>
              <a:rPr lang="en-US" sz="1000" b="1" dirty="0" smtClean="0">
                <a:latin typeface="Arial" pitchFamily="34" charset="0"/>
                <a:cs typeface="Arial" pitchFamily="34" charset="0"/>
              </a:rPr>
              <a:t> </a:t>
            </a:r>
            <a:r>
              <a:rPr lang="en-US" sz="1000" b="1" dirty="0" err="1" smtClean="0">
                <a:latin typeface="Arial" pitchFamily="34" charset="0"/>
                <a:cs typeface="Arial" pitchFamily="34" charset="0"/>
              </a:rPr>
              <a:t>Francis,St.Mary’s</a:t>
            </a:r>
            <a:r>
              <a:rPr lang="en-US" sz="1000" b="1" dirty="0" smtClean="0">
                <a:latin typeface="Arial" pitchFamily="34" charset="0"/>
                <a:cs typeface="Arial" pitchFamily="34" charset="0"/>
              </a:rPr>
              <a:t> College</a:t>
            </a:r>
            <a:endParaRPr lang="en-IN" sz="1000" b="1" dirty="0">
              <a:latin typeface="Arial" pitchFamily="34" charset="0"/>
              <a:cs typeface="Arial" pitchFamily="34"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1764271" y="1053611"/>
            <a:ext cx="8229600" cy="597243"/>
          </a:xfrm>
          <a:prstGeom prst="rect">
            <a:avLst/>
          </a:prstGeom>
        </p:spPr>
        <p:txBody>
          <a:bodyPr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600" b="1" dirty="0">
                <a:solidFill>
                  <a:srgbClr val="C00000"/>
                </a:solidFill>
                <a:latin typeface="Bookman Old Style" panose="02050604050505020204" pitchFamily="18" charset="0"/>
                <a:cs typeface="Times New Roman" pitchFamily="18" charset="0"/>
              </a:rPr>
              <a:t>Tertiary prevention</a:t>
            </a:r>
            <a:endParaRPr lang="en-US" sz="2600" b="1" dirty="0">
              <a:solidFill>
                <a:srgbClr val="C00000"/>
              </a:solidFill>
              <a:latin typeface="Bookman Old Style" pitchFamily="18" charset="0"/>
            </a:endParaRPr>
          </a:p>
        </p:txBody>
      </p:sp>
      <p:sp>
        <p:nvSpPr>
          <p:cNvPr id="2" name="Rectangle 1"/>
          <p:cNvSpPr/>
          <p:nvPr/>
        </p:nvSpPr>
        <p:spPr>
          <a:xfrm>
            <a:off x="469900" y="1790700"/>
            <a:ext cx="8494776" cy="3586366"/>
          </a:xfrm>
          <a:prstGeom prst="rect">
            <a:avLst/>
          </a:prstGeom>
        </p:spPr>
        <p:txBody>
          <a:bodyPr wrap="square">
            <a:spAutoFit/>
          </a:bodyPr>
          <a:lstStyle/>
          <a:p>
            <a:pPr marL="342900" indent="-342900" algn="just">
              <a:lnSpc>
                <a:spcPct val="150000"/>
              </a:lnSpc>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Intervention in the late pathogenesis phase.</a:t>
            </a:r>
          </a:p>
          <a:p>
            <a:pPr marL="342900" indent="-342900" algn="just">
              <a:lnSpc>
                <a:spcPct val="150000"/>
              </a:lnSpc>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All measures available to reduce or limit impairments and disabilities ,minimize suffering caused by existing departures from good health and to promote the patient’s adjustment to irremediable conditions.</a:t>
            </a:r>
          </a:p>
          <a:p>
            <a:pPr marL="342900" indent="-342900" algn="just">
              <a:lnSpc>
                <a:spcPct val="150000"/>
              </a:lnSpc>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Tertiary prevention extends the concept of prevention into fields of rehabilitation.</a:t>
            </a:r>
          </a:p>
          <a:p>
            <a:pPr marL="342900" indent="-342900" algn="just">
              <a:lnSpc>
                <a:spcPct val="150000"/>
              </a:lnSpc>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Rehabilitation</a:t>
            </a:r>
            <a:r>
              <a:rPr lang="en-US" sz="2200" dirty="0">
                <a:latin typeface="Times New Roman" panose="02020603050405020304" pitchFamily="18" charset="0"/>
                <a:cs typeface="Times New Roman" panose="02020603050405020304" pitchFamily="18" charset="0"/>
              </a:rPr>
              <a:t>.-psycho social, vocational and medical components</a:t>
            </a:r>
          </a:p>
        </p:txBody>
      </p:sp>
    </p:spTree>
    <p:extLst>
      <p:ext uri="{BB962C8B-B14F-4D97-AF65-F5344CB8AC3E}">
        <p14:creationId xmlns:p14="http://schemas.microsoft.com/office/powerpoint/2010/main" xmlns="" val="725753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3312125" cy="246221"/>
          </a:xfrm>
          <a:prstGeom prst="rect">
            <a:avLst/>
          </a:prstGeom>
          <a:noFill/>
        </p:spPr>
        <p:txBody>
          <a:bodyPr wrap="none" rtlCol="0">
            <a:spAutoFit/>
          </a:bodyPr>
          <a:lstStyle/>
          <a:p>
            <a:r>
              <a:rPr lang="en-US" sz="1000" b="1" dirty="0" smtClean="0">
                <a:latin typeface="Arial" pitchFamily="34" charset="0"/>
                <a:cs typeface="Arial" pitchFamily="34" charset="0"/>
              </a:rPr>
              <a:t>Community </a:t>
            </a:r>
            <a:r>
              <a:rPr lang="en-US" sz="1000" b="1" dirty="0" err="1" smtClean="0">
                <a:latin typeface="Arial" pitchFamily="34" charset="0"/>
                <a:cs typeface="Arial" pitchFamily="34" charset="0"/>
              </a:rPr>
              <a:t>Health,Deepa</a:t>
            </a:r>
            <a:r>
              <a:rPr lang="en-US" sz="1000" b="1" dirty="0" smtClean="0">
                <a:latin typeface="Arial" pitchFamily="34" charset="0"/>
                <a:cs typeface="Arial" pitchFamily="34" charset="0"/>
              </a:rPr>
              <a:t> </a:t>
            </a:r>
            <a:r>
              <a:rPr lang="en-US" sz="1000" b="1" dirty="0" err="1" smtClean="0">
                <a:latin typeface="Arial" pitchFamily="34" charset="0"/>
                <a:cs typeface="Arial" pitchFamily="34" charset="0"/>
              </a:rPr>
              <a:t>Francis,St.Mary’s</a:t>
            </a:r>
            <a:r>
              <a:rPr lang="en-US" sz="1000" b="1" dirty="0" smtClean="0">
                <a:latin typeface="Arial" pitchFamily="34" charset="0"/>
                <a:cs typeface="Arial" pitchFamily="34" charset="0"/>
              </a:rPr>
              <a:t> College</a:t>
            </a:r>
            <a:endParaRPr lang="en-IN" sz="1000" b="1" dirty="0">
              <a:latin typeface="Arial" pitchFamily="34" charset="0"/>
              <a:cs typeface="Arial" pitchFamily="34"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438150" y="1096860"/>
            <a:ext cx="8229600" cy="663145"/>
          </a:xfrm>
          <a:prstGeom prst="rect">
            <a:avLst/>
          </a:prstGeom>
        </p:spPr>
        <p:txBody>
          <a:bodyPr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rgbClr val="C00000"/>
                </a:solidFill>
                <a:latin typeface="Bookman Old Style" panose="02050604050505020204" pitchFamily="18" charset="0"/>
                <a:cs typeface="Times New Roman" pitchFamily="18" charset="0"/>
              </a:rPr>
              <a:t>BIO PSYCHO SOCIAL MODEL OF HEALTH AND ILLNESS</a:t>
            </a:r>
            <a:endParaRPr lang="en-US" sz="2600" b="1" dirty="0">
              <a:solidFill>
                <a:srgbClr val="C00000"/>
              </a:solidFill>
              <a:latin typeface="Bookman Old Style" pitchFamily="18" charset="0"/>
            </a:endParaRPr>
          </a:p>
        </p:txBody>
      </p:sp>
      <p:sp>
        <p:nvSpPr>
          <p:cNvPr id="2" name="Rectangle 1"/>
          <p:cNvSpPr/>
          <p:nvPr/>
        </p:nvSpPr>
        <p:spPr>
          <a:xfrm>
            <a:off x="457200" y="1828800"/>
            <a:ext cx="7912100" cy="1446550"/>
          </a:xfrm>
          <a:prstGeom prst="rect">
            <a:avLst/>
          </a:prstGeom>
        </p:spPr>
        <p:txBody>
          <a:bodyPr wrap="square">
            <a:spAutoFit/>
          </a:bodyPr>
          <a:lstStyle/>
          <a:p>
            <a:pPr marL="342900" indent="-342900" algn="just">
              <a:buFont typeface="Wingdings" panose="05000000000000000000" pitchFamily="2" charset="2"/>
              <a:buChar char="v"/>
            </a:pPr>
            <a:r>
              <a:rPr lang="en-IN" sz="2200" dirty="0">
                <a:latin typeface="Times New Roman" panose="02020603050405020304" pitchFamily="18" charset="0"/>
                <a:cs typeface="Times New Roman" panose="02020603050405020304" pitchFamily="18" charset="0"/>
              </a:rPr>
              <a:t>The bio psycho social model proposed by </a:t>
            </a:r>
            <a:r>
              <a:rPr lang="en-IN" sz="2200" dirty="0">
                <a:solidFill>
                  <a:schemeClr val="accent6">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George Engel </a:t>
            </a:r>
          </a:p>
          <a:p>
            <a:pPr marL="342900" indent="-342900" algn="just">
              <a:buFont typeface="Wingdings" panose="05000000000000000000" pitchFamily="2" charset="2"/>
              <a:buChar char="v"/>
            </a:pPr>
            <a:r>
              <a:rPr lang="en-IN" sz="2200" dirty="0">
                <a:latin typeface="Times New Roman" panose="02020603050405020304" pitchFamily="18" charset="0"/>
                <a:cs typeface="Times New Roman" panose="02020603050405020304" pitchFamily="18" charset="0"/>
              </a:rPr>
              <a:t>Health, wellness, and disease are dependent upon the interaction between three factors: biological or physiological factors, psychological or mental factors, and social factors. </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5295244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3312125" cy="246221"/>
          </a:xfrm>
          <a:prstGeom prst="rect">
            <a:avLst/>
          </a:prstGeom>
          <a:noFill/>
        </p:spPr>
        <p:txBody>
          <a:bodyPr wrap="none" rtlCol="0">
            <a:spAutoFit/>
          </a:bodyPr>
          <a:lstStyle/>
          <a:p>
            <a:r>
              <a:rPr lang="en-US" sz="1000" b="1" dirty="0" smtClean="0">
                <a:latin typeface="Arial" pitchFamily="34" charset="0"/>
                <a:cs typeface="Arial" pitchFamily="34" charset="0"/>
              </a:rPr>
              <a:t>Community </a:t>
            </a:r>
            <a:r>
              <a:rPr lang="en-US" sz="1000" b="1" dirty="0" err="1" smtClean="0">
                <a:latin typeface="Arial" pitchFamily="34" charset="0"/>
                <a:cs typeface="Arial" pitchFamily="34" charset="0"/>
              </a:rPr>
              <a:t>Health,Deepa</a:t>
            </a:r>
            <a:r>
              <a:rPr lang="en-US" sz="1000" b="1" dirty="0" smtClean="0">
                <a:latin typeface="Arial" pitchFamily="34" charset="0"/>
                <a:cs typeface="Arial" pitchFamily="34" charset="0"/>
              </a:rPr>
              <a:t> </a:t>
            </a:r>
            <a:r>
              <a:rPr lang="en-US" sz="1000" b="1" dirty="0" err="1" smtClean="0">
                <a:latin typeface="Arial" pitchFamily="34" charset="0"/>
                <a:cs typeface="Arial" pitchFamily="34" charset="0"/>
              </a:rPr>
              <a:t>Francis,St.Mary’s</a:t>
            </a:r>
            <a:r>
              <a:rPr lang="en-US" sz="1000" b="1" dirty="0" smtClean="0">
                <a:latin typeface="Arial" pitchFamily="34" charset="0"/>
                <a:cs typeface="Arial" pitchFamily="34" charset="0"/>
              </a:rPr>
              <a:t> College</a:t>
            </a:r>
            <a:endParaRPr lang="en-IN" sz="1000" b="1" dirty="0">
              <a:latin typeface="Arial" pitchFamily="34" charset="0"/>
              <a:cs typeface="Arial" pitchFamily="34"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pic>
        <p:nvPicPr>
          <p:cNvPr id="7" name="Content Placeholder 5" descr="picture 1.jpg"/>
          <p:cNvPicPr>
            <a:picLocks noChangeAspect="1"/>
          </p:cNvPicPr>
          <p:nvPr/>
        </p:nvPicPr>
        <p:blipFill>
          <a:blip r:embed="rId3"/>
          <a:stretch>
            <a:fillRect/>
          </a:stretch>
        </p:blipFill>
        <p:spPr>
          <a:xfrm>
            <a:off x="635000" y="721668"/>
            <a:ext cx="7442200" cy="5526732"/>
          </a:xfrm>
          <a:prstGeom prst="rect">
            <a:avLst/>
          </a:prstGeom>
        </p:spPr>
      </p:pic>
    </p:spTree>
    <p:extLst>
      <p:ext uri="{BB962C8B-B14F-4D97-AF65-F5344CB8AC3E}">
        <p14:creationId xmlns:p14="http://schemas.microsoft.com/office/powerpoint/2010/main" xmlns="" val="8119082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4005</TotalTime>
  <Words>377</Words>
  <Application>Microsoft Office PowerPoint</Application>
  <PresentationFormat>On-screen Show (4:3)</PresentationFormat>
  <Paragraphs>58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Avinz</dc:creator>
  <cp:lastModifiedBy>admission</cp:lastModifiedBy>
  <cp:revision>93</cp:revision>
  <dcterms:created xsi:type="dcterms:W3CDTF">2018-12-04T06:33:32Z</dcterms:created>
  <dcterms:modified xsi:type="dcterms:W3CDTF">2019-01-10T08:21:29Z</dcterms:modified>
</cp:coreProperties>
</file>