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59" r:id="rId5"/>
    <p:sldId id="258" r:id="rId6"/>
    <p:sldId id="261" r:id="rId7"/>
    <p:sldId id="268" r:id="rId8"/>
    <p:sldId id="267" r:id="rId9"/>
    <p:sldId id="266" r:id="rId10"/>
    <p:sldId id="265" r:id="rId11"/>
    <p:sldId id="264" r:id="rId12"/>
    <p:sldId id="263"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3" d="100"/>
          <a:sy n="73" d="100"/>
        </p:scale>
        <p:origin x="-1308"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14-01-2019</a:t>
            </a:fld>
            <a:endParaRPr lang="en-IN"/>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3945950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14-01-2019</a:t>
            </a:fld>
            <a:endParaRPr lang="en-IN"/>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2308605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14-01-2019</a:t>
            </a:fld>
            <a:endParaRPr lang="en-IN"/>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3799057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14-01-2019</a:t>
            </a:fld>
            <a:endParaRPr lang="en-IN"/>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661194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prstGeom prst="rect">
            <a:avLst/>
          </a:prstGeo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14-01-2019</a:t>
            </a:fld>
            <a:endParaRPr lang="en-IN"/>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3348661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14-01-2019</a:t>
            </a:fld>
            <a:endParaRPr lang="en-IN"/>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IN"/>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3348303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14-01-2019</a:t>
            </a:fld>
            <a:endParaRPr lang="en-IN"/>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en-IN"/>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1300760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14-01-2019</a:t>
            </a:fld>
            <a:endParaRPr lang="en-IN"/>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en-IN"/>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2157499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14-01-2019</a:t>
            </a:fld>
            <a:endParaRPr lang="en-IN"/>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en-IN"/>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125960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14-01-2019</a:t>
            </a:fld>
            <a:endParaRPr lang="en-IN"/>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IN"/>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2658123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14-01-2019</a:t>
            </a:fld>
            <a:endParaRPr lang="en-IN"/>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IN"/>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301682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5504003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r="-2000"/>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DAA5872A-EBA1-4765-860B-C6F753BE861D}"/>
              </a:ext>
            </a:extLst>
          </p:cNvPr>
          <p:cNvSpPr txBox="1"/>
          <p:nvPr/>
        </p:nvSpPr>
        <p:spPr>
          <a:xfrm>
            <a:off x="603446" y="781602"/>
            <a:ext cx="8348760" cy="646331"/>
          </a:xfrm>
          <a:prstGeom prst="rect">
            <a:avLst/>
          </a:prstGeom>
          <a:noFill/>
        </p:spPr>
        <p:txBody>
          <a:bodyPr wrap="none" rtlCol="0">
            <a:spAutoFit/>
          </a:bodyPr>
          <a:lstStyle/>
          <a:p>
            <a:r>
              <a:rPr lang="en-US" sz="3600" b="1" dirty="0">
                <a:solidFill>
                  <a:srgbClr val="C00000"/>
                </a:solidFill>
                <a:latin typeface="Bookman Old Style" pitchFamily="18" charset="0"/>
              </a:rPr>
              <a:t>Objectivity in Historical </a:t>
            </a:r>
            <a:r>
              <a:rPr lang="en-US" sz="3600" b="1" dirty="0" smtClean="0">
                <a:solidFill>
                  <a:srgbClr val="C00000"/>
                </a:solidFill>
                <a:latin typeface="Bookman Old Style" pitchFamily="18" charset="0"/>
              </a:rPr>
              <a:t>Research</a:t>
            </a:r>
            <a:endParaRPr lang="en-IN" sz="3600" b="1"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xmlns="" id="{2B94F812-2F22-48FB-8E4A-2929987BAACA}"/>
              </a:ext>
            </a:extLst>
          </p:cNvPr>
          <p:cNvSpPr txBox="1"/>
          <p:nvPr/>
        </p:nvSpPr>
        <p:spPr>
          <a:xfrm>
            <a:off x="4653475" y="3454400"/>
            <a:ext cx="3907567" cy="2123658"/>
          </a:xfrm>
          <a:prstGeom prst="rect">
            <a:avLst/>
          </a:prstGeom>
          <a:noFill/>
        </p:spPr>
        <p:txBody>
          <a:bodyPr wrap="square" rtlCol="0">
            <a:spAutoFit/>
          </a:bodyPr>
          <a:lstStyle/>
          <a:p>
            <a:r>
              <a:rPr lang="en-US" sz="2200" dirty="0" err="1">
                <a:latin typeface="Times New Roman" pitchFamily="18" charset="0"/>
                <a:cs typeface="Times New Roman" pitchFamily="18" charset="0"/>
              </a:rPr>
              <a:t>Brighty</a:t>
            </a:r>
            <a:r>
              <a:rPr lang="en-US" sz="2200" dirty="0">
                <a:latin typeface="Times New Roman" pitchFamily="18" charset="0"/>
                <a:cs typeface="Times New Roman" pitchFamily="18" charset="0"/>
              </a:rPr>
              <a:t> Robert</a:t>
            </a:r>
          </a:p>
          <a:p>
            <a:r>
              <a:rPr lang="en-US" sz="2200">
                <a:latin typeface="Times New Roman" pitchFamily="18" charset="0"/>
                <a:cs typeface="Times New Roman" pitchFamily="18" charset="0"/>
              </a:rPr>
              <a:t>Assistant </a:t>
            </a:r>
            <a:r>
              <a:rPr lang="en-US" sz="2200" smtClean="0">
                <a:latin typeface="Times New Roman" pitchFamily="18" charset="0"/>
                <a:cs typeface="Times New Roman" pitchFamily="18" charset="0"/>
              </a:rPr>
              <a:t>Professor</a:t>
            </a:r>
            <a:endParaRPr lang="en-US" sz="2200" dirty="0">
              <a:latin typeface="Times New Roman" pitchFamily="18" charset="0"/>
              <a:cs typeface="Times New Roman" pitchFamily="18" charset="0"/>
            </a:endParaRPr>
          </a:p>
          <a:p>
            <a:r>
              <a:rPr lang="en-US" sz="2200" dirty="0">
                <a:latin typeface="Times New Roman" pitchFamily="18" charset="0"/>
                <a:cs typeface="Times New Roman" pitchFamily="18" charset="0"/>
              </a:rPr>
              <a:t>Department of History</a:t>
            </a:r>
          </a:p>
          <a:p>
            <a:r>
              <a:rPr lang="en-US" sz="2200" dirty="0" smtClean="0">
                <a:latin typeface="Times New Roman" pitchFamily="18" charset="0"/>
                <a:cs typeface="Times New Roman" pitchFamily="18" charset="0"/>
              </a:rPr>
              <a:t>St. Mary’s College</a:t>
            </a:r>
          </a:p>
          <a:p>
            <a:r>
              <a:rPr lang="en-US" sz="2200" dirty="0" smtClean="0">
                <a:latin typeface="Times New Roman" pitchFamily="18" charset="0"/>
                <a:cs typeface="Times New Roman" pitchFamily="18" charset="0"/>
              </a:rPr>
              <a:t>Thrissur-680020</a:t>
            </a:r>
          </a:p>
          <a:p>
            <a:r>
              <a:rPr lang="en-US" sz="2200" dirty="0" smtClean="0">
                <a:latin typeface="Times New Roman" pitchFamily="18" charset="0"/>
                <a:cs typeface="Times New Roman" pitchFamily="18" charset="0"/>
              </a:rPr>
              <a:t>Kerala </a:t>
            </a:r>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xmlns="" val="13577127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5005126" cy="246221"/>
          </a:xfrm>
          <a:prstGeom prst="rect">
            <a:avLst/>
          </a:prstGeom>
          <a:noFill/>
        </p:spPr>
        <p:txBody>
          <a:bodyPr wrap="square" rtlCol="0">
            <a:spAutoFit/>
          </a:bodyPr>
          <a:lstStyle/>
          <a:p>
            <a:r>
              <a:rPr lang="en-US" sz="1000" b="1" dirty="0" smtClean="0">
                <a:latin typeface="Arial" pitchFamily="34" charset="0"/>
                <a:cs typeface="Arial" pitchFamily="34" charset="0"/>
              </a:rPr>
              <a:t>Objectivity in Historical Research</a:t>
            </a:r>
            <a:r>
              <a:rPr lang="en-IN" sz="1000" b="1" dirty="0" smtClean="0">
                <a:latin typeface="Arial" pitchFamily="34" charset="0"/>
                <a:cs typeface="Arial" pitchFamily="34" charset="0"/>
              </a:rPr>
              <a:t>,Bright Robert</a:t>
            </a:r>
            <a:r>
              <a:rPr lang="en-US" sz="1000" b="1" dirty="0" smtClean="0">
                <a:latin typeface="Arial" pitchFamily="34" charset="0"/>
                <a:cs typeface="Arial" pitchFamily="34" charset="0"/>
              </a:rPr>
              <a:t>,</a:t>
            </a:r>
            <a:r>
              <a:rPr lang="en-US" sz="1000" b="1" dirty="0" err="1" smtClean="0">
                <a:latin typeface="Arial" pitchFamily="34" charset="0"/>
                <a:cs typeface="Arial" pitchFamily="34" charset="0"/>
              </a:rPr>
              <a:t>St.Mary’s</a:t>
            </a:r>
            <a:r>
              <a:rPr lang="en-US" sz="1000" b="1" dirty="0" smtClean="0">
                <a:latin typeface="Arial" pitchFamily="34" charset="0"/>
                <a:cs typeface="Arial" pitchFamily="34" charset="0"/>
              </a:rPr>
              <a:t> College</a:t>
            </a:r>
            <a:endParaRPr lang="en-IN" sz="1000" b="1" dirty="0">
              <a:latin typeface="Arial" pitchFamily="34" charset="0"/>
              <a:cs typeface="Arial" pitchFamily="34"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2" name="TextBox 1"/>
          <p:cNvSpPr txBox="1"/>
          <p:nvPr/>
        </p:nvSpPr>
        <p:spPr>
          <a:xfrm>
            <a:off x="495300" y="762000"/>
            <a:ext cx="7835900" cy="6463308"/>
          </a:xfrm>
          <a:prstGeom prst="rect">
            <a:avLst/>
          </a:prstGeom>
          <a:noFill/>
        </p:spPr>
        <p:txBody>
          <a:bodyPr wrap="square" rtlCol="0">
            <a:spAutoFit/>
          </a:bodyPr>
          <a:lstStyle/>
          <a:p>
            <a:pPr marL="285750" lvl="0" indent="-285750" algn="just">
              <a:buFont typeface="Wingdings" panose="05000000000000000000" pitchFamily="2" charset="2"/>
              <a:buChar char="v"/>
            </a:pPr>
            <a:r>
              <a:rPr lang="en-US" sz="2200" dirty="0">
                <a:latin typeface="Times New Roman" pitchFamily="18" charset="0"/>
                <a:cs typeface="Times New Roman" pitchFamily="18" charset="0"/>
              </a:rPr>
              <a:t>Secondly, a historian "has the capacity to project his vision into the future in such a way as to give him a more profound and more lasting insight into the past than can be attained by those historians whose outlook is entirely bounded by their own immediate situation</a:t>
            </a:r>
            <a:r>
              <a:rPr lang="en-US" sz="2200" dirty="0" smtClean="0">
                <a:latin typeface="Times New Roman" pitchFamily="18" charset="0"/>
                <a:cs typeface="Times New Roman" pitchFamily="18" charset="0"/>
              </a:rPr>
              <a:t>.</a:t>
            </a:r>
          </a:p>
          <a:p>
            <a:pPr algn="just"/>
            <a:r>
              <a:rPr lang="en-US" sz="2200" dirty="0">
                <a:latin typeface="Times New Roman" pitchFamily="18" charset="0"/>
                <a:cs typeface="Times New Roman" pitchFamily="18" charset="0"/>
              </a:rPr>
              <a:t>	</a:t>
            </a:r>
            <a:r>
              <a:rPr lang="en-US" sz="2200" b="1" dirty="0">
                <a:latin typeface="Times New Roman" pitchFamily="18" charset="0"/>
                <a:cs typeface="Times New Roman" pitchFamily="18" charset="0"/>
              </a:rPr>
              <a:t>Summarizing objectivity in historical research as</a:t>
            </a:r>
            <a:r>
              <a:rPr lang="en-US" sz="2200" b="1" dirty="0" smtClean="0">
                <a:latin typeface="Times New Roman" pitchFamily="18" charset="0"/>
                <a:cs typeface="Times New Roman" pitchFamily="18" charset="0"/>
              </a:rPr>
              <a:t>;</a:t>
            </a:r>
          </a:p>
          <a:p>
            <a:pPr marL="342900" lvl="0" indent="-342900" algn="just">
              <a:buFont typeface="Wingdings" panose="05000000000000000000" pitchFamily="2" charset="2"/>
              <a:buChar char="v"/>
            </a:pPr>
            <a:r>
              <a:rPr lang="en-US" sz="2200" dirty="0" smtClean="0">
                <a:latin typeface="Times New Roman" pitchFamily="18" charset="0"/>
                <a:cs typeface="Times New Roman" pitchFamily="18" charset="0"/>
              </a:rPr>
              <a:t>Objectivity </a:t>
            </a:r>
            <a:r>
              <a:rPr lang="en-US" sz="2200" dirty="0">
                <a:latin typeface="Times New Roman" pitchFamily="18" charset="0"/>
                <a:cs typeface="Times New Roman" pitchFamily="18" charset="0"/>
              </a:rPr>
              <a:t>is an acquired awareness of past doings. The historian's task is not the clerkly compilation of pieces of tradition, i.e., reminiscences of outstanding events handed down orally, and excerpts from memoirs, i.e., an author's written recollections of his own actions and experiences, of people whom he met, and of affairs to which he was close, if not a party</a:t>
            </a:r>
            <a:r>
              <a:rPr lang="en-US" sz="2200" dirty="0" smtClean="0">
                <a:latin typeface="Times New Roman" pitchFamily="18" charset="0"/>
                <a:cs typeface="Times New Roman" pitchFamily="18" charset="0"/>
              </a:rPr>
              <a:t>.</a:t>
            </a:r>
          </a:p>
          <a:p>
            <a:pPr lvl="0" algn="just"/>
            <a:r>
              <a:rPr lang="en-US" sz="2200" dirty="0" smtClean="0">
                <a:latin typeface="Times New Roman" pitchFamily="18" charset="0"/>
                <a:cs typeface="Times New Roman" pitchFamily="18" charset="0"/>
              </a:rPr>
              <a:t> </a:t>
            </a:r>
            <a:endParaRPr lang="en-US" sz="2200" dirty="0">
              <a:latin typeface="Times New Roman" pitchFamily="18" charset="0"/>
              <a:cs typeface="Times New Roman" pitchFamily="18" charset="0"/>
            </a:endParaRPr>
          </a:p>
          <a:p>
            <a:pPr marL="342900" lvl="0" indent="-342900" algn="just">
              <a:buFont typeface="Wingdings" panose="05000000000000000000" pitchFamily="2" charset="2"/>
              <a:buChar char="v"/>
            </a:pPr>
            <a:r>
              <a:rPr lang="en-US" sz="2200" dirty="0">
                <a:latin typeface="Times New Roman" pitchFamily="18" charset="0"/>
                <a:cs typeface="Times New Roman" pitchFamily="18" charset="0"/>
              </a:rPr>
              <a:t>The historian treats tradition and memoirs not as history but as evidence of history, evidence being anything lying to hand from which the past can be reconstructed.</a:t>
            </a:r>
          </a:p>
          <a:p>
            <a:pPr algn="just"/>
            <a:endParaRPr lang="en-US" sz="2200" b="1" dirty="0">
              <a:latin typeface="Times New Roman" pitchFamily="18" charset="0"/>
              <a:cs typeface="Times New Roman" pitchFamily="18" charset="0"/>
            </a:endParaRPr>
          </a:p>
          <a:p>
            <a:pPr lvl="0" algn="just"/>
            <a:endParaRPr lang="en-US" sz="22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7361457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5690926" cy="246221"/>
          </a:xfrm>
          <a:prstGeom prst="rect">
            <a:avLst/>
          </a:prstGeom>
          <a:noFill/>
        </p:spPr>
        <p:txBody>
          <a:bodyPr wrap="square" rtlCol="0">
            <a:spAutoFit/>
          </a:bodyPr>
          <a:lstStyle/>
          <a:p>
            <a:r>
              <a:rPr lang="en-US" sz="1000" b="1" dirty="0" smtClean="0">
                <a:latin typeface="Arial" pitchFamily="34" charset="0"/>
                <a:cs typeface="Arial" pitchFamily="34" charset="0"/>
              </a:rPr>
              <a:t>Objectivity in Historical Research</a:t>
            </a:r>
            <a:r>
              <a:rPr lang="en-IN" sz="1000" b="1" dirty="0" smtClean="0">
                <a:latin typeface="Arial" pitchFamily="34" charset="0"/>
                <a:cs typeface="Arial" pitchFamily="34" charset="0"/>
              </a:rPr>
              <a:t>,Bright Robert</a:t>
            </a:r>
            <a:r>
              <a:rPr lang="en-US" sz="1000" b="1" dirty="0" smtClean="0">
                <a:latin typeface="Arial" pitchFamily="34" charset="0"/>
                <a:cs typeface="Arial" pitchFamily="34" charset="0"/>
              </a:rPr>
              <a:t>,</a:t>
            </a:r>
            <a:r>
              <a:rPr lang="en-US" sz="1000" b="1" dirty="0" err="1" smtClean="0">
                <a:latin typeface="Arial" pitchFamily="34" charset="0"/>
                <a:cs typeface="Arial" pitchFamily="34" charset="0"/>
              </a:rPr>
              <a:t>St.Mary’s</a:t>
            </a:r>
            <a:r>
              <a:rPr lang="en-US" sz="1000" b="1" dirty="0" smtClean="0">
                <a:latin typeface="Arial" pitchFamily="34" charset="0"/>
                <a:cs typeface="Arial" pitchFamily="34" charset="0"/>
              </a:rPr>
              <a:t> College</a:t>
            </a:r>
            <a:endParaRPr lang="en-IN" sz="1000" b="1" dirty="0">
              <a:latin typeface="Arial" pitchFamily="34" charset="0"/>
              <a:cs typeface="Arial" pitchFamily="34"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2" name="TextBox 1"/>
          <p:cNvSpPr txBox="1"/>
          <p:nvPr/>
        </p:nvSpPr>
        <p:spPr>
          <a:xfrm>
            <a:off x="762000" y="723900"/>
            <a:ext cx="7422594" cy="3077766"/>
          </a:xfrm>
          <a:prstGeom prst="rect">
            <a:avLst/>
          </a:prstGeom>
          <a:noFill/>
        </p:spPr>
        <p:txBody>
          <a:bodyPr wrap="square" rtlCol="0">
            <a:spAutoFit/>
          </a:bodyPr>
          <a:lstStyle/>
          <a:p>
            <a:pPr marL="285750" lvl="0" indent="-285750" algn="just">
              <a:buFont typeface="Wingdings" panose="05000000000000000000" pitchFamily="2" charset="2"/>
              <a:buChar char="v"/>
            </a:pPr>
            <a:r>
              <a:rPr lang="en-US" sz="2200" dirty="0">
                <a:latin typeface="Times New Roman" pitchFamily="18" charset="0"/>
                <a:cs typeface="Times New Roman" pitchFamily="18" charset="0"/>
              </a:rPr>
              <a:t>Objectivity as a product of a human or historical practice; historians, and others, arrive at objective knowledge by engaging in a particular type of comparative activity. In this sense, an assessment of the objective status of a particular instance of knowledge is something to be judged not by some a temporal comparison with given facts, but by a historical investigation into the place of that instance of knowledge at the particular time being considered.</a:t>
            </a:r>
          </a:p>
          <a:p>
            <a:endParaRPr lang="en-US" dirty="0"/>
          </a:p>
        </p:txBody>
      </p:sp>
    </p:spTree>
    <p:extLst>
      <p:ext uri="{BB962C8B-B14F-4D97-AF65-F5344CB8AC3E}">
        <p14:creationId xmlns:p14="http://schemas.microsoft.com/office/powerpoint/2010/main" xmlns="" val="16025842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5081326" cy="246221"/>
          </a:xfrm>
          <a:prstGeom prst="rect">
            <a:avLst/>
          </a:prstGeom>
          <a:noFill/>
        </p:spPr>
        <p:txBody>
          <a:bodyPr wrap="square" rtlCol="0">
            <a:spAutoFit/>
          </a:bodyPr>
          <a:lstStyle/>
          <a:p>
            <a:r>
              <a:rPr lang="en-US" sz="1000" b="1" dirty="0" smtClean="0">
                <a:latin typeface="Arial" pitchFamily="34" charset="0"/>
                <a:cs typeface="Arial" pitchFamily="34" charset="0"/>
              </a:rPr>
              <a:t>Objectivity in Historical Research</a:t>
            </a:r>
            <a:r>
              <a:rPr lang="en-IN" sz="1000" b="1" dirty="0" smtClean="0">
                <a:latin typeface="Arial" pitchFamily="34" charset="0"/>
                <a:cs typeface="Arial" pitchFamily="34" charset="0"/>
              </a:rPr>
              <a:t>,Bright Robert</a:t>
            </a:r>
            <a:r>
              <a:rPr lang="en-US" sz="1000" b="1" dirty="0" smtClean="0">
                <a:latin typeface="Arial" pitchFamily="34" charset="0"/>
                <a:cs typeface="Arial" pitchFamily="34" charset="0"/>
              </a:rPr>
              <a:t>,</a:t>
            </a:r>
            <a:r>
              <a:rPr lang="en-US" sz="1000" b="1" dirty="0" err="1" smtClean="0">
                <a:latin typeface="Arial" pitchFamily="34" charset="0"/>
                <a:cs typeface="Arial" pitchFamily="34" charset="0"/>
              </a:rPr>
              <a:t>St.Mary’s</a:t>
            </a:r>
            <a:r>
              <a:rPr lang="en-US" sz="1000" b="1" dirty="0" smtClean="0">
                <a:latin typeface="Arial" pitchFamily="34" charset="0"/>
                <a:cs typeface="Arial" pitchFamily="34" charset="0"/>
              </a:rPr>
              <a:t> College</a:t>
            </a:r>
            <a:endParaRPr lang="en-IN" sz="1000" b="1" dirty="0">
              <a:latin typeface="Arial" pitchFamily="34" charset="0"/>
              <a:cs typeface="Arial" pitchFamily="34"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2" name="Rectangle 1"/>
          <p:cNvSpPr/>
          <p:nvPr/>
        </p:nvSpPr>
        <p:spPr>
          <a:xfrm>
            <a:off x="584200" y="1115290"/>
            <a:ext cx="7600394" cy="492443"/>
          </a:xfrm>
          <a:prstGeom prst="rect">
            <a:avLst/>
          </a:prstGeom>
        </p:spPr>
        <p:txBody>
          <a:bodyPr wrap="square">
            <a:spAutoFit/>
          </a:bodyPr>
          <a:lstStyle/>
          <a:p>
            <a:r>
              <a:rPr lang="en-US" sz="2600" b="1" dirty="0">
                <a:solidFill>
                  <a:srgbClr val="C00000"/>
                </a:solidFill>
                <a:latin typeface="Bookman Old Style" pitchFamily="18" charset="0"/>
              </a:rPr>
              <a:t>How to attain objectivity in </a:t>
            </a:r>
            <a:r>
              <a:rPr lang="en-US" sz="2600" b="1" dirty="0" smtClean="0">
                <a:solidFill>
                  <a:srgbClr val="C00000"/>
                </a:solidFill>
                <a:latin typeface="Bookman Old Style" pitchFamily="18" charset="0"/>
              </a:rPr>
              <a:t>Research?</a:t>
            </a:r>
            <a:r>
              <a:rPr lang="en-US" sz="900" b="1" dirty="0">
                <a:latin typeface="Arial Black" pitchFamily="34" charset="0"/>
              </a:rPr>
              <a:t>		</a:t>
            </a:r>
            <a:endParaRPr lang="en-US" dirty="0"/>
          </a:p>
        </p:txBody>
      </p:sp>
      <p:sp>
        <p:nvSpPr>
          <p:cNvPr id="3" name="TextBox 2"/>
          <p:cNvSpPr txBox="1"/>
          <p:nvPr/>
        </p:nvSpPr>
        <p:spPr>
          <a:xfrm>
            <a:off x="831850" y="1893562"/>
            <a:ext cx="7556500" cy="4093428"/>
          </a:xfrm>
          <a:prstGeom prst="rect">
            <a:avLst/>
          </a:prstGeom>
          <a:noFill/>
        </p:spPr>
        <p:txBody>
          <a:bodyPr wrap="square" rtlCol="0">
            <a:spAutoFit/>
          </a:bodyPr>
          <a:lstStyle/>
          <a:p>
            <a:pPr marL="285750" indent="-285750">
              <a:buFont typeface="Wingdings" panose="05000000000000000000" pitchFamily="2" charset="2"/>
              <a:buChar char="v"/>
            </a:pPr>
            <a:r>
              <a:rPr lang="en-US" sz="2200" dirty="0">
                <a:latin typeface="Times New Roman" pitchFamily="18" charset="0"/>
                <a:cs typeface="Times New Roman" pitchFamily="18" charset="0"/>
              </a:rPr>
              <a:t>Patience and self </a:t>
            </a:r>
            <a:r>
              <a:rPr lang="en-US" sz="2200" dirty="0" smtClean="0">
                <a:latin typeface="Times New Roman" pitchFamily="18" charset="0"/>
                <a:cs typeface="Times New Roman" pitchFamily="18" charset="0"/>
              </a:rPr>
              <a:t>control</a:t>
            </a:r>
          </a:p>
          <a:p>
            <a:endParaRPr lang="en-US" sz="2200" dirty="0">
              <a:latin typeface="Times New Roman" pitchFamily="18" charset="0"/>
              <a:cs typeface="Times New Roman" pitchFamily="18" charset="0"/>
            </a:endParaRPr>
          </a:p>
          <a:p>
            <a:pPr marL="285750" indent="-285750">
              <a:buFont typeface="Wingdings" panose="05000000000000000000" pitchFamily="2" charset="2"/>
              <a:buChar char="v"/>
            </a:pPr>
            <a:r>
              <a:rPr lang="en-US" sz="2200" dirty="0" smtClean="0">
                <a:latin typeface="Times New Roman" pitchFamily="18" charset="0"/>
                <a:cs typeface="Times New Roman" pitchFamily="18" charset="0"/>
              </a:rPr>
              <a:t>Open mind</a:t>
            </a:r>
          </a:p>
          <a:p>
            <a:endParaRPr lang="en-US" sz="2200" dirty="0" smtClean="0">
              <a:latin typeface="Times New Roman" pitchFamily="18" charset="0"/>
              <a:cs typeface="Times New Roman" pitchFamily="18" charset="0"/>
            </a:endParaRPr>
          </a:p>
          <a:p>
            <a:pPr marL="285750" indent="-285750">
              <a:buFont typeface="Wingdings" panose="05000000000000000000" pitchFamily="2" charset="2"/>
              <a:buChar char="v"/>
            </a:pPr>
            <a:r>
              <a:rPr lang="en-US" sz="2200" dirty="0" smtClean="0">
                <a:latin typeface="Times New Roman" pitchFamily="18" charset="0"/>
                <a:cs typeface="Times New Roman" pitchFamily="18" charset="0"/>
              </a:rPr>
              <a:t>use of standardized concepts</a:t>
            </a:r>
          </a:p>
          <a:p>
            <a:endParaRPr lang="en-US" sz="2200" dirty="0" smtClean="0">
              <a:latin typeface="Times New Roman" pitchFamily="18" charset="0"/>
              <a:cs typeface="Times New Roman" pitchFamily="18" charset="0"/>
            </a:endParaRPr>
          </a:p>
          <a:p>
            <a:pPr marL="285750" indent="-285750">
              <a:buFont typeface="Wingdings" panose="05000000000000000000" pitchFamily="2" charset="2"/>
              <a:buChar char="v"/>
            </a:pPr>
            <a:r>
              <a:rPr lang="en-US" sz="2200" dirty="0" smtClean="0">
                <a:latin typeface="Times New Roman" pitchFamily="18" charset="0"/>
                <a:cs typeface="Times New Roman" pitchFamily="18" charset="0"/>
              </a:rPr>
              <a:t>use </a:t>
            </a:r>
            <a:r>
              <a:rPr lang="en-US" sz="2200" dirty="0">
                <a:latin typeface="Times New Roman" pitchFamily="18" charset="0"/>
                <a:cs typeface="Times New Roman" pitchFamily="18" charset="0"/>
              </a:rPr>
              <a:t>of quantitative </a:t>
            </a:r>
            <a:r>
              <a:rPr lang="en-US" sz="2200" dirty="0" smtClean="0">
                <a:latin typeface="Times New Roman" pitchFamily="18" charset="0"/>
                <a:cs typeface="Times New Roman" pitchFamily="18" charset="0"/>
              </a:rPr>
              <a:t>method</a:t>
            </a:r>
          </a:p>
          <a:p>
            <a:endParaRPr lang="en-US" sz="2200" dirty="0" smtClean="0">
              <a:latin typeface="Times New Roman" pitchFamily="18" charset="0"/>
              <a:cs typeface="Times New Roman" pitchFamily="18" charset="0"/>
            </a:endParaRPr>
          </a:p>
          <a:p>
            <a:pPr marL="285750" indent="-285750">
              <a:buFont typeface="Wingdings" panose="05000000000000000000" pitchFamily="2" charset="2"/>
              <a:buChar char="v"/>
            </a:pPr>
            <a:r>
              <a:rPr lang="en-US" sz="2200" dirty="0" smtClean="0">
                <a:latin typeface="Times New Roman" pitchFamily="18" charset="0"/>
                <a:cs typeface="Times New Roman" pitchFamily="18" charset="0"/>
              </a:rPr>
              <a:t>co-operative </a:t>
            </a:r>
            <a:r>
              <a:rPr lang="en-US" sz="2200" dirty="0">
                <a:latin typeface="Times New Roman" pitchFamily="18" charset="0"/>
                <a:cs typeface="Times New Roman" pitchFamily="18" charset="0"/>
              </a:rPr>
              <a:t>research </a:t>
            </a:r>
            <a:endParaRPr lang="en-US" sz="2200" dirty="0" smtClean="0">
              <a:latin typeface="Times New Roman" pitchFamily="18" charset="0"/>
              <a:cs typeface="Times New Roman" pitchFamily="18" charset="0"/>
            </a:endParaRPr>
          </a:p>
          <a:p>
            <a:r>
              <a:rPr lang="en-US" sz="2200" dirty="0" smtClean="0">
                <a:latin typeface="Times New Roman" pitchFamily="18" charset="0"/>
                <a:cs typeface="Times New Roman" pitchFamily="18" charset="0"/>
              </a:rPr>
              <a:t> </a:t>
            </a:r>
          </a:p>
          <a:p>
            <a:pPr marL="285750" indent="-285750">
              <a:buFont typeface="Wingdings" panose="05000000000000000000" pitchFamily="2" charset="2"/>
              <a:buChar char="v"/>
            </a:pPr>
            <a:r>
              <a:rPr lang="en-US" sz="2200" dirty="0" smtClean="0">
                <a:latin typeface="Times New Roman" pitchFamily="18" charset="0"/>
                <a:cs typeface="Times New Roman" pitchFamily="18" charset="0"/>
              </a:rPr>
              <a:t>use </a:t>
            </a:r>
            <a:r>
              <a:rPr lang="en-US" sz="2200" dirty="0">
                <a:latin typeface="Times New Roman" pitchFamily="18" charset="0"/>
                <a:cs typeface="Times New Roman" pitchFamily="18" charset="0"/>
              </a:rPr>
              <a:t>of random sampling</a:t>
            </a:r>
          </a:p>
          <a:p>
            <a:endParaRPr lang="en-US" dirty="0"/>
          </a:p>
        </p:txBody>
      </p:sp>
    </p:spTree>
    <p:extLst>
      <p:ext uri="{BB962C8B-B14F-4D97-AF65-F5344CB8AC3E}">
        <p14:creationId xmlns:p14="http://schemas.microsoft.com/office/powerpoint/2010/main" xmlns="" val="23956472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5068626" cy="246221"/>
          </a:xfrm>
          <a:prstGeom prst="rect">
            <a:avLst/>
          </a:prstGeom>
          <a:noFill/>
        </p:spPr>
        <p:txBody>
          <a:bodyPr wrap="square" rtlCol="0">
            <a:spAutoFit/>
          </a:bodyPr>
          <a:lstStyle/>
          <a:p>
            <a:r>
              <a:rPr lang="en-US" sz="1000" b="1" dirty="0">
                <a:latin typeface="Arial" pitchFamily="34" charset="0"/>
                <a:cs typeface="Arial" pitchFamily="34" charset="0"/>
              </a:rPr>
              <a:t>Objectivity in Historical </a:t>
            </a:r>
            <a:r>
              <a:rPr lang="en-US" sz="1000" b="1" dirty="0" smtClean="0">
                <a:latin typeface="Arial" pitchFamily="34" charset="0"/>
                <a:cs typeface="Arial" pitchFamily="34" charset="0"/>
              </a:rPr>
              <a:t>Research</a:t>
            </a:r>
            <a:r>
              <a:rPr lang="en-IN" sz="1000" b="1" dirty="0" smtClean="0">
                <a:latin typeface="Arial" pitchFamily="34" charset="0"/>
                <a:cs typeface="Arial" pitchFamily="34" charset="0"/>
              </a:rPr>
              <a:t>,Bright Robert</a:t>
            </a:r>
            <a:r>
              <a:rPr lang="en-US" sz="1000" b="1" dirty="0" smtClean="0">
                <a:latin typeface="Arial" pitchFamily="34" charset="0"/>
                <a:cs typeface="Arial" pitchFamily="34" charset="0"/>
              </a:rPr>
              <a:t>,</a:t>
            </a:r>
            <a:r>
              <a:rPr lang="en-US" sz="1000" b="1" dirty="0" err="1" smtClean="0">
                <a:latin typeface="Arial" pitchFamily="34" charset="0"/>
                <a:cs typeface="Arial" pitchFamily="34" charset="0"/>
              </a:rPr>
              <a:t>St.Mary’s</a:t>
            </a:r>
            <a:r>
              <a:rPr lang="en-US" sz="1000" b="1" dirty="0" smtClean="0">
                <a:latin typeface="Arial" pitchFamily="34" charset="0"/>
                <a:cs typeface="Arial" pitchFamily="34" charset="0"/>
              </a:rPr>
              <a:t> College</a:t>
            </a:r>
            <a:endParaRPr lang="en-IN" sz="1000" b="1" dirty="0">
              <a:latin typeface="Arial" pitchFamily="34" charset="0"/>
              <a:cs typeface="Arial" pitchFamily="34"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2" name="Rectangle 1"/>
          <p:cNvSpPr/>
          <p:nvPr/>
        </p:nvSpPr>
        <p:spPr>
          <a:xfrm>
            <a:off x="647700" y="384321"/>
            <a:ext cx="4572000" cy="892552"/>
          </a:xfrm>
          <a:prstGeom prst="rect">
            <a:avLst/>
          </a:prstGeom>
        </p:spPr>
        <p:txBody>
          <a:bodyPr>
            <a:spAutoFit/>
          </a:bodyPr>
          <a:lstStyle/>
          <a:p>
            <a:r>
              <a:rPr lang="en-US" sz="2600" b="1" dirty="0">
                <a:solidFill>
                  <a:srgbClr val="C00000"/>
                </a:solidFill>
                <a:latin typeface="Bookman Old Style" panose="02050604050505020204" pitchFamily="18" charset="0"/>
              </a:rPr>
              <a:t>Objectivity</a:t>
            </a:r>
            <a:r>
              <a:rPr lang="en-US" sz="2600" b="1" dirty="0">
                <a:latin typeface="Bookman Old Style" panose="02050604050505020204" pitchFamily="18" charset="0"/>
              </a:rPr>
              <a:t> </a:t>
            </a:r>
            <a:br>
              <a:rPr lang="en-US" sz="2600" b="1" dirty="0">
                <a:latin typeface="Bookman Old Style" panose="02050604050505020204" pitchFamily="18" charset="0"/>
              </a:rPr>
            </a:br>
            <a:endParaRPr lang="en-US" sz="2600" b="1" dirty="0">
              <a:latin typeface="Bookman Old Style" panose="02050604050505020204" pitchFamily="18" charset="0"/>
            </a:endParaRPr>
          </a:p>
        </p:txBody>
      </p:sp>
      <p:sp>
        <p:nvSpPr>
          <p:cNvPr id="6" name="TextBox 5"/>
          <p:cNvSpPr txBox="1"/>
          <p:nvPr/>
        </p:nvSpPr>
        <p:spPr>
          <a:xfrm>
            <a:off x="965200" y="1056008"/>
            <a:ext cx="7467600" cy="5447645"/>
          </a:xfrm>
          <a:prstGeom prst="rect">
            <a:avLst/>
          </a:prstGeom>
          <a:noFill/>
        </p:spPr>
        <p:txBody>
          <a:bodyPr wrap="square" rtlCol="0">
            <a:spAutoFit/>
          </a:bodyPr>
          <a:lstStyle/>
          <a:p>
            <a:pPr algn="just">
              <a:buFont typeface="Wingdings" pitchFamily="2" charset="2"/>
              <a:buChar char="v"/>
            </a:pPr>
            <a:r>
              <a:rPr lang="en-US" sz="2200" dirty="0">
                <a:latin typeface="Times New Roman" pitchFamily="18" charset="0"/>
                <a:cs typeface="Times New Roman" pitchFamily="18" charset="0"/>
              </a:rPr>
              <a:t>It is inevitable in the scientific method, which is first condition of research. Objectivity means basing conclusion of facts without any bias and value judgment. </a:t>
            </a:r>
          </a:p>
          <a:p>
            <a:pPr algn="just"/>
            <a:endParaRPr lang="en-US" sz="2200" dirty="0" smtClean="0">
              <a:latin typeface="Times New Roman" pitchFamily="18" charset="0"/>
              <a:cs typeface="Times New Roman" pitchFamily="18" charset="0"/>
            </a:endParaRPr>
          </a:p>
          <a:p>
            <a:pPr algn="just">
              <a:buFont typeface="Wingdings" pitchFamily="2" charset="2"/>
              <a:buChar char="v"/>
            </a:pPr>
            <a:r>
              <a:rPr lang="en-US" sz="2200" dirty="0">
                <a:latin typeface="Times New Roman" pitchFamily="18" charset="0"/>
                <a:cs typeface="Times New Roman" pitchFamily="18" charset="0"/>
              </a:rPr>
              <a:t>Objectivity means existing independently of perception or an individual's conception. It is undistorted by emotion or personal bias and is related to actual and external phenomena as opposed to thoughts, feelings</a:t>
            </a:r>
            <a:r>
              <a:rPr lang="en-US" sz="2200" dirty="0" smtClean="0">
                <a:latin typeface="Times New Roman" pitchFamily="18" charset="0"/>
                <a:cs typeface="Times New Roman" pitchFamily="18" charset="0"/>
              </a:rPr>
              <a:t>.</a:t>
            </a:r>
          </a:p>
          <a:p>
            <a:pPr algn="just"/>
            <a:endParaRPr lang="en-US" sz="2200" dirty="0">
              <a:latin typeface="Times New Roman" pitchFamily="18" charset="0"/>
              <a:cs typeface="Times New Roman" pitchFamily="18" charset="0"/>
            </a:endParaRPr>
          </a:p>
          <a:p>
            <a:pPr algn="just">
              <a:buFont typeface="Wingdings" pitchFamily="2" charset="2"/>
              <a:buChar char="v"/>
            </a:pPr>
            <a:r>
              <a:rPr lang="en-US" sz="2200" dirty="0">
                <a:latin typeface="Times New Roman" pitchFamily="18" charset="0"/>
                <a:cs typeface="Times New Roman" pitchFamily="18" charset="0"/>
              </a:rPr>
              <a:t>Subjectivity referred as it is a belonging to, proceeding from, or relating to the mind of the thinking subject and not the nature of the object being considered. It is related to or emanating from a person's emotion, prejudices, </a:t>
            </a:r>
            <a:r>
              <a:rPr lang="en-US" sz="2200" dirty="0" err="1">
                <a:latin typeface="Times New Roman" pitchFamily="18" charset="0"/>
                <a:cs typeface="Times New Roman" pitchFamily="18" charset="0"/>
              </a:rPr>
              <a:t>etc</a:t>
            </a:r>
            <a:r>
              <a:rPr lang="en-US" sz="2200" dirty="0">
                <a:latin typeface="Times New Roman" pitchFamily="18" charset="0"/>
                <a:cs typeface="Times New Roman" pitchFamily="18" charset="0"/>
              </a:rPr>
              <a:t> and lastly, biasness stand for as a mental tendency or inclination esp. an irrational preference or prejudice or influence.</a:t>
            </a:r>
          </a:p>
          <a:p>
            <a:pPr algn="just">
              <a:buFont typeface="Wingdings" pitchFamily="2" charset="2"/>
              <a:buChar char="v"/>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22163834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4916226" cy="246221"/>
          </a:xfrm>
          <a:prstGeom prst="rect">
            <a:avLst/>
          </a:prstGeom>
          <a:noFill/>
        </p:spPr>
        <p:txBody>
          <a:bodyPr wrap="square" rtlCol="0">
            <a:spAutoFit/>
          </a:bodyPr>
          <a:lstStyle/>
          <a:p>
            <a:r>
              <a:rPr lang="en-US" sz="1000" b="1" dirty="0" smtClean="0">
                <a:latin typeface="Arial" pitchFamily="34" charset="0"/>
                <a:cs typeface="Arial" pitchFamily="34" charset="0"/>
              </a:rPr>
              <a:t>Objectivity in Historical Research</a:t>
            </a:r>
            <a:r>
              <a:rPr lang="en-IN" sz="1000" b="1" dirty="0" smtClean="0">
                <a:latin typeface="Arial" pitchFamily="34" charset="0"/>
                <a:cs typeface="Arial" pitchFamily="34" charset="0"/>
              </a:rPr>
              <a:t>,Bright Robert</a:t>
            </a:r>
            <a:r>
              <a:rPr lang="en-US" sz="1000" b="1" dirty="0" smtClean="0">
                <a:latin typeface="Arial" pitchFamily="34" charset="0"/>
                <a:cs typeface="Arial" pitchFamily="34" charset="0"/>
              </a:rPr>
              <a:t>,</a:t>
            </a:r>
            <a:r>
              <a:rPr lang="en-US" sz="1000" b="1" dirty="0" err="1" smtClean="0">
                <a:latin typeface="Arial" pitchFamily="34" charset="0"/>
                <a:cs typeface="Arial" pitchFamily="34" charset="0"/>
              </a:rPr>
              <a:t>St.Mary’s</a:t>
            </a:r>
            <a:r>
              <a:rPr lang="en-US" sz="1000" b="1" dirty="0" smtClean="0">
                <a:latin typeface="Arial" pitchFamily="34" charset="0"/>
                <a:cs typeface="Arial" pitchFamily="34" charset="0"/>
              </a:rPr>
              <a:t> College</a:t>
            </a:r>
            <a:endParaRPr lang="en-IN" sz="1000" b="1" dirty="0">
              <a:latin typeface="Arial" pitchFamily="34" charset="0"/>
              <a:cs typeface="Arial" pitchFamily="34"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2" name="Rectangle 1"/>
          <p:cNvSpPr/>
          <p:nvPr/>
        </p:nvSpPr>
        <p:spPr>
          <a:xfrm>
            <a:off x="736600" y="907332"/>
            <a:ext cx="6057900" cy="892552"/>
          </a:xfrm>
          <a:prstGeom prst="rect">
            <a:avLst/>
          </a:prstGeom>
        </p:spPr>
        <p:txBody>
          <a:bodyPr wrap="square">
            <a:spAutoFit/>
          </a:bodyPr>
          <a:lstStyle/>
          <a:p>
            <a:r>
              <a:rPr lang="en-US" sz="2600" b="1" dirty="0">
                <a:solidFill>
                  <a:srgbClr val="C00000"/>
                </a:solidFill>
                <a:latin typeface="Bookman Old Style" pitchFamily="18" charset="0"/>
              </a:rPr>
              <a:t>Factors affecting objectivity</a:t>
            </a:r>
            <a:r>
              <a:rPr lang="en-US" sz="2600" b="1" dirty="0"/>
              <a:t/>
            </a:r>
            <a:br>
              <a:rPr lang="en-US" sz="2600" b="1" dirty="0"/>
            </a:br>
            <a:endParaRPr lang="en-US" sz="2600" b="1" dirty="0"/>
          </a:p>
        </p:txBody>
      </p:sp>
      <p:sp>
        <p:nvSpPr>
          <p:cNvPr id="6" name="TextBox 5"/>
          <p:cNvSpPr txBox="1"/>
          <p:nvPr/>
        </p:nvSpPr>
        <p:spPr>
          <a:xfrm>
            <a:off x="635000" y="1874222"/>
            <a:ext cx="8382000" cy="4185761"/>
          </a:xfrm>
          <a:prstGeom prst="rect">
            <a:avLst/>
          </a:prstGeom>
          <a:noFill/>
        </p:spPr>
        <p:txBody>
          <a:bodyPr wrap="square" rtlCol="0">
            <a:spAutoFit/>
          </a:bodyPr>
          <a:lstStyle/>
          <a:p>
            <a:pPr algn="just">
              <a:buFont typeface="Wingdings" pitchFamily="2" charset="2"/>
              <a:buChar char="v"/>
            </a:pPr>
            <a:r>
              <a:rPr lang="en-US" sz="2200" dirty="0">
                <a:latin typeface="Times New Roman" pitchFamily="18" charset="0"/>
                <a:cs typeface="Times New Roman" pitchFamily="18" charset="0"/>
              </a:rPr>
              <a:t>Based  on  historical research methodology, the factors affecting objectivity are</a:t>
            </a:r>
          </a:p>
          <a:p>
            <a:pPr marL="914400" lvl="1" indent="-457200" algn="just">
              <a:buFont typeface="+mj-lt"/>
              <a:buAutoNum type="arabicPeriod"/>
            </a:pPr>
            <a:r>
              <a:rPr lang="en-US" sz="2200" u="sng" dirty="0" smtClean="0">
                <a:latin typeface="Times New Roman" pitchFamily="18" charset="0"/>
                <a:cs typeface="Times New Roman" pitchFamily="18" charset="0"/>
              </a:rPr>
              <a:t>Personal </a:t>
            </a:r>
            <a:r>
              <a:rPr lang="en-US" sz="2200" u="sng" dirty="0">
                <a:latin typeface="Times New Roman" pitchFamily="18" charset="0"/>
                <a:cs typeface="Times New Roman" pitchFamily="18" charset="0"/>
              </a:rPr>
              <a:t>prejudices and biases </a:t>
            </a:r>
            <a:r>
              <a:rPr lang="en-US" sz="2200" dirty="0">
                <a:latin typeface="Times New Roman" pitchFamily="18" charset="0"/>
                <a:cs typeface="Times New Roman" pitchFamily="18" charset="0"/>
              </a:rPr>
              <a:t>: it is unavoidable, as the person of the historian is the medium of assessing the significance of historical events and data. Colling wood suggests that every historian obliged to evaluate human actions in purposive </a:t>
            </a:r>
            <a:r>
              <a:rPr lang="en-US" sz="2200" dirty="0" smtClean="0">
                <a:latin typeface="Times New Roman" pitchFamily="18" charset="0"/>
                <a:cs typeface="Times New Roman" pitchFamily="18" charset="0"/>
              </a:rPr>
              <a:t>terms</a:t>
            </a:r>
          </a:p>
          <a:p>
            <a:pPr marL="914400" lvl="1" indent="-457200" algn="just">
              <a:buFont typeface="+mj-lt"/>
              <a:buAutoNum type="arabicPeriod"/>
            </a:pPr>
            <a:r>
              <a:rPr lang="en-US" sz="2200" u="sng" dirty="0" smtClean="0">
                <a:latin typeface="Times New Roman" pitchFamily="18" charset="0"/>
                <a:cs typeface="Times New Roman" pitchFamily="18" charset="0"/>
              </a:rPr>
              <a:t>Group </a:t>
            </a:r>
            <a:r>
              <a:rPr lang="en-US" sz="2200" u="sng" dirty="0">
                <a:latin typeface="Times New Roman" pitchFamily="18" charset="0"/>
                <a:cs typeface="Times New Roman" pitchFamily="18" charset="0"/>
              </a:rPr>
              <a:t>prejudice </a:t>
            </a:r>
            <a:r>
              <a:rPr lang="en-US" sz="2200" dirty="0">
                <a:latin typeface="Times New Roman" pitchFamily="18" charset="0"/>
                <a:cs typeface="Times New Roman" pitchFamily="18" charset="0"/>
              </a:rPr>
              <a:t>: historian belongs to a social cultural milieu, which is influenced by time, space, circumstances, nationality, race, religion, social class and historical philosophies and </a:t>
            </a:r>
            <a:r>
              <a:rPr lang="en-US" sz="2200" dirty="0" smtClean="0">
                <a:latin typeface="Times New Roman" pitchFamily="18" charset="0"/>
                <a:cs typeface="Times New Roman" pitchFamily="18" charset="0"/>
              </a:rPr>
              <a:t>interpretations</a:t>
            </a:r>
          </a:p>
          <a:p>
            <a:pPr lvl="1">
              <a:buNone/>
            </a:pPr>
            <a:endParaRPr lang="en-US" sz="2400" dirty="0">
              <a:latin typeface="Times New Roman" pitchFamily="18" charset="0"/>
              <a:cs typeface="Times New Roman" pitchFamily="18" charset="0"/>
            </a:endParaRPr>
          </a:p>
          <a:p>
            <a:pPr marL="914400" lvl="1" indent="-457200">
              <a:buFont typeface="+mj-lt"/>
              <a:buAutoNum type="arabicPeriod"/>
            </a:pPr>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xmlns="" val="15809718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5106726" cy="246221"/>
          </a:xfrm>
          <a:prstGeom prst="rect">
            <a:avLst/>
          </a:prstGeom>
          <a:noFill/>
        </p:spPr>
        <p:txBody>
          <a:bodyPr wrap="square" rtlCol="0">
            <a:spAutoFit/>
          </a:bodyPr>
          <a:lstStyle/>
          <a:p>
            <a:r>
              <a:rPr lang="en-US" sz="1000" b="1" dirty="0" smtClean="0">
                <a:latin typeface="Arial" pitchFamily="34" charset="0"/>
                <a:cs typeface="Arial" pitchFamily="34" charset="0"/>
              </a:rPr>
              <a:t>Objectivity in Historical Research</a:t>
            </a:r>
            <a:r>
              <a:rPr lang="en-IN" sz="1000" b="1" dirty="0" smtClean="0">
                <a:latin typeface="Arial" pitchFamily="34" charset="0"/>
                <a:cs typeface="Arial" pitchFamily="34" charset="0"/>
              </a:rPr>
              <a:t>,Bright Robert</a:t>
            </a:r>
            <a:r>
              <a:rPr lang="en-US" sz="1000" b="1" dirty="0" smtClean="0">
                <a:latin typeface="Arial" pitchFamily="34" charset="0"/>
                <a:cs typeface="Arial" pitchFamily="34" charset="0"/>
              </a:rPr>
              <a:t>,</a:t>
            </a:r>
            <a:r>
              <a:rPr lang="en-US" sz="1000" b="1" dirty="0" err="1" smtClean="0">
                <a:latin typeface="Arial" pitchFamily="34" charset="0"/>
                <a:cs typeface="Arial" pitchFamily="34" charset="0"/>
              </a:rPr>
              <a:t>St.Mary’s</a:t>
            </a:r>
            <a:r>
              <a:rPr lang="en-US" sz="1000" b="1" dirty="0" smtClean="0">
                <a:latin typeface="Arial" pitchFamily="34" charset="0"/>
                <a:cs typeface="Arial" pitchFamily="34" charset="0"/>
              </a:rPr>
              <a:t> College</a:t>
            </a:r>
            <a:endParaRPr lang="en-IN" sz="1000" b="1" dirty="0">
              <a:latin typeface="Arial" pitchFamily="34" charset="0"/>
              <a:cs typeface="Arial" pitchFamily="34"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2" name="TextBox 1"/>
          <p:cNvSpPr txBox="1"/>
          <p:nvPr/>
        </p:nvSpPr>
        <p:spPr>
          <a:xfrm>
            <a:off x="292100" y="1523999"/>
            <a:ext cx="8077200" cy="4493538"/>
          </a:xfrm>
          <a:prstGeom prst="rect">
            <a:avLst/>
          </a:prstGeom>
          <a:noFill/>
        </p:spPr>
        <p:txBody>
          <a:bodyPr wrap="square" rtlCol="0">
            <a:spAutoFit/>
          </a:bodyPr>
          <a:lstStyle/>
          <a:p>
            <a:pPr lvl="1" algn="just"/>
            <a:r>
              <a:rPr lang="en-US" sz="2200" dirty="0" smtClean="0">
                <a:latin typeface="Times New Roman" pitchFamily="18" charset="0"/>
                <a:cs typeface="Times New Roman" pitchFamily="18" charset="0"/>
              </a:rPr>
              <a:t>3.	</a:t>
            </a:r>
            <a:r>
              <a:rPr lang="en-US" sz="2200" u="sng" dirty="0" smtClean="0">
                <a:latin typeface="Times New Roman" pitchFamily="18" charset="0"/>
                <a:cs typeface="Times New Roman" pitchFamily="18" charset="0"/>
              </a:rPr>
              <a:t>Value </a:t>
            </a:r>
            <a:r>
              <a:rPr lang="en-US" sz="2200" u="sng" dirty="0">
                <a:latin typeface="Times New Roman" pitchFamily="18" charset="0"/>
                <a:cs typeface="Times New Roman" pitchFamily="18" charset="0"/>
              </a:rPr>
              <a:t>related  problem </a:t>
            </a:r>
            <a:r>
              <a:rPr lang="en-US" sz="2200" dirty="0">
                <a:latin typeface="Times New Roman" pitchFamily="18" charset="0"/>
                <a:cs typeface="Times New Roman" pitchFamily="18" charset="0"/>
              </a:rPr>
              <a:t>: historians attitudes towards socio </a:t>
            </a:r>
            <a:r>
              <a:rPr lang="en-US" sz="2200" dirty="0" smtClean="0">
                <a:latin typeface="Times New Roman" pitchFamily="18" charset="0"/>
                <a:cs typeface="Times New Roman" pitchFamily="18" charset="0"/>
              </a:rPr>
              <a:t>  	economic </a:t>
            </a:r>
            <a:r>
              <a:rPr lang="en-US" sz="2200" dirty="0">
                <a:latin typeface="Times New Roman" pitchFamily="18" charset="0"/>
                <a:cs typeface="Times New Roman" pitchFamily="18" charset="0"/>
              </a:rPr>
              <a:t>issues are influences by his values. His judgment is </a:t>
            </a:r>
            <a:r>
              <a:rPr lang="en-US" sz="2200" dirty="0" smtClean="0">
                <a:latin typeface="Times New Roman" pitchFamily="18" charset="0"/>
                <a:cs typeface="Times New Roman" pitchFamily="18" charset="0"/>
              </a:rPr>
              <a:t>	colored </a:t>
            </a:r>
            <a:r>
              <a:rPr lang="en-US" sz="2200" dirty="0">
                <a:latin typeface="Times New Roman" pitchFamily="18" charset="0"/>
                <a:cs typeface="Times New Roman" pitchFamily="18" charset="0"/>
              </a:rPr>
              <a:t>with ‘ism’ like, capitalism, communalism etc. </a:t>
            </a:r>
            <a:r>
              <a:rPr lang="en-US" sz="2200" dirty="0" smtClean="0">
                <a:latin typeface="Times New Roman" pitchFamily="18" charset="0"/>
                <a:cs typeface="Times New Roman" pitchFamily="18" charset="0"/>
              </a:rPr>
              <a:t>	historian </a:t>
            </a:r>
            <a:r>
              <a:rPr lang="en-US" sz="2200" dirty="0">
                <a:latin typeface="Times New Roman" pitchFamily="18" charset="0"/>
                <a:cs typeface="Times New Roman" pitchFamily="18" charset="0"/>
              </a:rPr>
              <a:t>who projected their values and views in their </a:t>
            </a:r>
            <a:r>
              <a:rPr lang="en-US" sz="2200" dirty="0" smtClean="0">
                <a:latin typeface="Times New Roman" pitchFamily="18" charset="0"/>
                <a:cs typeface="Times New Roman" pitchFamily="18" charset="0"/>
              </a:rPr>
              <a:t>	theories</a:t>
            </a:r>
            <a:r>
              <a:rPr lang="en-US" sz="2200" dirty="0"/>
              <a:t>. </a:t>
            </a:r>
            <a:endParaRPr lang="en-US" sz="2200" dirty="0" smtClean="0"/>
          </a:p>
          <a:p>
            <a:pPr lvl="1" algn="just"/>
            <a:endParaRPr lang="en-US" sz="2200" dirty="0"/>
          </a:p>
          <a:p>
            <a:pPr lvl="1" algn="just"/>
            <a:r>
              <a:rPr lang="en-US" sz="2200" dirty="0" smtClean="0">
                <a:latin typeface="Times New Roman" pitchFamily="18" charset="0"/>
                <a:cs typeface="Times New Roman" pitchFamily="18" charset="0"/>
              </a:rPr>
              <a:t>4.	</a:t>
            </a:r>
            <a:r>
              <a:rPr lang="en-US" sz="2200" u="sng" dirty="0" smtClean="0">
                <a:latin typeface="Times New Roman" pitchFamily="18" charset="0"/>
                <a:cs typeface="Times New Roman" pitchFamily="18" charset="0"/>
              </a:rPr>
              <a:t>Personal </a:t>
            </a:r>
            <a:r>
              <a:rPr lang="en-US" sz="2200" u="sng" dirty="0">
                <a:latin typeface="Times New Roman" pitchFamily="18" charset="0"/>
                <a:cs typeface="Times New Roman" pitchFamily="18" charset="0"/>
              </a:rPr>
              <a:t>preconceptions </a:t>
            </a:r>
            <a:r>
              <a:rPr lang="en-US" sz="2200" dirty="0">
                <a:latin typeface="Times New Roman" pitchFamily="18" charset="0"/>
                <a:cs typeface="Times New Roman" pitchFamily="18" charset="0"/>
              </a:rPr>
              <a:t>: it is deeply rooted in one’s mind, </a:t>
            </a:r>
            <a:r>
              <a:rPr lang="en-US" sz="2200" dirty="0" smtClean="0">
                <a:latin typeface="Times New Roman" pitchFamily="18" charset="0"/>
                <a:cs typeface="Times New Roman" pitchFamily="18" charset="0"/>
              </a:rPr>
              <a:t>	which </a:t>
            </a:r>
            <a:r>
              <a:rPr lang="en-US" sz="2200" dirty="0">
                <a:latin typeface="Times New Roman" pitchFamily="18" charset="0"/>
                <a:cs typeface="Times New Roman" pitchFamily="18" charset="0"/>
              </a:rPr>
              <a:t>is difficult to discern them in selves in ourselves. It also </a:t>
            </a:r>
            <a:r>
              <a:rPr lang="en-US" sz="2200" dirty="0" smtClean="0">
                <a:latin typeface="Times New Roman" pitchFamily="18" charset="0"/>
                <a:cs typeface="Times New Roman" pitchFamily="18" charset="0"/>
              </a:rPr>
              <a:t>	includes </a:t>
            </a:r>
            <a:r>
              <a:rPr lang="en-US" sz="2200" dirty="0">
                <a:latin typeface="Times New Roman" pitchFamily="18" charset="0"/>
                <a:cs typeface="Times New Roman" pitchFamily="18" charset="0"/>
              </a:rPr>
              <a:t>conflicting in historical theories which lead to </a:t>
            </a:r>
            <a:r>
              <a:rPr lang="en-US" sz="2200" dirty="0" smtClean="0">
                <a:latin typeface="Times New Roman" pitchFamily="18" charset="0"/>
                <a:cs typeface="Times New Roman" pitchFamily="18" charset="0"/>
              </a:rPr>
              <a:t>	historical </a:t>
            </a:r>
            <a:r>
              <a:rPr lang="en-US" sz="2200" dirty="0">
                <a:latin typeface="Times New Roman" pitchFamily="18" charset="0"/>
                <a:cs typeface="Times New Roman" pitchFamily="18" charset="0"/>
              </a:rPr>
              <a:t>controversies and disagreements among historians </a:t>
            </a:r>
            <a:r>
              <a:rPr lang="en-US" sz="2200" dirty="0" smtClean="0">
                <a:latin typeface="Times New Roman" pitchFamily="18" charset="0"/>
                <a:cs typeface="Times New Roman" pitchFamily="18" charset="0"/>
              </a:rPr>
              <a:t>	about </a:t>
            </a:r>
            <a:r>
              <a:rPr lang="en-US" sz="2200" dirty="0">
                <a:latin typeface="Times New Roman" pitchFamily="18" charset="0"/>
                <a:cs typeface="Times New Roman" pitchFamily="18" charset="0"/>
              </a:rPr>
              <a:t>the same historical reality</a:t>
            </a:r>
            <a:r>
              <a:rPr lang="en-US" sz="2200" dirty="0" smtClean="0">
                <a:latin typeface="Times New Roman" pitchFamily="18" charset="0"/>
                <a:cs typeface="Times New Roman" pitchFamily="18" charset="0"/>
              </a:rPr>
              <a:t>.</a:t>
            </a:r>
          </a:p>
          <a:p>
            <a:pPr lvl="1" algn="just"/>
            <a:endParaRPr lang="en-US" sz="2200" dirty="0">
              <a:latin typeface="Times New Roman" pitchFamily="18" charset="0"/>
              <a:cs typeface="Times New Roman" pitchFamily="18" charset="0"/>
            </a:endParaRPr>
          </a:p>
          <a:p>
            <a:pPr lvl="1"/>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xmlns="" val="10386565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4967026" cy="246221"/>
          </a:xfrm>
          <a:prstGeom prst="rect">
            <a:avLst/>
          </a:prstGeom>
          <a:noFill/>
        </p:spPr>
        <p:txBody>
          <a:bodyPr wrap="square" rtlCol="0">
            <a:spAutoFit/>
          </a:bodyPr>
          <a:lstStyle/>
          <a:p>
            <a:r>
              <a:rPr lang="en-US" sz="1000" b="1" dirty="0" smtClean="0">
                <a:latin typeface="Arial" pitchFamily="34" charset="0"/>
                <a:cs typeface="Arial" pitchFamily="34" charset="0"/>
              </a:rPr>
              <a:t>Objectivity in Historical Research</a:t>
            </a:r>
            <a:r>
              <a:rPr lang="en-IN" sz="1000" b="1" dirty="0" smtClean="0">
                <a:latin typeface="Arial" pitchFamily="34" charset="0"/>
                <a:cs typeface="Arial" pitchFamily="34" charset="0"/>
              </a:rPr>
              <a:t>,Bright Robert</a:t>
            </a:r>
            <a:r>
              <a:rPr lang="en-US" sz="1000" b="1" dirty="0" smtClean="0">
                <a:latin typeface="Arial" pitchFamily="34" charset="0"/>
                <a:cs typeface="Arial" pitchFamily="34" charset="0"/>
              </a:rPr>
              <a:t>,</a:t>
            </a:r>
            <a:r>
              <a:rPr lang="en-US" sz="1000" b="1" dirty="0" err="1" smtClean="0">
                <a:latin typeface="Arial" pitchFamily="34" charset="0"/>
                <a:cs typeface="Arial" pitchFamily="34" charset="0"/>
              </a:rPr>
              <a:t>St.Mary’s</a:t>
            </a:r>
            <a:r>
              <a:rPr lang="en-US" sz="1000" b="1" dirty="0" smtClean="0">
                <a:latin typeface="Arial" pitchFamily="34" charset="0"/>
                <a:cs typeface="Arial" pitchFamily="34" charset="0"/>
              </a:rPr>
              <a:t> College</a:t>
            </a:r>
            <a:endParaRPr lang="en-IN" sz="1000" b="1" dirty="0">
              <a:latin typeface="Arial" pitchFamily="34" charset="0"/>
              <a:cs typeface="Arial" pitchFamily="34"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2" name="TextBox 1"/>
          <p:cNvSpPr txBox="1"/>
          <p:nvPr/>
        </p:nvSpPr>
        <p:spPr>
          <a:xfrm>
            <a:off x="508000" y="1115290"/>
            <a:ext cx="8229600" cy="2062103"/>
          </a:xfrm>
          <a:prstGeom prst="rect">
            <a:avLst/>
          </a:prstGeom>
          <a:noFill/>
        </p:spPr>
        <p:txBody>
          <a:bodyPr wrap="square" rtlCol="0">
            <a:spAutoFit/>
          </a:bodyPr>
          <a:lstStyle/>
          <a:p>
            <a:pPr marL="0" lvl="1" algn="just"/>
            <a:r>
              <a:rPr lang="en-US" sz="2200" dirty="0" smtClean="0">
                <a:latin typeface="Times New Roman" pitchFamily="18" charset="0"/>
                <a:cs typeface="Times New Roman" pitchFamily="18" charset="0"/>
              </a:rPr>
              <a:t>5.	</a:t>
            </a:r>
            <a:r>
              <a:rPr lang="en-US" sz="2200" u="sng" dirty="0" smtClean="0">
                <a:latin typeface="Times New Roman" pitchFamily="18" charset="0"/>
                <a:cs typeface="Times New Roman" pitchFamily="18" charset="0"/>
              </a:rPr>
              <a:t>Ethical </a:t>
            </a:r>
            <a:r>
              <a:rPr lang="en-US" sz="2200" u="sng" dirty="0">
                <a:latin typeface="Times New Roman" pitchFamily="18" charset="0"/>
                <a:cs typeface="Times New Roman" pitchFamily="18" charset="0"/>
              </a:rPr>
              <a:t>dilemmas</a:t>
            </a:r>
            <a:r>
              <a:rPr lang="en-US" sz="2200" dirty="0">
                <a:latin typeface="Times New Roman" pitchFamily="18" charset="0"/>
                <a:cs typeface="Times New Roman" pitchFamily="18" charset="0"/>
              </a:rPr>
              <a:t>: researchers’ relation with other researchers. 	There are 4 types of interpersonal relations. Relations with 	those </a:t>
            </a:r>
            <a:r>
              <a:rPr lang="en-US" sz="2200" dirty="0" smtClean="0">
                <a:latin typeface="Times New Roman" pitchFamily="18" charset="0"/>
                <a:cs typeface="Times New Roman" pitchFamily="18" charset="0"/>
              </a:rPr>
              <a:t>	 </a:t>
            </a:r>
            <a:r>
              <a:rPr lang="en-US" sz="2200" dirty="0">
                <a:latin typeface="Times New Roman" pitchFamily="18" charset="0"/>
                <a:cs typeface="Times New Roman" pitchFamily="18" charset="0"/>
              </a:rPr>
              <a:t>the research, relations with those permitting 	access to sources </a:t>
            </a:r>
            <a:r>
              <a:rPr lang="en-US" sz="2200" dirty="0" smtClean="0">
                <a:latin typeface="Times New Roman" pitchFamily="18" charset="0"/>
                <a:cs typeface="Times New Roman" pitchFamily="18" charset="0"/>
              </a:rPr>
              <a:t>	of </a:t>
            </a:r>
            <a:r>
              <a:rPr lang="en-US" sz="2200" dirty="0">
                <a:latin typeface="Times New Roman" pitchFamily="18" charset="0"/>
                <a:cs typeface="Times New Roman" pitchFamily="18" charset="0"/>
              </a:rPr>
              <a:t>data, relation with investigators 	connected with the project and </a:t>
            </a:r>
            <a:r>
              <a:rPr lang="en-US" sz="2200" dirty="0" smtClean="0">
                <a:latin typeface="Times New Roman" pitchFamily="18" charset="0"/>
                <a:cs typeface="Times New Roman" pitchFamily="18" charset="0"/>
              </a:rPr>
              <a:t>	with </a:t>
            </a:r>
            <a:r>
              <a:rPr lang="en-US" sz="2200" dirty="0">
                <a:latin typeface="Times New Roman" pitchFamily="18" charset="0"/>
                <a:cs typeface="Times New Roman" pitchFamily="18" charset="0"/>
              </a:rPr>
              <a:t>research subjects 	themselves</a:t>
            </a:r>
          </a:p>
          <a:p>
            <a:pPr algn="just"/>
            <a:endParaRPr lang="en-US" dirty="0"/>
          </a:p>
        </p:txBody>
      </p:sp>
    </p:spTree>
    <p:extLst>
      <p:ext uri="{BB962C8B-B14F-4D97-AF65-F5344CB8AC3E}">
        <p14:creationId xmlns:p14="http://schemas.microsoft.com/office/powerpoint/2010/main" xmlns="" val="32949479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5055926" cy="246221"/>
          </a:xfrm>
          <a:prstGeom prst="rect">
            <a:avLst/>
          </a:prstGeom>
          <a:noFill/>
        </p:spPr>
        <p:txBody>
          <a:bodyPr wrap="square" rtlCol="0">
            <a:spAutoFit/>
          </a:bodyPr>
          <a:lstStyle/>
          <a:p>
            <a:r>
              <a:rPr lang="en-US" sz="1000" b="1" dirty="0" smtClean="0">
                <a:latin typeface="Arial" pitchFamily="34" charset="0"/>
                <a:cs typeface="Arial" pitchFamily="34" charset="0"/>
              </a:rPr>
              <a:t>Objectivity in Historical Research</a:t>
            </a:r>
            <a:r>
              <a:rPr lang="en-IN" sz="1000" b="1" dirty="0" smtClean="0">
                <a:latin typeface="Arial" pitchFamily="34" charset="0"/>
                <a:cs typeface="Arial" pitchFamily="34" charset="0"/>
              </a:rPr>
              <a:t>,Bright Robert</a:t>
            </a:r>
            <a:r>
              <a:rPr lang="en-US" sz="1000" b="1" dirty="0" smtClean="0">
                <a:latin typeface="Arial" pitchFamily="34" charset="0"/>
                <a:cs typeface="Arial" pitchFamily="34" charset="0"/>
              </a:rPr>
              <a:t>,</a:t>
            </a:r>
            <a:r>
              <a:rPr lang="en-US" sz="1000" b="1" dirty="0" err="1" smtClean="0">
                <a:latin typeface="Arial" pitchFamily="34" charset="0"/>
                <a:cs typeface="Arial" pitchFamily="34" charset="0"/>
              </a:rPr>
              <a:t>St.Mary’s</a:t>
            </a:r>
            <a:r>
              <a:rPr lang="en-US" sz="1000" b="1" dirty="0" smtClean="0">
                <a:latin typeface="Arial" pitchFamily="34" charset="0"/>
                <a:cs typeface="Arial" pitchFamily="34" charset="0"/>
              </a:rPr>
              <a:t> College</a:t>
            </a:r>
            <a:endParaRPr lang="en-IN" sz="1000" b="1" dirty="0">
              <a:latin typeface="Arial" pitchFamily="34" charset="0"/>
              <a:cs typeface="Arial" pitchFamily="34"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3" name="Rectangle 2"/>
          <p:cNvSpPr/>
          <p:nvPr/>
        </p:nvSpPr>
        <p:spPr>
          <a:xfrm>
            <a:off x="977900" y="468959"/>
            <a:ext cx="6032500" cy="892552"/>
          </a:xfrm>
          <a:prstGeom prst="rect">
            <a:avLst/>
          </a:prstGeom>
        </p:spPr>
        <p:txBody>
          <a:bodyPr wrap="square">
            <a:spAutoFit/>
          </a:bodyPr>
          <a:lstStyle/>
          <a:p>
            <a:r>
              <a:rPr lang="en-US" sz="2600" b="1" dirty="0">
                <a:solidFill>
                  <a:srgbClr val="C00000"/>
                </a:solidFill>
                <a:latin typeface="Bookman Old Style" pitchFamily="18" charset="0"/>
              </a:rPr>
              <a:t>Who is an objective historian?</a:t>
            </a:r>
            <a:r>
              <a:rPr lang="en-US" sz="2600" b="1" dirty="0">
                <a:latin typeface="Arial Black" pitchFamily="34" charset="0"/>
              </a:rPr>
              <a:t/>
            </a:r>
            <a:br>
              <a:rPr lang="en-US" sz="2600" b="1" dirty="0">
                <a:latin typeface="Arial Black" pitchFamily="34" charset="0"/>
              </a:rPr>
            </a:br>
            <a:endParaRPr lang="en-US" sz="2600" b="1" dirty="0"/>
          </a:p>
        </p:txBody>
      </p:sp>
      <p:sp>
        <p:nvSpPr>
          <p:cNvPr id="6" name="TextBox 5"/>
          <p:cNvSpPr txBox="1"/>
          <p:nvPr/>
        </p:nvSpPr>
        <p:spPr>
          <a:xfrm>
            <a:off x="533400" y="1206500"/>
            <a:ext cx="8216900" cy="6124754"/>
          </a:xfrm>
          <a:prstGeom prst="rect">
            <a:avLst/>
          </a:prstGeom>
          <a:noFill/>
        </p:spPr>
        <p:txBody>
          <a:bodyPr wrap="square" rtlCol="0">
            <a:spAutoFit/>
          </a:bodyPr>
          <a:lstStyle/>
          <a:p>
            <a:pPr lvl="0" algn="just"/>
            <a:r>
              <a:rPr lang="en-US" sz="2200" dirty="0">
                <a:latin typeface="Times New Roman" pitchFamily="18" charset="0"/>
                <a:cs typeface="Times New Roman" pitchFamily="18" charset="0"/>
              </a:rPr>
              <a:t>The essential requirement to be an objective historian as follows, </a:t>
            </a:r>
            <a:endParaRPr lang="en-US" sz="2200" dirty="0" smtClean="0">
              <a:latin typeface="Times New Roman" pitchFamily="18" charset="0"/>
              <a:cs typeface="Times New Roman" pitchFamily="18" charset="0"/>
            </a:endParaRPr>
          </a:p>
          <a:p>
            <a:pPr lvl="0" algn="just"/>
            <a:endParaRPr lang="en-US" sz="2200" dirty="0">
              <a:latin typeface="Times New Roman" pitchFamily="18" charset="0"/>
              <a:cs typeface="Times New Roman" pitchFamily="18" charset="0"/>
            </a:endParaRPr>
          </a:p>
          <a:p>
            <a:pPr lvl="0" algn="just">
              <a:buFont typeface="Wingdings" pitchFamily="2" charset="2"/>
              <a:buChar char="v"/>
            </a:pPr>
            <a:r>
              <a:rPr lang="en-US" sz="2200" dirty="0" smtClean="0">
                <a:latin typeface="Times New Roman" pitchFamily="18" charset="0"/>
                <a:cs typeface="Times New Roman" pitchFamily="18" charset="0"/>
              </a:rPr>
              <a:t>Firstly</a:t>
            </a:r>
            <a:r>
              <a:rPr lang="en-US" sz="2200" dirty="0">
                <a:latin typeface="Times New Roman" pitchFamily="18" charset="0"/>
                <a:cs typeface="Times New Roman" pitchFamily="18" charset="0"/>
              </a:rPr>
              <a:t>, he has a capacity to rise above the limited vision of his own situation in society and in </a:t>
            </a:r>
            <a:r>
              <a:rPr lang="en-US" sz="2200" dirty="0" smtClean="0">
                <a:latin typeface="Times New Roman" pitchFamily="18" charset="0"/>
                <a:cs typeface="Times New Roman" pitchFamily="18" charset="0"/>
              </a:rPr>
              <a:t>history</a:t>
            </a:r>
          </a:p>
          <a:p>
            <a:pPr lvl="0" algn="just"/>
            <a:endParaRPr lang="en-US" sz="2200" dirty="0">
              <a:latin typeface="Times New Roman" pitchFamily="18" charset="0"/>
              <a:cs typeface="Times New Roman" pitchFamily="18" charset="0"/>
            </a:endParaRPr>
          </a:p>
          <a:p>
            <a:pPr lvl="0" algn="just">
              <a:buFont typeface="Wingdings" pitchFamily="2" charset="2"/>
              <a:buChar char="v"/>
            </a:pPr>
            <a:r>
              <a:rPr lang="en-US" sz="2200" dirty="0">
                <a:latin typeface="Times New Roman" pitchFamily="18" charset="0"/>
                <a:cs typeface="Times New Roman" pitchFamily="18" charset="0"/>
              </a:rPr>
              <a:t> </a:t>
            </a:r>
            <a:r>
              <a:rPr lang="en-US" sz="2200" dirty="0" smtClean="0">
                <a:latin typeface="Times New Roman" pitchFamily="18" charset="0"/>
                <a:cs typeface="Times New Roman" pitchFamily="18" charset="0"/>
              </a:rPr>
              <a:t>Secondly</a:t>
            </a:r>
            <a:r>
              <a:rPr lang="en-US" sz="2200" dirty="0">
                <a:latin typeface="Times New Roman" pitchFamily="18" charset="0"/>
                <a:cs typeface="Times New Roman" pitchFamily="18" charset="0"/>
              </a:rPr>
              <a:t>, he has the capacity to project his vision into the future in such a way as to give him a more profound and more lasting insight into the past. No historian can claim to write ultimate history or total history of an event but some historians write history which is more durable and has more of objective character than others, these are the historians which have a long term vision over the past and over the future. </a:t>
            </a:r>
            <a:endParaRPr lang="en-US" sz="2200" dirty="0" smtClean="0">
              <a:latin typeface="Times New Roman" pitchFamily="18" charset="0"/>
              <a:cs typeface="Times New Roman" pitchFamily="18" charset="0"/>
            </a:endParaRPr>
          </a:p>
          <a:p>
            <a:pPr lvl="0">
              <a:buFont typeface="Wingdings" pitchFamily="2" charset="2"/>
              <a:buChar char="v"/>
            </a:pPr>
            <a:endParaRPr lang="en-US" sz="2200" dirty="0">
              <a:latin typeface="Times New Roman" pitchFamily="18" charset="0"/>
              <a:cs typeface="Times New Roman" pitchFamily="18" charset="0"/>
            </a:endParaRPr>
          </a:p>
          <a:p>
            <a:pPr lvl="0">
              <a:buFont typeface="Wingdings" pitchFamily="2" charset="2"/>
              <a:buChar char="v"/>
            </a:pPr>
            <a:endParaRPr lang="en-US" sz="2200" dirty="0" smtClean="0">
              <a:latin typeface="Times New Roman" pitchFamily="18" charset="0"/>
              <a:cs typeface="Times New Roman" pitchFamily="18" charset="0"/>
            </a:endParaRPr>
          </a:p>
          <a:p>
            <a:pPr lvl="0">
              <a:buFont typeface="Wingdings" pitchFamily="2" charset="2"/>
              <a:buChar char="v"/>
            </a:pPr>
            <a:endParaRPr lang="en-US" sz="2200" dirty="0">
              <a:latin typeface="Times New Roman" pitchFamily="18" charset="0"/>
              <a:cs typeface="Times New Roman" pitchFamily="18" charset="0"/>
            </a:endParaRPr>
          </a:p>
          <a:p>
            <a:pPr lvl="0">
              <a:buFont typeface="Wingdings" pitchFamily="2" charset="2"/>
              <a:buChar char="v"/>
            </a:pPr>
            <a:endParaRPr lang="en-US" sz="2200" dirty="0" smtClean="0">
              <a:latin typeface="Times New Roman" pitchFamily="18" charset="0"/>
              <a:cs typeface="Times New Roman" pitchFamily="18" charset="0"/>
            </a:endParaRPr>
          </a:p>
          <a:p>
            <a:pPr lvl="0">
              <a:buFont typeface="Wingdings" pitchFamily="2" charset="2"/>
              <a:buChar char="v"/>
            </a:pPr>
            <a:endParaRPr lang="en-US" sz="22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7212997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4916226" cy="246221"/>
          </a:xfrm>
          <a:prstGeom prst="rect">
            <a:avLst/>
          </a:prstGeom>
          <a:noFill/>
        </p:spPr>
        <p:txBody>
          <a:bodyPr wrap="square" rtlCol="0">
            <a:spAutoFit/>
          </a:bodyPr>
          <a:lstStyle/>
          <a:p>
            <a:r>
              <a:rPr lang="en-US" sz="1000" b="1" dirty="0" smtClean="0">
                <a:latin typeface="Arial" pitchFamily="34" charset="0"/>
                <a:cs typeface="Arial" pitchFamily="34" charset="0"/>
              </a:rPr>
              <a:t>Objectivity in Historical Research</a:t>
            </a:r>
            <a:r>
              <a:rPr lang="en-IN" sz="1000" b="1" dirty="0" smtClean="0">
                <a:latin typeface="Arial" pitchFamily="34" charset="0"/>
                <a:cs typeface="Arial" pitchFamily="34" charset="0"/>
              </a:rPr>
              <a:t>,Bright Robert</a:t>
            </a:r>
            <a:r>
              <a:rPr lang="en-US" sz="1000" b="1" dirty="0" smtClean="0">
                <a:latin typeface="Arial" pitchFamily="34" charset="0"/>
                <a:cs typeface="Arial" pitchFamily="34" charset="0"/>
              </a:rPr>
              <a:t>,</a:t>
            </a:r>
            <a:r>
              <a:rPr lang="en-US" sz="1000" b="1" dirty="0" err="1" smtClean="0">
                <a:latin typeface="Arial" pitchFamily="34" charset="0"/>
                <a:cs typeface="Arial" pitchFamily="34" charset="0"/>
              </a:rPr>
              <a:t>St.Mary’s</a:t>
            </a:r>
            <a:r>
              <a:rPr lang="en-US" sz="1000" b="1" dirty="0" smtClean="0">
                <a:latin typeface="Arial" pitchFamily="34" charset="0"/>
                <a:cs typeface="Arial" pitchFamily="34" charset="0"/>
              </a:rPr>
              <a:t> College</a:t>
            </a:r>
            <a:endParaRPr lang="en-IN" sz="1000" b="1" dirty="0">
              <a:latin typeface="Arial" pitchFamily="34" charset="0"/>
              <a:cs typeface="Arial" pitchFamily="34"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3" name="Rectangle 2"/>
          <p:cNvSpPr/>
          <p:nvPr/>
        </p:nvSpPr>
        <p:spPr>
          <a:xfrm>
            <a:off x="736600" y="1790700"/>
            <a:ext cx="8077200" cy="3754874"/>
          </a:xfrm>
          <a:prstGeom prst="rect">
            <a:avLst/>
          </a:prstGeom>
        </p:spPr>
        <p:txBody>
          <a:bodyPr wrap="square">
            <a:spAutoFit/>
          </a:bodyPr>
          <a:lstStyle/>
          <a:p>
            <a:pPr lvl="0"/>
            <a:endParaRPr lang="en-US" dirty="0">
              <a:latin typeface="Times New Roman" pitchFamily="18" charset="0"/>
              <a:cs typeface="Times New Roman" pitchFamily="18" charset="0"/>
            </a:endParaRPr>
          </a:p>
          <a:p>
            <a:pPr lvl="0" algn="just">
              <a:buFont typeface="Wingdings" pitchFamily="2" charset="2"/>
              <a:buChar char="v"/>
            </a:pPr>
            <a:r>
              <a:rPr lang="en-US" sz="2200" dirty="0">
                <a:latin typeface="Times New Roman" pitchFamily="18" charset="0"/>
                <a:cs typeface="Times New Roman" pitchFamily="18" charset="0"/>
              </a:rPr>
              <a:t>The historian of the past can make an approach towards objectivity only as he approaches towards the understanding of the future</a:t>
            </a:r>
            <a:r>
              <a:rPr lang="en-US" sz="2200" dirty="0" smtClean="0">
                <a:latin typeface="Times New Roman" pitchFamily="18" charset="0"/>
                <a:cs typeface="Times New Roman" pitchFamily="18" charset="0"/>
              </a:rPr>
              <a:t>.</a:t>
            </a:r>
          </a:p>
          <a:p>
            <a:pPr lvl="0" algn="just"/>
            <a:endParaRPr lang="en-US" sz="2200" dirty="0" smtClean="0">
              <a:latin typeface="Times New Roman" pitchFamily="18" charset="0"/>
              <a:cs typeface="Times New Roman" pitchFamily="18" charset="0"/>
            </a:endParaRPr>
          </a:p>
          <a:p>
            <a:pPr algn="just">
              <a:buFont typeface="Wingdings" pitchFamily="2" charset="2"/>
              <a:buChar char="v"/>
            </a:pPr>
            <a:r>
              <a:rPr lang="en-US" sz="2200" dirty="0">
                <a:latin typeface="Times New Roman" pitchFamily="18" charset="0"/>
                <a:cs typeface="Times New Roman" pitchFamily="18" charset="0"/>
              </a:rPr>
              <a:t>Therefore, before reading a history, he suggests that the reader should first study the historian and find out all that one can about the author. This will help the audience to know the author's mind of expressing history. One scholar said objectivity in history lose value when it is applied to nothing and it loses its usefulness when applied to everything</a:t>
            </a:r>
            <a:r>
              <a:rPr lang="en-US" sz="2200" dirty="0" smtClean="0">
                <a:latin typeface="Times New Roman" pitchFamily="18" charset="0"/>
                <a:cs typeface="Times New Roman" pitchFamily="18" charset="0"/>
              </a:rPr>
              <a:t>.</a:t>
            </a:r>
          </a:p>
          <a:p>
            <a:pPr lvl="0" algn="just">
              <a:buFont typeface="Wingdings" pitchFamily="2" charset="2"/>
              <a:buChar char="v"/>
            </a:pPr>
            <a:endParaRPr lang="en-US" sz="2200" dirty="0">
              <a:latin typeface="Times New Roman" pitchFamily="18" charset="0"/>
              <a:cs typeface="Times New Roman" pitchFamily="18" charset="0"/>
            </a:endParaRPr>
          </a:p>
        </p:txBody>
      </p:sp>
      <p:sp>
        <p:nvSpPr>
          <p:cNvPr id="6" name="TextBox 5"/>
          <p:cNvSpPr txBox="1"/>
          <p:nvPr/>
        </p:nvSpPr>
        <p:spPr>
          <a:xfrm>
            <a:off x="1016000" y="800100"/>
            <a:ext cx="2705100" cy="492443"/>
          </a:xfrm>
          <a:prstGeom prst="rect">
            <a:avLst/>
          </a:prstGeom>
          <a:noFill/>
        </p:spPr>
        <p:txBody>
          <a:bodyPr wrap="square" rtlCol="0">
            <a:spAutoFit/>
          </a:bodyPr>
          <a:lstStyle/>
          <a:p>
            <a:r>
              <a:rPr lang="en-US" sz="2600" b="1" dirty="0" smtClean="0">
                <a:solidFill>
                  <a:srgbClr val="C00000"/>
                </a:solidFill>
                <a:latin typeface="Bookman Old Style" panose="02050604050505020204" pitchFamily="18" charset="0"/>
              </a:rPr>
              <a:t>Continues…</a:t>
            </a:r>
            <a:endParaRPr lang="en-US" sz="2600" b="1" dirty="0">
              <a:solidFill>
                <a:srgbClr val="C00000"/>
              </a:solidFill>
              <a:latin typeface="Bookman Old Style" panose="02050604050505020204" pitchFamily="18" charset="0"/>
            </a:endParaRPr>
          </a:p>
        </p:txBody>
      </p:sp>
    </p:spTree>
    <p:extLst>
      <p:ext uri="{BB962C8B-B14F-4D97-AF65-F5344CB8AC3E}">
        <p14:creationId xmlns:p14="http://schemas.microsoft.com/office/powerpoint/2010/main" xmlns="" val="30264034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5068626" cy="246221"/>
          </a:xfrm>
          <a:prstGeom prst="rect">
            <a:avLst/>
          </a:prstGeom>
          <a:noFill/>
        </p:spPr>
        <p:txBody>
          <a:bodyPr wrap="square" rtlCol="0">
            <a:spAutoFit/>
          </a:bodyPr>
          <a:lstStyle/>
          <a:p>
            <a:r>
              <a:rPr lang="en-US" sz="1000" b="1" dirty="0" smtClean="0">
                <a:latin typeface="Arial" pitchFamily="34" charset="0"/>
                <a:cs typeface="Arial" pitchFamily="34" charset="0"/>
              </a:rPr>
              <a:t>Objectivity in Historical Research</a:t>
            </a:r>
            <a:r>
              <a:rPr lang="en-IN" sz="1000" b="1" dirty="0" smtClean="0">
                <a:latin typeface="Arial" pitchFamily="34" charset="0"/>
                <a:cs typeface="Arial" pitchFamily="34" charset="0"/>
              </a:rPr>
              <a:t>,Bright Robert</a:t>
            </a:r>
            <a:r>
              <a:rPr lang="en-US" sz="1000" b="1" dirty="0" smtClean="0">
                <a:latin typeface="Arial" pitchFamily="34" charset="0"/>
                <a:cs typeface="Arial" pitchFamily="34" charset="0"/>
              </a:rPr>
              <a:t>,</a:t>
            </a:r>
            <a:r>
              <a:rPr lang="en-US" sz="1000" b="1" dirty="0" err="1" smtClean="0">
                <a:latin typeface="Arial" pitchFamily="34" charset="0"/>
                <a:cs typeface="Arial" pitchFamily="34" charset="0"/>
              </a:rPr>
              <a:t>St.Mary’s</a:t>
            </a:r>
            <a:r>
              <a:rPr lang="en-US" sz="1000" b="1" dirty="0" smtClean="0">
                <a:latin typeface="Arial" pitchFamily="34" charset="0"/>
                <a:cs typeface="Arial" pitchFamily="34" charset="0"/>
              </a:rPr>
              <a:t> College</a:t>
            </a:r>
            <a:endParaRPr lang="en-IN" sz="1000" b="1" dirty="0">
              <a:latin typeface="Arial" pitchFamily="34" charset="0"/>
              <a:cs typeface="Arial" pitchFamily="34"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2" name="Rectangle 1"/>
          <p:cNvSpPr/>
          <p:nvPr/>
        </p:nvSpPr>
        <p:spPr>
          <a:xfrm>
            <a:off x="675813" y="557645"/>
            <a:ext cx="5521787" cy="492443"/>
          </a:xfrm>
          <a:prstGeom prst="rect">
            <a:avLst/>
          </a:prstGeom>
        </p:spPr>
        <p:txBody>
          <a:bodyPr wrap="square">
            <a:spAutoFit/>
          </a:bodyPr>
          <a:lstStyle/>
          <a:p>
            <a:pPr>
              <a:buNone/>
            </a:pPr>
            <a:r>
              <a:rPr lang="en-US" sz="2600" b="1" dirty="0">
                <a:solidFill>
                  <a:srgbClr val="C00000"/>
                </a:solidFill>
                <a:latin typeface="Bookman Old Style" pitchFamily="18" charset="0"/>
              </a:rPr>
              <a:t>Can history be objective?</a:t>
            </a:r>
          </a:p>
        </p:txBody>
      </p:sp>
      <p:sp>
        <p:nvSpPr>
          <p:cNvPr id="3" name="TextBox 2"/>
          <p:cNvSpPr txBox="1"/>
          <p:nvPr/>
        </p:nvSpPr>
        <p:spPr>
          <a:xfrm>
            <a:off x="675813" y="1282700"/>
            <a:ext cx="7985587" cy="3816429"/>
          </a:xfrm>
          <a:prstGeom prst="rect">
            <a:avLst/>
          </a:prstGeom>
          <a:noFill/>
        </p:spPr>
        <p:txBody>
          <a:bodyPr wrap="square" rtlCol="0">
            <a:spAutoFit/>
          </a:bodyPr>
          <a:lstStyle/>
          <a:p>
            <a:pPr algn="just">
              <a:buNone/>
            </a:pPr>
            <a:r>
              <a:rPr lang="en-US" sz="2200" dirty="0">
                <a:latin typeface="Times New Roman" pitchFamily="18" charset="0"/>
                <a:cs typeface="Times New Roman" pitchFamily="18" charset="0"/>
              </a:rPr>
              <a:t>Many philosophers have rejected the possibility of objective historical knowledge on the premise that one does not have access to a given past against which to judge rival interpretations.</a:t>
            </a:r>
          </a:p>
          <a:p>
            <a:pPr algn="just">
              <a:buNone/>
            </a:pPr>
            <a:endParaRPr lang="en-US" sz="2200" dirty="0">
              <a:latin typeface="Times New Roman" pitchFamily="18" charset="0"/>
              <a:cs typeface="Times New Roman" pitchFamily="18" charset="0"/>
            </a:endParaRPr>
          </a:p>
          <a:p>
            <a:pPr lvl="0" algn="just">
              <a:buFont typeface="Wingdings" pitchFamily="2" charset="2"/>
              <a:buChar char="v"/>
            </a:pPr>
            <a:r>
              <a:rPr lang="en-US" sz="2200" dirty="0">
                <a:latin typeface="Times New Roman" pitchFamily="18" charset="0"/>
                <a:cs typeface="Times New Roman" pitchFamily="18" charset="0"/>
              </a:rPr>
              <a:t>According to Mark </a:t>
            </a:r>
            <a:r>
              <a:rPr lang="en-US" sz="2200" dirty="0" err="1">
                <a:latin typeface="Times New Roman" pitchFamily="18" charset="0"/>
                <a:cs typeface="Times New Roman" pitchFamily="18" charset="0"/>
              </a:rPr>
              <a:t>Bevir</a:t>
            </a:r>
            <a:r>
              <a:rPr lang="en-US" sz="2200" dirty="0">
                <a:latin typeface="Times New Roman" pitchFamily="18" charset="0"/>
                <a:cs typeface="Times New Roman" pitchFamily="18" charset="0"/>
              </a:rPr>
              <a:t>,  objective interpretation are those which best meet rational criteria of accuracy, comprehensiveness, consistency, progressiveness, fruitlessness and openness and these interpretations should be regarded as moving towards truth understood as a regulative ideal. For him, objectivity rests on comparison and the explanation of human actions.</a:t>
            </a:r>
          </a:p>
          <a:p>
            <a:pPr algn="just">
              <a:buNone/>
            </a:pPr>
            <a:r>
              <a:rPr lang="en-US" sz="2200" dirty="0">
                <a:latin typeface="Times New Roman" pitchFamily="18" charset="0"/>
                <a:cs typeface="Times New Roman" pitchFamily="18" charset="0"/>
              </a:rPr>
              <a:t> </a:t>
            </a:r>
          </a:p>
        </p:txBody>
      </p:sp>
    </p:spTree>
    <p:extLst>
      <p:ext uri="{BB962C8B-B14F-4D97-AF65-F5344CB8AC3E}">
        <p14:creationId xmlns:p14="http://schemas.microsoft.com/office/powerpoint/2010/main" xmlns="" val="10449597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5233726" cy="246221"/>
          </a:xfrm>
          <a:prstGeom prst="rect">
            <a:avLst/>
          </a:prstGeom>
          <a:noFill/>
        </p:spPr>
        <p:txBody>
          <a:bodyPr wrap="square" rtlCol="0">
            <a:spAutoFit/>
          </a:bodyPr>
          <a:lstStyle/>
          <a:p>
            <a:r>
              <a:rPr lang="en-US" sz="1000" b="1" dirty="0" smtClean="0">
                <a:latin typeface="Arial" pitchFamily="34" charset="0"/>
                <a:cs typeface="Arial" pitchFamily="34" charset="0"/>
              </a:rPr>
              <a:t>Objectivity in Historical Research</a:t>
            </a:r>
            <a:r>
              <a:rPr lang="en-IN" sz="1000" b="1" dirty="0" smtClean="0">
                <a:latin typeface="Arial" pitchFamily="34" charset="0"/>
                <a:cs typeface="Arial" pitchFamily="34" charset="0"/>
              </a:rPr>
              <a:t>,Bright Robert</a:t>
            </a:r>
            <a:r>
              <a:rPr lang="en-US" sz="1000" b="1" dirty="0" smtClean="0">
                <a:latin typeface="Arial" pitchFamily="34" charset="0"/>
                <a:cs typeface="Arial" pitchFamily="34" charset="0"/>
              </a:rPr>
              <a:t>,</a:t>
            </a:r>
            <a:r>
              <a:rPr lang="en-US" sz="1000" b="1" dirty="0" err="1" smtClean="0">
                <a:latin typeface="Arial" pitchFamily="34" charset="0"/>
                <a:cs typeface="Arial" pitchFamily="34" charset="0"/>
              </a:rPr>
              <a:t>St.Mary’s</a:t>
            </a:r>
            <a:r>
              <a:rPr lang="en-US" sz="1000" b="1" dirty="0" smtClean="0">
                <a:latin typeface="Arial" pitchFamily="34" charset="0"/>
                <a:cs typeface="Arial" pitchFamily="34" charset="0"/>
              </a:rPr>
              <a:t> College</a:t>
            </a:r>
            <a:endParaRPr lang="en-IN" sz="1000" b="1" dirty="0">
              <a:latin typeface="Arial" pitchFamily="34" charset="0"/>
              <a:cs typeface="Arial" pitchFamily="34"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2" name="TextBox 1"/>
          <p:cNvSpPr txBox="1"/>
          <p:nvPr/>
        </p:nvSpPr>
        <p:spPr>
          <a:xfrm>
            <a:off x="647700" y="850900"/>
            <a:ext cx="7536894" cy="5447645"/>
          </a:xfrm>
          <a:prstGeom prst="rect">
            <a:avLst/>
          </a:prstGeom>
          <a:noFill/>
        </p:spPr>
        <p:txBody>
          <a:bodyPr wrap="square" rtlCol="0">
            <a:spAutoFit/>
          </a:bodyPr>
          <a:lstStyle/>
          <a:p>
            <a:pPr marL="285750" indent="-285750" algn="just">
              <a:buFont typeface="Wingdings" panose="05000000000000000000" pitchFamily="2" charset="2"/>
              <a:buChar char="v"/>
            </a:pPr>
            <a:r>
              <a:rPr lang="en-US" sz="2200" dirty="0">
                <a:latin typeface="Times New Roman" pitchFamily="18" charset="0"/>
                <a:cs typeface="Times New Roman" pitchFamily="18" charset="0"/>
              </a:rPr>
              <a:t>Keith Jenkins outlines that objectivity is impossible to achieve in the study of history, as actual past has gone and creating history in present means content is as much invented as found. As it is impossible for historian to remove his or her, preconceived ideas and personal motives to write history in an objective way</a:t>
            </a:r>
            <a:r>
              <a:rPr lang="en-US" sz="2200" dirty="0" smtClean="0">
                <a:latin typeface="Times New Roman" pitchFamily="18" charset="0"/>
                <a:cs typeface="Times New Roman" pitchFamily="18" charset="0"/>
              </a:rPr>
              <a:t>.</a:t>
            </a:r>
          </a:p>
          <a:p>
            <a:pPr algn="just"/>
            <a:endParaRPr lang="en-US" sz="2200" dirty="0" smtClean="0">
              <a:latin typeface="Times New Roman" pitchFamily="18" charset="0"/>
              <a:cs typeface="Times New Roman" pitchFamily="18" charset="0"/>
            </a:endParaRPr>
          </a:p>
          <a:p>
            <a:pPr algn="just">
              <a:buNone/>
            </a:pPr>
            <a:r>
              <a:rPr lang="en-US" sz="2200" dirty="0">
                <a:latin typeface="Times New Roman" pitchFamily="18" charset="0"/>
                <a:cs typeface="Times New Roman" pitchFamily="18" charset="0"/>
              </a:rPr>
              <a:t> </a:t>
            </a:r>
            <a:r>
              <a:rPr lang="en-US" sz="2200" b="1" dirty="0" err="1">
                <a:latin typeface="Times New Roman" pitchFamily="18" charset="0"/>
                <a:cs typeface="Times New Roman" pitchFamily="18" charset="0"/>
              </a:rPr>
              <a:t>E.H.Carr</a:t>
            </a:r>
            <a:r>
              <a:rPr lang="en-US" sz="2200" b="1" dirty="0">
                <a:latin typeface="Times New Roman" pitchFamily="18" charset="0"/>
                <a:cs typeface="Times New Roman" pitchFamily="18" charset="0"/>
              </a:rPr>
              <a:t> calls a historian objective based on two factors</a:t>
            </a:r>
            <a:r>
              <a:rPr lang="en-US" sz="2200" b="1" dirty="0" smtClean="0">
                <a:latin typeface="Times New Roman" pitchFamily="18" charset="0"/>
                <a:cs typeface="Times New Roman" pitchFamily="18" charset="0"/>
              </a:rPr>
              <a:t>.</a:t>
            </a:r>
          </a:p>
          <a:p>
            <a:pPr algn="just">
              <a:buNone/>
            </a:pPr>
            <a:endParaRPr lang="en-US" sz="2200" dirty="0">
              <a:latin typeface="Times New Roman" pitchFamily="18" charset="0"/>
              <a:cs typeface="Times New Roman" pitchFamily="18" charset="0"/>
            </a:endParaRPr>
          </a:p>
          <a:p>
            <a:pPr lvl="0" algn="just">
              <a:buFont typeface="Wingdings" pitchFamily="2" charset="2"/>
              <a:buChar char="v"/>
            </a:pPr>
            <a:r>
              <a:rPr lang="en-US" sz="2200" dirty="0">
                <a:latin typeface="Times New Roman" pitchFamily="18" charset="0"/>
                <a:cs typeface="Times New Roman" pitchFamily="18" charset="0"/>
              </a:rPr>
              <a:t>Firstly, "he has the capacity to rise above the limited vision of his own situation in society and in history and his capacity to recognize the extent of his involvement in that situation, to recognize that is to say, the impossibility of total objectivity</a:t>
            </a:r>
            <a:r>
              <a:rPr lang="en-US" sz="2200" dirty="0" smtClean="0">
                <a:latin typeface="Times New Roman" pitchFamily="18" charset="0"/>
                <a:cs typeface="Times New Roman" pitchFamily="18" charset="0"/>
              </a:rPr>
              <a:t>".</a:t>
            </a:r>
          </a:p>
          <a:p>
            <a:pPr lvl="0" algn="just"/>
            <a:endParaRPr lang="en-US" sz="2200" dirty="0" smtClean="0">
              <a:latin typeface="Times New Roman" pitchFamily="18" charset="0"/>
              <a:cs typeface="Times New Roman" pitchFamily="18" charset="0"/>
            </a:endParaRPr>
          </a:p>
          <a:p>
            <a:pPr marL="285750" indent="-285750" algn="just">
              <a:buFont typeface="Wingdings" panose="05000000000000000000" pitchFamily="2" charset="2"/>
              <a:buChar char="v"/>
            </a:pPr>
            <a:endParaRPr lang="en-US" sz="22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28978501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62</TotalTime>
  <Words>910</Words>
  <Application>Microsoft Office PowerPoint</Application>
  <PresentationFormat>On-screen Show (4:3)</PresentationFormat>
  <Paragraphs>77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Avinz</dc:creator>
  <cp:lastModifiedBy>admission</cp:lastModifiedBy>
  <cp:revision>47</cp:revision>
  <dcterms:created xsi:type="dcterms:W3CDTF">2018-12-04T06:33:32Z</dcterms:created>
  <dcterms:modified xsi:type="dcterms:W3CDTF">2019-01-14T06:51:49Z</dcterms:modified>
</cp:coreProperties>
</file>