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93" r:id="rId9"/>
    <p:sldId id="295" r:id="rId10"/>
    <p:sldId id="297" r:id="rId11"/>
    <p:sldId id="299" r:id="rId12"/>
    <p:sldId id="302" r:id="rId13"/>
    <p:sldId id="313" r:id="rId14"/>
    <p:sldId id="314" r:id="rId15"/>
    <p:sldId id="31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93A24-685C-47EF-A629-502D73F5DEA8}" type="datetimeFigureOut">
              <a:rPr lang="en-US" smtClean="0"/>
              <a:pPr/>
              <a:t>26/Jun/2019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78182-CCB6-4453-B1D7-DD1C1BADD3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750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45950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0860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9905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66119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4866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48303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0076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5749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596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58123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168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55040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en.wikipedia.org/wiki/Photogrammetry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ropmark" TargetMode="External"/><Relationship Id="rId2" Type="http://schemas.openxmlformats.org/officeDocument/2006/relationships/hyperlink" Target="https://en.wikipedia.org/wiki/Shadow_mar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https://en.wikipedia.org/w/index.php?title=Soilmark&amp;action=edit&amp;redlink=1" TargetMode="External"/><Relationship Id="rId4" Type="http://schemas.openxmlformats.org/officeDocument/2006/relationships/hyperlink" Target="https://en.wikipedia.org/w/index.php?title=Frostmark&amp;action=edit&amp;redlink=1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est-meter.co.uk/media/catalog/product/cache/1/image/700x700/040ec09b1e35df139433887a97daa66f/m/e/megger-det-2-2-auto-earth-tester-open.jpg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AA5872A-EBA1-4765-860B-C6F753BE861D}"/>
              </a:ext>
            </a:extLst>
          </p:cNvPr>
          <p:cNvSpPr txBox="1"/>
          <p:nvPr/>
        </p:nvSpPr>
        <p:spPr>
          <a:xfrm>
            <a:off x="178905" y="692702"/>
            <a:ext cx="85840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C00000"/>
                </a:solidFill>
                <a:latin typeface="Bookman Old Style" pitchFamily="18" charset="0"/>
              </a:rPr>
              <a:t>Surface </a:t>
            </a:r>
            <a:r>
              <a:rPr lang="en-US" sz="3600" b="1" dirty="0" smtClean="0">
                <a:solidFill>
                  <a:srgbClr val="C00000"/>
                </a:solidFill>
                <a:latin typeface="Bookman Old Style" pitchFamily="18" charset="0"/>
              </a:rPr>
              <a:t>exploration</a:t>
            </a:r>
          </a:p>
          <a:p>
            <a:pPr algn="ctr"/>
            <a:r>
              <a:rPr lang="en-US" sz="3600" b="1" dirty="0">
                <a:solidFill>
                  <a:srgbClr val="C00000"/>
                </a:solidFill>
                <a:latin typeface="Bookman Old Style" pitchFamily="18" charset="0"/>
              </a:rPr>
              <a:t>Scientific Methods</a:t>
            </a:r>
          </a:p>
          <a:p>
            <a:pPr algn="ctr"/>
            <a:endParaRPr lang="en-IN" sz="3600" b="1" dirty="0">
              <a:solidFill>
                <a:srgbClr val="C00000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B94F812-2F22-48FB-8E4A-2929987BAACA}"/>
              </a:ext>
            </a:extLst>
          </p:cNvPr>
          <p:cNvSpPr txBox="1"/>
          <p:nvPr/>
        </p:nvSpPr>
        <p:spPr>
          <a:xfrm>
            <a:off x="4470953" y="3401327"/>
            <a:ext cx="390756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Swana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K.P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 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St. Mary’s College Thrissur 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771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Dills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Drills can penetrate to great depths and reveal the nature of the soil.</a:t>
            </a:r>
          </a:p>
          <a:p>
            <a:r>
              <a:rPr lang="en-US" dirty="0" smtClean="0"/>
              <a:t>This can be used to probe the strata lying buries below </a:t>
            </a:r>
            <a:r>
              <a:rPr lang="en-US" dirty="0" err="1" smtClean="0"/>
              <a:t>lood</a:t>
            </a:r>
            <a:r>
              <a:rPr lang="en-US" dirty="0" smtClean="0"/>
              <a:t> deposits and sand accumulation.</a:t>
            </a:r>
          </a:p>
          <a:p>
            <a:r>
              <a:rPr lang="en-US" dirty="0" smtClean="0"/>
              <a:t>This was used by ASI in 1968 in </a:t>
            </a:r>
            <a:r>
              <a:rPr lang="en-US" dirty="0" err="1" smtClean="0"/>
              <a:t>Cranganore</a:t>
            </a:r>
            <a:r>
              <a:rPr lang="en-US" dirty="0" smtClean="0"/>
              <a:t> in Kerala.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5257800"/>
            <a:ext cx="678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Surface Exploration scientific Methods ,Swapna K.P,Asst.Professor Dept. of History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96050" y="259205"/>
            <a:ext cx="1581150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872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Exploration By sound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1524000"/>
          </a:xfrm>
        </p:spPr>
        <p:txBody>
          <a:bodyPr/>
          <a:lstStyle/>
          <a:p>
            <a:r>
              <a:rPr lang="en-US" dirty="0" smtClean="0"/>
              <a:t>Tapping the Ground would emit different sound.</a:t>
            </a:r>
          </a:p>
          <a:p>
            <a:r>
              <a:rPr lang="en-US" dirty="0" smtClean="0"/>
              <a:t>Depending upon the Compactness of the soil the sound from natural or undisturbed soil and disturbed one are different.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10800000" flipH="1" flipV="1">
            <a:off x="946731" y="5093732"/>
            <a:ext cx="6825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Surface Exploration scientific Methods ,</a:t>
            </a:r>
            <a:r>
              <a:rPr lang="en-US" dirty="0" err="1"/>
              <a:t>Swapna</a:t>
            </a:r>
            <a:r>
              <a:rPr lang="en-US" dirty="0"/>
              <a:t> </a:t>
            </a:r>
            <a:r>
              <a:rPr lang="en-US" dirty="0" err="1"/>
              <a:t>K.P,Asst.Professor</a:t>
            </a:r>
            <a:r>
              <a:rPr lang="en-US" dirty="0"/>
              <a:t> Dept. of History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29400" y="274638"/>
            <a:ext cx="1581150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5887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Aerial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 get a  Birds eye </a:t>
            </a:r>
            <a:r>
              <a:rPr lang="en-US" dirty="0"/>
              <a:t>views of sites using hot air balloons, scaffolds or cameras attached to </a:t>
            </a:r>
            <a:r>
              <a:rPr lang="en-US" dirty="0" smtClean="0"/>
              <a:t>kites.</a:t>
            </a:r>
          </a:p>
          <a:p>
            <a:r>
              <a:rPr lang="en-US" dirty="0"/>
              <a:t>Large sites could for the first time be viewed accurately, in their entirety and within their </a:t>
            </a:r>
            <a:r>
              <a:rPr lang="en-US" dirty="0" smtClean="0"/>
              <a:t>landscape</a:t>
            </a:r>
          </a:p>
          <a:p>
            <a:r>
              <a:rPr lang="en-US" dirty="0"/>
              <a:t>Through the process of </a:t>
            </a:r>
            <a:r>
              <a:rPr lang="en-US" dirty="0">
                <a:hlinkClick r:id="rId2" tooltip="Photogrammetry"/>
              </a:rPr>
              <a:t>photogrammetry</a:t>
            </a:r>
            <a:r>
              <a:rPr lang="en-US" b="1" dirty="0"/>
              <a:t>, </a:t>
            </a:r>
            <a:r>
              <a:rPr lang="en-US" dirty="0"/>
              <a:t>vertical photos can be converted into scaled plans. </a:t>
            </a:r>
          </a:p>
        </p:txBody>
      </p:sp>
      <p:sp>
        <p:nvSpPr>
          <p:cNvPr id="4" name="TextBox 3"/>
          <p:cNvSpPr txBox="1"/>
          <p:nvPr/>
        </p:nvSpPr>
        <p:spPr>
          <a:xfrm rot="10800000" flipH="1" flipV="1">
            <a:off x="946731" y="5474732"/>
            <a:ext cx="6901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Surface Exploration scientific Methods ,</a:t>
            </a:r>
            <a:r>
              <a:rPr lang="en-US" dirty="0" err="1"/>
              <a:t>Swapna</a:t>
            </a:r>
            <a:r>
              <a:rPr lang="en-US" dirty="0"/>
              <a:t> </a:t>
            </a:r>
            <a:r>
              <a:rPr lang="en-US" dirty="0" err="1"/>
              <a:t>K.P,Asst.Professor</a:t>
            </a:r>
            <a:r>
              <a:rPr lang="en-US" dirty="0"/>
              <a:t> Dept. of History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96050" y="274638"/>
            <a:ext cx="1581150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63981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Shadow  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Slight differences in ground levels will cast shadows when the sun is low and these can be seen best from an </a:t>
            </a:r>
            <a:r>
              <a:rPr lang="en-US" dirty="0" err="1"/>
              <a:t>aeroplane</a:t>
            </a:r>
            <a:r>
              <a:rPr lang="en-US" dirty="0"/>
              <a:t>. These are referred to as </a:t>
            </a:r>
            <a:r>
              <a:rPr lang="en-US" dirty="0">
                <a:hlinkClick r:id="rId2" tooltip="Shadow mark"/>
              </a:rPr>
              <a:t>shadow marks</a:t>
            </a:r>
            <a:r>
              <a:rPr lang="en-US" dirty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over each kind of ground and therefore define buried features which are apparent as tonal or </a:t>
            </a:r>
            <a:r>
              <a:rPr lang="en-US" dirty="0" err="1"/>
              <a:t>colour</a:t>
            </a:r>
            <a:r>
              <a:rPr lang="en-US" dirty="0"/>
              <a:t> differences. Such effects are called </a:t>
            </a:r>
            <a:r>
              <a:rPr lang="en-US" dirty="0" err="1">
                <a:hlinkClick r:id="rId3" tooltip="Cropmark"/>
              </a:rPr>
              <a:t>cropmarks</a:t>
            </a:r>
            <a:r>
              <a:rPr lang="en-US" dirty="0"/>
              <a:t>.</a:t>
            </a:r>
          </a:p>
          <a:p>
            <a:r>
              <a:rPr lang="en-US" dirty="0"/>
              <a:t>Frost can also appear in winter on ploughed fields where water has naturally accumulated along the lines of buried features. These are known as </a:t>
            </a:r>
            <a:r>
              <a:rPr lang="en-US" dirty="0" err="1">
                <a:hlinkClick r:id="rId4" tooltip="Frostmark (page does not exist)"/>
              </a:rPr>
              <a:t>frostmarks</a:t>
            </a:r>
            <a:r>
              <a:rPr lang="en-US" dirty="0"/>
              <a:t>.</a:t>
            </a:r>
          </a:p>
          <a:p>
            <a:r>
              <a:rPr lang="en-US" dirty="0"/>
              <a:t>Slight differences in soil </a:t>
            </a:r>
            <a:r>
              <a:rPr lang="en-US" dirty="0" err="1"/>
              <a:t>colour</a:t>
            </a:r>
            <a:r>
              <a:rPr lang="en-US" dirty="0"/>
              <a:t> between natural deposits and archaeological ones can also often show in ploughed fields as </a:t>
            </a:r>
            <a:r>
              <a:rPr lang="en-US" dirty="0" err="1" smtClean="0">
                <a:hlinkClick r:id="rId5" tooltip="Soilmark (page does not exist)"/>
              </a:rPr>
              <a:t>soilmarks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61722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Surface Exploration scientific Methods ,</a:t>
            </a:r>
            <a:r>
              <a:rPr lang="en-US" dirty="0" err="1"/>
              <a:t>Swapna</a:t>
            </a:r>
            <a:r>
              <a:rPr lang="en-US" dirty="0"/>
              <a:t> </a:t>
            </a:r>
            <a:r>
              <a:rPr lang="en-US" dirty="0" err="1"/>
              <a:t>K.P,Asst.Professor</a:t>
            </a:r>
            <a:r>
              <a:rPr lang="en-US" dirty="0"/>
              <a:t> Dept. of History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29400" y="106144"/>
            <a:ext cx="1581150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91472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Crop 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Differences in vegetation and crop marks and color contrasts are seen the areal photography.</a:t>
            </a:r>
          </a:p>
          <a:p>
            <a:r>
              <a:rPr lang="en-US" dirty="0" smtClean="0"/>
              <a:t>Over buried structures the growth of crop will be less than the surroundings .</a:t>
            </a:r>
          </a:p>
          <a:p>
            <a:r>
              <a:rPr lang="en-US" dirty="0" smtClean="0"/>
              <a:t>Over the filled in ditch the growth would be comparatively less.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49530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Surface Exploration scientific Methods ,Swapna K.P,Asst.Professor Dept. of History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19850" y="92076"/>
            <a:ext cx="1581150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16304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1949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Magnetic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3276600"/>
          </a:xfrm>
        </p:spPr>
        <p:txBody>
          <a:bodyPr/>
          <a:lstStyle/>
          <a:p>
            <a:r>
              <a:rPr lang="en-US" dirty="0" smtClean="0"/>
              <a:t>The proton Magneto meter is using for detecting buried iron kiln sites and certain kind of soil.</a:t>
            </a:r>
          </a:p>
          <a:p>
            <a:r>
              <a:rPr lang="en-US" dirty="0" smtClean="0"/>
              <a:t>It detects anomalies between the general magnetic field and the one above or near a buried iron object.</a:t>
            </a:r>
          </a:p>
          <a:p>
            <a:r>
              <a:rPr lang="en-US" dirty="0" smtClean="0"/>
              <a:t>It is setting  with a line of electrode a few inches in to the ground at the intervals of 30cms.</a:t>
            </a:r>
          </a:p>
          <a:p>
            <a:r>
              <a:rPr lang="en-US" dirty="0" smtClean="0"/>
              <a:t>Anomalies between the electrodes can then be plotted.</a:t>
            </a:r>
          </a:p>
          <a:p>
            <a:pPr marL="11430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0396" y="5727032"/>
            <a:ext cx="73168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Surface Exploration scientific Methods ,</a:t>
            </a:r>
            <a:r>
              <a:rPr lang="en-US" dirty="0" err="1" smtClean="0"/>
              <a:t>Swapna</a:t>
            </a:r>
            <a:r>
              <a:rPr lang="en-US" dirty="0" smtClean="0"/>
              <a:t> </a:t>
            </a:r>
            <a:r>
              <a:rPr lang="en-US" dirty="0" err="1" smtClean="0"/>
              <a:t>K.P,Asst.Professor</a:t>
            </a:r>
            <a:r>
              <a:rPr lang="en-US" dirty="0" smtClean="0"/>
              <a:t> Dept. of History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71936" y="274638"/>
            <a:ext cx="1581150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1839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Magnetometer </a:t>
            </a:r>
            <a:endParaRPr lang="en-US" sz="40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4498307" y="1417638"/>
            <a:ext cx="2398468" cy="3152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5739" y="1454291"/>
            <a:ext cx="3951461" cy="3200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flipH="1">
            <a:off x="457200" y="5943600"/>
            <a:ext cx="6597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Surface Exploration scientific Methods ,</a:t>
            </a:r>
            <a:r>
              <a:rPr lang="en-US" dirty="0" err="1"/>
              <a:t>Swapna</a:t>
            </a:r>
            <a:r>
              <a:rPr lang="en-US" dirty="0"/>
              <a:t> </a:t>
            </a:r>
            <a:r>
              <a:rPr lang="en-US" dirty="0" err="1"/>
              <a:t>K.P,Asst.Professor</a:t>
            </a:r>
            <a:r>
              <a:rPr lang="en-US" dirty="0"/>
              <a:t> Dept. of History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58432" y="397772"/>
            <a:ext cx="1581150" cy="10763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7200" y="5191211"/>
            <a:ext cx="7391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https://encrypted-tbn0.gstatic.com/images?q=tbn:ANd9GcSf_c-ZvAcXDwzqRw0agC1QvO5UlmuMJt4p7bI5sTmf-Cknyrt2ZA</a:t>
            </a:r>
          </a:p>
        </p:txBody>
      </p:sp>
    </p:spTree>
    <p:extLst>
      <p:ext uri="{BB962C8B-B14F-4D97-AF65-F5344CB8AC3E}">
        <p14:creationId xmlns:p14="http://schemas.microsoft.com/office/powerpoint/2010/main" xmlns="" val="350805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Electricity resistivity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3733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It is based on the fact that the earth can conduct electricity.</a:t>
            </a:r>
          </a:p>
          <a:p>
            <a:r>
              <a:rPr lang="en-US" dirty="0" smtClean="0"/>
              <a:t>Different soil conduct differently.</a:t>
            </a:r>
          </a:p>
          <a:p>
            <a:r>
              <a:rPr lang="en-US" dirty="0" smtClean="0"/>
              <a:t>Conductivity is based on its nature: Whether it is filled in pitt,ditch or wall.</a:t>
            </a:r>
          </a:p>
          <a:p>
            <a:r>
              <a:rPr lang="en-US" dirty="0" smtClean="0"/>
              <a:t>Negative resistivity anomaly would show a ditch or pit.</a:t>
            </a:r>
          </a:p>
          <a:p>
            <a:r>
              <a:rPr lang="en-US" dirty="0" smtClean="0"/>
              <a:t>Positive anomaly would indicate a structure of a high resistance such as a wall ,floor .</a:t>
            </a:r>
          </a:p>
          <a:p>
            <a:r>
              <a:rPr lang="en-US" dirty="0" smtClean="0"/>
              <a:t>A special instrument Megger earth Tester is used to record and plot the variations in a graph model.</a:t>
            </a:r>
          </a:p>
          <a:p>
            <a:pPr marL="11430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096000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Surface Exploration scientific Methods ,Swapna K.P,Asst.Professor Dept. of History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29400" y="196690"/>
            <a:ext cx="1581150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1734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Electricity resistivity survey</a:t>
            </a:r>
            <a:endParaRPr lang="en-US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28800" y="2209800"/>
            <a:ext cx="4267200" cy="3200400"/>
          </a:xfrm>
        </p:spPr>
      </p:pic>
      <p:sp>
        <p:nvSpPr>
          <p:cNvPr id="3" name="TextBox 2"/>
          <p:cNvSpPr txBox="1"/>
          <p:nvPr/>
        </p:nvSpPr>
        <p:spPr>
          <a:xfrm>
            <a:off x="685800" y="5715000"/>
            <a:ext cx="678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Surface Exploration scientific Methods ,Swapna K.P,Asst.Professor Dept. of History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00800" y="631645"/>
            <a:ext cx="1581150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795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Megger Earth tester</a:t>
            </a:r>
            <a:endParaRPr lang="en-US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5800" y="1112693"/>
            <a:ext cx="3200400" cy="3541559"/>
          </a:xfrm>
        </p:spPr>
      </p:pic>
      <p:sp>
        <p:nvSpPr>
          <p:cNvPr id="3" name="TextBox 2"/>
          <p:cNvSpPr txBox="1"/>
          <p:nvPr/>
        </p:nvSpPr>
        <p:spPr>
          <a:xfrm>
            <a:off x="876300" y="6162764"/>
            <a:ext cx="678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Surface Exploration scientific Methods ,</a:t>
            </a:r>
            <a:r>
              <a:rPr lang="en-US" dirty="0" err="1"/>
              <a:t>Swapna</a:t>
            </a:r>
            <a:r>
              <a:rPr lang="en-US" dirty="0"/>
              <a:t> </a:t>
            </a:r>
            <a:r>
              <a:rPr lang="en-US" dirty="0" err="1"/>
              <a:t>K.P,Asst.Professor</a:t>
            </a:r>
            <a:r>
              <a:rPr lang="en-US" dirty="0"/>
              <a:t> Dept. of History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48400" y="544291"/>
            <a:ext cx="1581150" cy="10763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66700" y="5092429"/>
            <a:ext cx="800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71500" y="4654252"/>
            <a:ext cx="7391400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https://www.test-meter.co.uk/media/catalog/product/cache/1/image/700x700/040ec09b1e35df139433887a97daa66f/m/e/megger-det-2-2-auto-earth-tester-open.jpg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957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 Chemical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629400" cy="3581400"/>
          </a:xfrm>
        </p:spPr>
        <p:txBody>
          <a:bodyPr/>
          <a:lstStyle/>
          <a:p>
            <a:r>
              <a:rPr lang="en-US" dirty="0" smtClean="0"/>
              <a:t>The soil of ancient settlements often contain high concentration of phosphates from organic refuse.</a:t>
            </a:r>
          </a:p>
          <a:p>
            <a:r>
              <a:rPr lang="en-US" dirty="0" smtClean="0"/>
              <a:t>Soil from ancient sites and mounds serve as fertilizers.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5562600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Surface Exploration scientific Methods ,</a:t>
            </a:r>
            <a:r>
              <a:rPr lang="en-US" dirty="0" err="1"/>
              <a:t>Swapna</a:t>
            </a:r>
            <a:r>
              <a:rPr lang="en-US" dirty="0"/>
              <a:t> </a:t>
            </a:r>
            <a:r>
              <a:rPr lang="en-US" dirty="0" err="1"/>
              <a:t>K.P,Asst.Professor</a:t>
            </a:r>
            <a:r>
              <a:rPr lang="en-US" dirty="0"/>
              <a:t> Dept. of History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96025" y="432594"/>
            <a:ext cx="1581150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0550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Probe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simple Apparatus of an iron bar with a tapered point and a T-handle used as a probe.</a:t>
            </a:r>
          </a:p>
          <a:p>
            <a:r>
              <a:rPr lang="en-US" dirty="0" smtClean="0"/>
              <a:t>Any stratum different in texture felt as a difference in resistance and heard as a different sound.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flipH="1">
            <a:off x="854365" y="5562600"/>
            <a:ext cx="6825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Surface Exploration scientific Methods ,</a:t>
            </a:r>
            <a:r>
              <a:rPr lang="en-US" dirty="0" err="1"/>
              <a:t>Swapna</a:t>
            </a:r>
            <a:r>
              <a:rPr lang="en-US" dirty="0"/>
              <a:t> </a:t>
            </a:r>
            <a:r>
              <a:rPr lang="en-US" dirty="0" err="1"/>
              <a:t>K.P,Asst.Professor</a:t>
            </a:r>
            <a:r>
              <a:rPr lang="en-US" dirty="0"/>
              <a:t> Dept. of History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96050" y="274638"/>
            <a:ext cx="1581150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4587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Augur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1676400"/>
          </a:xfrm>
        </p:spPr>
        <p:txBody>
          <a:bodyPr/>
          <a:lstStyle/>
          <a:p>
            <a:r>
              <a:rPr lang="en-US" dirty="0" smtClean="0"/>
              <a:t>Hand Augurs are used to take out samples every 3 </a:t>
            </a:r>
            <a:r>
              <a:rPr lang="en-US" dirty="0" err="1" smtClean="0"/>
              <a:t>cms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strata accumulation over the bedrock and their content can be known.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10800000" flipH="1" flipV="1">
            <a:off x="1099131" y="5017532"/>
            <a:ext cx="6597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Surface Exploration scientific Methods ,Swapna K.P,Asst.Professor Dept. of History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33668" y="208084"/>
            <a:ext cx="1581150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2571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</TotalTime>
  <Words>699</Words>
  <Application>Microsoft Office PowerPoint</Application>
  <PresentationFormat>On-screen Show (4:3)</PresentationFormat>
  <Paragraphs>72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Magnetic survey</vt:lpstr>
      <vt:lpstr>Magnetometer </vt:lpstr>
      <vt:lpstr>Electricity resistivity survey</vt:lpstr>
      <vt:lpstr>Electricity resistivity survey</vt:lpstr>
      <vt:lpstr>Megger Earth tester</vt:lpstr>
      <vt:lpstr>Geo Chemical Method</vt:lpstr>
      <vt:lpstr>Probe Survey</vt:lpstr>
      <vt:lpstr>Augur Survey</vt:lpstr>
      <vt:lpstr>Dills </vt:lpstr>
      <vt:lpstr>Exploration By sound</vt:lpstr>
      <vt:lpstr>Aerial Survey</vt:lpstr>
      <vt:lpstr>Shadow  Marks</vt:lpstr>
      <vt:lpstr>Crop marks</vt:lpstr>
      <vt:lpstr>                     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Avinz</dc:creator>
  <cp:lastModifiedBy>admission</cp:lastModifiedBy>
  <cp:revision>101</cp:revision>
  <dcterms:created xsi:type="dcterms:W3CDTF">2018-12-04T06:33:32Z</dcterms:created>
  <dcterms:modified xsi:type="dcterms:W3CDTF">2019-06-25T23:37:15Z</dcterms:modified>
</cp:coreProperties>
</file>