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63" r:id="rId4"/>
    <p:sldId id="262" r:id="rId5"/>
    <p:sldId id="264" r:id="rId6"/>
    <p:sldId id="265" r:id="rId7"/>
    <p:sldId id="266" r:id="rId8"/>
    <p:sldId id="267" r:id="rId9"/>
    <p:sldId id="269" r:id="rId10"/>
    <p:sldId id="268" r:id="rId11"/>
    <p:sldId id="270"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1290"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893A24-685C-47EF-A629-502D73F5DEA8}" type="datetimeFigureOut">
              <a:rPr lang="en-US" smtClean="0"/>
              <a:pPr/>
              <a:t>19/Jun/2019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378182-CCB6-4453-B1D7-DD1C1BADD3AC}" type="slidenum">
              <a:rPr lang="en-US" smtClean="0"/>
              <a:pPr/>
              <a:t>‹#›</a:t>
            </a:fld>
            <a:endParaRPr lang="en-US"/>
          </a:p>
        </p:txBody>
      </p:sp>
    </p:spTree>
    <p:extLst>
      <p:ext uri="{BB962C8B-B14F-4D97-AF65-F5344CB8AC3E}">
        <p14:creationId xmlns:p14="http://schemas.microsoft.com/office/powerpoint/2010/main" xmlns="" val="1927505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19-06-2019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945950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19-06-2019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2308605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19-06-2019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799057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19-06-2019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661194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19-06-2019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348661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19-06-2019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348303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19-06-2019</a:t>
            </a:fld>
            <a:endParaRPr lang="en-IN"/>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IN"/>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1300760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19-06-2019</a:t>
            </a:fld>
            <a:endParaRPr lang="en-IN"/>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IN"/>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2157499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19-06-2019</a:t>
            </a:fld>
            <a:endParaRPr lang="en-IN"/>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IN"/>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125960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19-06-2019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2658123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19-06-2019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01682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5504003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2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DAA5872A-EBA1-4765-860B-C6F753BE861D}"/>
              </a:ext>
            </a:extLst>
          </p:cNvPr>
          <p:cNvSpPr txBox="1"/>
          <p:nvPr/>
        </p:nvSpPr>
        <p:spPr>
          <a:xfrm>
            <a:off x="178905" y="692702"/>
            <a:ext cx="8584096" cy="1200329"/>
          </a:xfrm>
          <a:prstGeom prst="rect">
            <a:avLst/>
          </a:prstGeom>
          <a:noFill/>
        </p:spPr>
        <p:txBody>
          <a:bodyPr wrap="square" rtlCol="0">
            <a:spAutoFit/>
          </a:bodyPr>
          <a:lstStyle/>
          <a:p>
            <a:pPr algn="ctr"/>
            <a:r>
              <a:rPr lang="en-IN" sz="3600" b="1" dirty="0">
                <a:solidFill>
                  <a:srgbClr val="C00000"/>
                </a:solidFill>
                <a:latin typeface="Bookman Old Style" pitchFamily="18" charset="0"/>
                <a:cs typeface="Arial" panose="020B0604020202020204" pitchFamily="34" charset="0"/>
              </a:rPr>
              <a:t>Six Thinking Hats in Creative Writing</a:t>
            </a:r>
          </a:p>
        </p:txBody>
      </p:sp>
      <p:sp>
        <p:nvSpPr>
          <p:cNvPr id="6" name="TextBox 5">
            <a:extLst>
              <a:ext uri="{FF2B5EF4-FFF2-40B4-BE49-F238E27FC236}">
                <a16:creationId xmlns:a16="http://schemas.microsoft.com/office/drawing/2014/main" xmlns="" id="{2B94F812-2F22-48FB-8E4A-2929987BAACA}"/>
              </a:ext>
            </a:extLst>
          </p:cNvPr>
          <p:cNvSpPr txBox="1"/>
          <p:nvPr/>
        </p:nvSpPr>
        <p:spPr>
          <a:xfrm>
            <a:off x="4145475" y="3314700"/>
            <a:ext cx="4004612" cy="1785104"/>
          </a:xfrm>
          <a:prstGeom prst="rect">
            <a:avLst/>
          </a:prstGeom>
          <a:noFill/>
        </p:spPr>
        <p:txBody>
          <a:bodyPr wrap="square" rtlCol="0">
            <a:spAutoFit/>
          </a:bodyPr>
          <a:lstStyle/>
          <a:p>
            <a:r>
              <a:rPr lang="en-US" sz="2200" dirty="0" err="1">
                <a:latin typeface="Times New Roman" panose="02020603050405020304" pitchFamily="18" charset="0"/>
                <a:cs typeface="Times New Roman" panose="02020603050405020304" pitchFamily="18" charset="0"/>
              </a:rPr>
              <a:t>Avinash</a:t>
            </a:r>
            <a:r>
              <a:rPr lang="en-US" sz="2200" dirty="0">
                <a:latin typeface="Times New Roman" panose="02020603050405020304" pitchFamily="18" charset="0"/>
                <a:cs typeface="Times New Roman" panose="02020603050405020304" pitchFamily="18" charset="0"/>
              </a:rPr>
              <a:t> Ravindran</a:t>
            </a:r>
          </a:p>
          <a:p>
            <a:r>
              <a:rPr lang="en-US" sz="2200" dirty="0">
                <a:latin typeface="Times New Roman" panose="02020603050405020304" pitchFamily="18" charset="0"/>
                <a:cs typeface="Times New Roman" panose="02020603050405020304" pitchFamily="18" charset="0"/>
              </a:rPr>
              <a:t>Assistant Professor  </a:t>
            </a:r>
          </a:p>
          <a:p>
            <a:r>
              <a:rPr lang="en-US" sz="2200" dirty="0">
                <a:latin typeface="Times New Roman" panose="02020603050405020304" pitchFamily="18" charset="0"/>
                <a:cs typeface="Times New Roman" panose="02020603050405020304" pitchFamily="18" charset="0"/>
              </a:rPr>
              <a:t>Department of Vocational Studies</a:t>
            </a:r>
          </a:p>
          <a:p>
            <a:r>
              <a:rPr lang="en-US" sz="2200" dirty="0">
                <a:latin typeface="Times New Roman" panose="02020603050405020304" pitchFamily="18" charset="0"/>
                <a:cs typeface="Times New Roman" panose="02020603050405020304" pitchFamily="18" charset="0"/>
              </a:rPr>
              <a:t>St. Mary’s College Thrissur </a:t>
            </a:r>
          </a:p>
          <a:p>
            <a:r>
              <a:rPr lang="en-US" sz="22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xmlns="" val="13577127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7434215" cy="338554"/>
          </a:xfrm>
          <a:prstGeom prst="rect">
            <a:avLst/>
          </a:prstGeom>
          <a:noFill/>
        </p:spPr>
        <p:txBody>
          <a:bodyPr wrap="none" rtlCol="0">
            <a:spAutoFit/>
          </a:bodyPr>
          <a:lstStyle/>
          <a:p>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Six Thinking Hats in Creative Writing,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Avinash</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Ravindran,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450538" y="996528"/>
            <a:ext cx="8229600" cy="745524"/>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600" b="1" dirty="0">
                <a:solidFill>
                  <a:srgbClr val="C00000"/>
                </a:solidFill>
                <a:latin typeface="Bookman Old Style" panose="02050604050505020204" pitchFamily="18" charset="0"/>
              </a:rPr>
              <a:t>REFERENCE </a:t>
            </a:r>
          </a:p>
        </p:txBody>
      </p:sp>
      <p:sp>
        <p:nvSpPr>
          <p:cNvPr id="7" name="Rectangle 6"/>
          <p:cNvSpPr/>
          <p:nvPr/>
        </p:nvSpPr>
        <p:spPr>
          <a:xfrm>
            <a:off x="457200" y="1828800"/>
            <a:ext cx="8494776" cy="769441"/>
          </a:xfrm>
          <a:prstGeom prst="rect">
            <a:avLst/>
          </a:prstGeom>
        </p:spPr>
        <p:txBody>
          <a:bodyPr wrap="square">
            <a:spAutoFit/>
          </a:bodyPr>
          <a:lstStyle/>
          <a:p>
            <a:pPr marL="342900" indent="-342900" algn="just">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Wiki </a:t>
            </a:r>
            <a:r>
              <a:rPr lang="en-US" sz="2200" dirty="0" err="1">
                <a:latin typeface="Times New Roman" panose="02020603050405020304" pitchFamily="18" charset="0"/>
                <a:cs typeface="Times New Roman" panose="02020603050405020304" pitchFamily="18" charset="0"/>
              </a:rPr>
              <a:t>Pedia</a:t>
            </a:r>
            <a:endParaRPr lang="en-US" sz="22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 Six Thinking Hats – Four Minute Books</a:t>
            </a:r>
          </a:p>
        </p:txBody>
      </p:sp>
    </p:spTree>
    <p:extLst>
      <p:ext uri="{BB962C8B-B14F-4D97-AF65-F5344CB8AC3E}">
        <p14:creationId xmlns:p14="http://schemas.microsoft.com/office/powerpoint/2010/main" xmlns="" val="2653712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3405018" y="2869007"/>
            <a:ext cx="2333963" cy="745524"/>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600" b="1" dirty="0">
                <a:solidFill>
                  <a:srgbClr val="C00000"/>
                </a:solidFill>
                <a:latin typeface="Bookman Old Style" panose="02050604050505020204" pitchFamily="18" charset="0"/>
              </a:rPr>
              <a:t>THANK YOU</a:t>
            </a:r>
          </a:p>
        </p:txBody>
      </p:sp>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7434215" cy="338554"/>
          </a:xfrm>
          <a:prstGeom prst="rect">
            <a:avLst/>
          </a:prstGeom>
          <a:noFill/>
        </p:spPr>
        <p:txBody>
          <a:bodyPr wrap="none" rtlCol="0">
            <a:spAutoFit/>
          </a:bodyPr>
          <a:lstStyle/>
          <a:p>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Six Thinking Hats in Creative Writing,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Avinash</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Ravindran,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spTree>
    <p:extLst>
      <p:ext uri="{BB962C8B-B14F-4D97-AF65-F5344CB8AC3E}">
        <p14:creationId xmlns:p14="http://schemas.microsoft.com/office/powerpoint/2010/main" xmlns="" val="378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7434215" cy="338554"/>
          </a:xfrm>
          <a:prstGeom prst="rect">
            <a:avLst/>
          </a:prstGeom>
          <a:noFill/>
        </p:spPr>
        <p:txBody>
          <a:bodyPr wrap="none" rtlCol="0">
            <a:spAutoFit/>
          </a:bodyPr>
          <a:lstStyle/>
          <a:p>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Six Thinking Hats in Creative Writing,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Avinash</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Ravindran,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37815" y="583825"/>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600" b="1" dirty="0">
                <a:solidFill>
                  <a:srgbClr val="C00000"/>
                </a:solidFill>
                <a:latin typeface="Bookman Old Style" panose="02050604050505020204" pitchFamily="18" charset="0"/>
              </a:rPr>
              <a:t>INTRODUCTION TO 6 THINKING HATS</a:t>
            </a:r>
          </a:p>
        </p:txBody>
      </p:sp>
      <p:sp>
        <p:nvSpPr>
          <p:cNvPr id="2" name="Rectangle 1"/>
          <p:cNvSpPr/>
          <p:nvPr/>
        </p:nvSpPr>
        <p:spPr>
          <a:xfrm>
            <a:off x="457200" y="1828800"/>
            <a:ext cx="8489882" cy="4154984"/>
          </a:xfrm>
          <a:prstGeom prst="rect">
            <a:avLst/>
          </a:prstGeom>
        </p:spPr>
        <p:txBody>
          <a:bodyPr wrap="square">
            <a:spAutoFit/>
          </a:bodyPr>
          <a:lstStyle/>
          <a:p>
            <a:pPr algn="just">
              <a:lnSpc>
                <a:spcPct val="150000"/>
              </a:lnSpc>
            </a:pPr>
            <a:r>
              <a:rPr lang="en-US" sz="2200" dirty="0" smtClean="0">
                <a:latin typeface="Times New Roman" panose="02020603050405020304" pitchFamily="18" charset="0"/>
                <a:cs typeface="Times New Roman" panose="02020603050405020304" pitchFamily="18" charset="0"/>
              </a:rPr>
              <a:t>	The </a:t>
            </a:r>
            <a:r>
              <a:rPr lang="en-US" sz="2200" dirty="0">
                <a:latin typeface="Times New Roman" panose="02020603050405020304" pitchFamily="18" charset="0"/>
                <a:cs typeface="Times New Roman" panose="02020603050405020304" pitchFamily="18" charset="0"/>
              </a:rPr>
              <a:t>Six Thinking Hats shows you how to disentangle your own and your team’s or company’s cumulative thinking process into six distinct areas, tackling a problem from different perspectives as a group, in order to solve it with the power of parallel thinking and thus save time and money. This helps members of an organization align their mental process so that they can solve problems with parallel thinking.</a:t>
            </a:r>
          </a:p>
          <a:p>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p>
            <a:pPr algn="just"/>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216383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7434215" cy="338554"/>
          </a:xfrm>
          <a:prstGeom prst="rect">
            <a:avLst/>
          </a:prstGeom>
          <a:noFill/>
        </p:spPr>
        <p:txBody>
          <a:bodyPr wrap="none" rtlCol="0">
            <a:spAutoFit/>
          </a:bodyPr>
          <a:lstStyle/>
          <a:p>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Six Thinking Hats in Creative Writing,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Avinash</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Ravindran,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2" name="Rectangle 1"/>
          <p:cNvSpPr/>
          <p:nvPr/>
        </p:nvSpPr>
        <p:spPr>
          <a:xfrm>
            <a:off x="573868" y="761844"/>
            <a:ext cx="2985113" cy="492443"/>
          </a:xfrm>
          <a:prstGeom prst="rect">
            <a:avLst/>
          </a:prstGeom>
        </p:spPr>
        <p:txBody>
          <a:bodyPr wrap="none">
            <a:spAutoFit/>
          </a:bodyPr>
          <a:lstStyle/>
          <a:p>
            <a:r>
              <a:rPr lang="en-US" sz="2600" b="1" dirty="0">
                <a:solidFill>
                  <a:srgbClr val="C00000"/>
                </a:solidFill>
                <a:latin typeface="Bookman Old Style" panose="02050604050505020204" pitchFamily="18" charset="0"/>
              </a:rPr>
              <a:t>Six Thinking Hats</a:t>
            </a:r>
          </a:p>
        </p:txBody>
      </p:sp>
      <p:sp>
        <p:nvSpPr>
          <p:cNvPr id="3" name="Rectangle 2"/>
          <p:cNvSpPr/>
          <p:nvPr/>
        </p:nvSpPr>
        <p:spPr>
          <a:xfrm>
            <a:off x="457200" y="1828800"/>
            <a:ext cx="8494776" cy="4493538"/>
          </a:xfrm>
          <a:prstGeom prst="rect">
            <a:avLst/>
          </a:prstGeom>
        </p:spPr>
        <p:txBody>
          <a:bodyPr wrap="square">
            <a:spAutoFit/>
          </a:bodyPr>
          <a:lstStyle/>
          <a:p>
            <a:pPr algn="just">
              <a:lnSpc>
                <a:spcPct val="150000"/>
              </a:lnSpc>
              <a:buNone/>
            </a:pPr>
            <a:r>
              <a:rPr lang="en-US" sz="2200" dirty="0">
                <a:latin typeface="Times New Roman" pitchFamily="18" charset="0"/>
                <a:cs typeface="Times New Roman" pitchFamily="18" charset="0"/>
              </a:rPr>
              <a:t>The six different hats managers and their teams can take turns wearing are </a:t>
            </a:r>
          </a:p>
          <a:p>
            <a:pPr algn="just">
              <a:lnSpc>
                <a:spcPct val="150000"/>
              </a:lnSpc>
              <a:buNone/>
            </a:pPr>
            <a:endParaRPr lang="en-US" sz="2200" dirty="0">
              <a:latin typeface="Times New Roman" pitchFamily="18" charset="0"/>
              <a:cs typeface="Times New Roman" pitchFamily="18" charset="0"/>
            </a:endParaRPr>
          </a:p>
          <a:p>
            <a:pPr>
              <a:lnSpc>
                <a:spcPct val="150000"/>
              </a:lnSpc>
            </a:pPr>
            <a:r>
              <a:rPr lang="en-US" sz="2200" dirty="0">
                <a:latin typeface="Times New Roman" pitchFamily="18" charset="0"/>
                <a:cs typeface="Times New Roman" pitchFamily="18" charset="0"/>
              </a:rPr>
              <a:t>1. Blue		– Management.</a:t>
            </a:r>
          </a:p>
          <a:p>
            <a:pPr>
              <a:lnSpc>
                <a:spcPct val="150000"/>
              </a:lnSpc>
            </a:pPr>
            <a:r>
              <a:rPr lang="en-US" sz="2200" dirty="0">
                <a:latin typeface="Times New Roman" pitchFamily="18" charset="0"/>
                <a:cs typeface="Times New Roman" pitchFamily="18" charset="0"/>
              </a:rPr>
              <a:t>2. White	– Information.</a:t>
            </a:r>
          </a:p>
          <a:p>
            <a:pPr>
              <a:lnSpc>
                <a:spcPct val="150000"/>
              </a:lnSpc>
            </a:pPr>
            <a:r>
              <a:rPr lang="en-US" sz="2200" dirty="0">
                <a:latin typeface="Times New Roman" pitchFamily="18" charset="0"/>
                <a:cs typeface="Times New Roman" pitchFamily="18" charset="0"/>
              </a:rPr>
              <a:t>3. Red		– Emotions.</a:t>
            </a:r>
          </a:p>
          <a:p>
            <a:pPr>
              <a:lnSpc>
                <a:spcPct val="150000"/>
              </a:lnSpc>
            </a:pPr>
            <a:r>
              <a:rPr lang="en-US" sz="2200" dirty="0">
                <a:latin typeface="Times New Roman" pitchFamily="18" charset="0"/>
                <a:cs typeface="Times New Roman" pitchFamily="18" charset="0"/>
              </a:rPr>
              <a:t>4. Black	– Caution.</a:t>
            </a:r>
          </a:p>
          <a:p>
            <a:pPr>
              <a:lnSpc>
                <a:spcPct val="150000"/>
              </a:lnSpc>
            </a:pPr>
            <a:r>
              <a:rPr lang="en-US" sz="2200" dirty="0">
                <a:latin typeface="Times New Roman" pitchFamily="18" charset="0"/>
                <a:cs typeface="Times New Roman" pitchFamily="18" charset="0"/>
              </a:rPr>
              <a:t>5. Yellow	– Optimism.</a:t>
            </a:r>
          </a:p>
          <a:p>
            <a:pPr>
              <a:lnSpc>
                <a:spcPct val="150000"/>
              </a:lnSpc>
            </a:pPr>
            <a:r>
              <a:rPr lang="en-US" sz="2200" dirty="0">
                <a:latin typeface="Times New Roman" pitchFamily="18" charset="0"/>
                <a:cs typeface="Times New Roman" pitchFamily="18" charset="0"/>
              </a:rPr>
              <a:t>6. Green	– Creativity.</a:t>
            </a:r>
            <a:endParaRPr lang="en-IN" sz="2200" dirty="0">
              <a:latin typeface="Times New Roman" pitchFamily="18" charset="0"/>
              <a:cs typeface="Times New Roman" pitchFamily="18" charset="0"/>
            </a:endParaRPr>
          </a:p>
          <a:p>
            <a:pPr marL="514350" indent="-514350" algn="just">
              <a:buAutoNum type="arabicPeriod"/>
            </a:pP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xmlns="" val="2575031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7434215" cy="338554"/>
          </a:xfrm>
          <a:prstGeom prst="rect">
            <a:avLst/>
          </a:prstGeom>
          <a:noFill/>
        </p:spPr>
        <p:txBody>
          <a:bodyPr wrap="none" rtlCol="0">
            <a:spAutoFit/>
          </a:bodyPr>
          <a:lstStyle/>
          <a:p>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Six Thinking Hats in Creative Writing,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Avinash</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Ravindran,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450538" y="996528"/>
            <a:ext cx="8229600" cy="745524"/>
          </a:xfrm>
          <a:prstGeom prst="rect">
            <a:avLst/>
          </a:prstGeom>
        </p:spPr>
        <p:txBody>
          <a:bodyPr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600" b="1" dirty="0">
                <a:solidFill>
                  <a:srgbClr val="C00000"/>
                </a:solidFill>
                <a:latin typeface="Bookman Old Style" panose="02050604050505020204" pitchFamily="18" charset="0"/>
              </a:rPr>
              <a:t>IMPORTANCE OF 6 THINKING HATS</a:t>
            </a:r>
          </a:p>
          <a:p>
            <a:pPr algn="l"/>
            <a:r>
              <a:rPr lang="en-US" sz="2600" b="1" dirty="0">
                <a:solidFill>
                  <a:srgbClr val="C00000"/>
                </a:solidFill>
                <a:latin typeface="Bookman Old Style" panose="02050604050505020204" pitchFamily="18" charset="0"/>
              </a:rPr>
              <a:t>IN CREATIVE WRITING</a:t>
            </a:r>
          </a:p>
        </p:txBody>
      </p:sp>
      <p:sp>
        <p:nvSpPr>
          <p:cNvPr id="7" name="Rectangle 6"/>
          <p:cNvSpPr/>
          <p:nvPr/>
        </p:nvSpPr>
        <p:spPr>
          <a:xfrm>
            <a:off x="457200" y="1828800"/>
            <a:ext cx="8494776" cy="3816429"/>
          </a:xfrm>
          <a:prstGeom prst="rect">
            <a:avLst/>
          </a:prstGeom>
        </p:spPr>
        <p:txBody>
          <a:bodyPr wrap="square">
            <a:spAutoFit/>
          </a:bodyPr>
          <a:lstStyle/>
          <a:p>
            <a:pPr algn="just"/>
            <a:r>
              <a:rPr lang="en-US" sz="2200" dirty="0">
                <a:latin typeface="Times New Roman" panose="02020603050405020304" pitchFamily="18" charset="0"/>
                <a:cs typeface="Times New Roman" panose="02020603050405020304" pitchFamily="18" charset="0"/>
              </a:rPr>
              <a:t>This helps members of an organization align their mental process so that they can solve problems with parallel thinking. Here’s a more in-depth look at 3 of the hats:</a:t>
            </a:r>
          </a:p>
          <a:p>
            <a:pPr algn="just"/>
            <a:endParaRPr lang="en-US" sz="2200" dirty="0">
              <a:latin typeface="Times New Roman" panose="02020603050405020304" pitchFamily="18" charset="0"/>
              <a:cs typeface="Times New Roman" panose="02020603050405020304" pitchFamily="18" charset="0"/>
            </a:endParaRPr>
          </a:p>
          <a:p>
            <a:pPr marL="457200" indent="-457200" algn="just">
              <a:buFont typeface="+mj-lt"/>
              <a:buAutoNum type="arabicPeriod"/>
            </a:pPr>
            <a:r>
              <a:rPr lang="en-US" sz="2200" dirty="0">
                <a:latin typeface="Times New Roman" panose="02020603050405020304" pitchFamily="18" charset="0"/>
                <a:cs typeface="Times New Roman" panose="02020603050405020304" pitchFamily="18" charset="0"/>
              </a:rPr>
              <a:t>The blue hat is the manager’s hat, which is worn to oversee the situation.</a:t>
            </a:r>
          </a:p>
          <a:p>
            <a:pPr marL="457200" indent="-457200" algn="just">
              <a:buFont typeface="+mj-lt"/>
              <a:buAutoNum type="arabicPeriod"/>
            </a:pPr>
            <a:r>
              <a:rPr lang="en-US" sz="2200" dirty="0">
                <a:latin typeface="Times New Roman" panose="02020603050405020304" pitchFamily="18" charset="0"/>
                <a:cs typeface="Times New Roman" panose="02020603050405020304" pitchFamily="18" charset="0"/>
              </a:rPr>
              <a:t>When wearing the red hat, everyone is free to express their emotions without having to worry about being judged.</a:t>
            </a:r>
          </a:p>
          <a:p>
            <a:pPr marL="457200" indent="-457200" algn="just">
              <a:buFont typeface="+mj-lt"/>
              <a:buAutoNum type="arabicPeriod"/>
            </a:pPr>
            <a:r>
              <a:rPr lang="en-US" sz="2200" dirty="0">
                <a:latin typeface="Times New Roman" panose="02020603050405020304" pitchFamily="18" charset="0"/>
                <a:cs typeface="Times New Roman" panose="02020603050405020304" pitchFamily="18" charset="0"/>
              </a:rPr>
              <a:t>The yellow hat gets you to pick up your shovel and start digging, because it’s the hat of the optimist.</a:t>
            </a:r>
          </a:p>
          <a:p>
            <a:pPr algn="just"/>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943421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7434215" cy="338554"/>
          </a:xfrm>
          <a:prstGeom prst="rect">
            <a:avLst/>
          </a:prstGeom>
          <a:noFill/>
        </p:spPr>
        <p:txBody>
          <a:bodyPr wrap="none" rtlCol="0">
            <a:spAutoFit/>
          </a:bodyPr>
          <a:lstStyle/>
          <a:p>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Six Thinking Hats in Creative Writing,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Avinash</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Ravindran,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476664" y="434825"/>
            <a:ext cx="8229600" cy="745524"/>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600" b="1" dirty="0">
                <a:solidFill>
                  <a:srgbClr val="C00000"/>
                </a:solidFill>
                <a:latin typeface="Bookman Old Style" panose="02050604050505020204" pitchFamily="18" charset="0"/>
              </a:rPr>
              <a:t>LESSON 1</a:t>
            </a:r>
          </a:p>
        </p:txBody>
      </p:sp>
      <p:sp>
        <p:nvSpPr>
          <p:cNvPr id="7" name="Rectangle 6"/>
          <p:cNvSpPr/>
          <p:nvPr/>
        </p:nvSpPr>
        <p:spPr>
          <a:xfrm>
            <a:off x="444137" y="1293223"/>
            <a:ext cx="8494776" cy="4493538"/>
          </a:xfrm>
          <a:prstGeom prst="rect">
            <a:avLst/>
          </a:prstGeom>
        </p:spPr>
        <p:txBody>
          <a:bodyPr wrap="square">
            <a:spAutoFit/>
          </a:bodyPr>
          <a:lstStyle/>
          <a:p>
            <a:pPr algn="just"/>
            <a:r>
              <a:rPr lang="en-US" sz="2200" dirty="0" smtClean="0">
                <a:latin typeface="Times New Roman" panose="02020603050405020304" pitchFamily="18" charset="0"/>
                <a:cs typeface="Times New Roman" panose="02020603050405020304" pitchFamily="18" charset="0"/>
              </a:rPr>
              <a:t>	The </a:t>
            </a:r>
            <a:r>
              <a:rPr lang="en-US" sz="2200" dirty="0">
                <a:latin typeface="Times New Roman" panose="02020603050405020304" pitchFamily="18" charset="0"/>
                <a:cs typeface="Times New Roman" panose="02020603050405020304" pitchFamily="18" charset="0"/>
              </a:rPr>
              <a:t>blue hat helps you think about thinking and monitor processes at all times. Whenever you start a brainstorming session, first put on the blue hat. It’s the hat to think about thinking. Think of it as zooming out and getting a 10,000 foot view on the problem you’re tackling. </a:t>
            </a:r>
            <a:endParaRPr lang="en-US" sz="2200" dirty="0" smtClean="0">
              <a:latin typeface="Times New Roman" panose="02020603050405020304" pitchFamily="18" charset="0"/>
              <a:cs typeface="Times New Roman" panose="02020603050405020304" pitchFamily="18" charset="0"/>
            </a:endParaRPr>
          </a:p>
          <a:p>
            <a:pPr algn="just"/>
            <a:endParaRPr lang="en-US" sz="2200" dirty="0">
              <a:latin typeface="Times New Roman" panose="02020603050405020304" pitchFamily="18" charset="0"/>
              <a:cs typeface="Times New Roman" panose="02020603050405020304" pitchFamily="18" charset="0"/>
            </a:endParaRPr>
          </a:p>
          <a:p>
            <a:pPr algn="just"/>
            <a:r>
              <a:rPr lang="en-US" sz="2200" dirty="0">
                <a:latin typeface="Times New Roman" panose="02020603050405020304" pitchFamily="18" charset="0"/>
                <a:cs typeface="Times New Roman" panose="02020603050405020304" pitchFamily="18" charset="0"/>
              </a:rPr>
              <a:t>When wearing it, your goal is to answer questions like:</a:t>
            </a:r>
          </a:p>
          <a:p>
            <a:pPr marL="342900" indent="-342900" algn="just">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Why are we here today?</a:t>
            </a:r>
          </a:p>
          <a:p>
            <a:pPr marL="342900" indent="-342900" algn="just">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What are the rules of this meeting?</a:t>
            </a:r>
          </a:p>
          <a:p>
            <a:pPr algn="just"/>
            <a:endParaRPr lang="en-US" sz="2200" dirty="0">
              <a:latin typeface="Times New Roman" panose="02020603050405020304" pitchFamily="18" charset="0"/>
              <a:cs typeface="Times New Roman" panose="02020603050405020304" pitchFamily="18" charset="0"/>
            </a:endParaRPr>
          </a:p>
          <a:p>
            <a:pPr algn="just"/>
            <a:r>
              <a:rPr lang="en-US" sz="2200" dirty="0">
                <a:latin typeface="Times New Roman" panose="02020603050405020304" pitchFamily="18" charset="0"/>
                <a:cs typeface="Times New Roman" panose="02020603050405020304" pitchFamily="18" charset="0"/>
              </a:rPr>
              <a:t>Since you’re setting up the perimeter of your team effort here, one group member, usually the leader or facilitator of the meeting, will have to keep wearing the blue hat throughout the session, to make sure everyone sticks to the rules. </a:t>
            </a:r>
          </a:p>
        </p:txBody>
      </p:sp>
    </p:spTree>
    <p:extLst>
      <p:ext uri="{BB962C8B-B14F-4D97-AF65-F5344CB8AC3E}">
        <p14:creationId xmlns:p14="http://schemas.microsoft.com/office/powerpoint/2010/main" xmlns="" val="3880836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7434215" cy="338554"/>
          </a:xfrm>
          <a:prstGeom prst="rect">
            <a:avLst/>
          </a:prstGeom>
          <a:noFill/>
        </p:spPr>
        <p:txBody>
          <a:bodyPr wrap="none" rtlCol="0">
            <a:spAutoFit/>
          </a:bodyPr>
          <a:lstStyle/>
          <a:p>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Six Thinking Hats in Creative Writing,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Avinash</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Ravindran,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398286" y="291134"/>
            <a:ext cx="8229600" cy="745524"/>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600" b="1" dirty="0">
                <a:solidFill>
                  <a:srgbClr val="C00000"/>
                </a:solidFill>
                <a:latin typeface="Bookman Old Style" panose="02050604050505020204" pitchFamily="18" charset="0"/>
              </a:rPr>
              <a:t>LESSON 2</a:t>
            </a:r>
          </a:p>
        </p:txBody>
      </p:sp>
      <p:sp>
        <p:nvSpPr>
          <p:cNvPr id="7" name="Rectangle 6"/>
          <p:cNvSpPr/>
          <p:nvPr/>
        </p:nvSpPr>
        <p:spPr>
          <a:xfrm>
            <a:off x="378823" y="1058091"/>
            <a:ext cx="8494776" cy="5170646"/>
          </a:xfrm>
          <a:prstGeom prst="rect">
            <a:avLst/>
          </a:prstGeom>
        </p:spPr>
        <p:txBody>
          <a:bodyPr wrap="square">
            <a:spAutoFit/>
          </a:bodyPr>
          <a:lstStyle/>
          <a:p>
            <a:pPr algn="just"/>
            <a:r>
              <a:rPr lang="en-US" sz="2200" dirty="0" smtClean="0">
                <a:latin typeface="Times New Roman" panose="02020603050405020304" pitchFamily="18" charset="0"/>
                <a:cs typeface="Times New Roman" panose="02020603050405020304" pitchFamily="18" charset="0"/>
              </a:rPr>
              <a:t>	It’s </a:t>
            </a:r>
            <a:r>
              <a:rPr lang="en-US" sz="2200" dirty="0">
                <a:latin typeface="Times New Roman" panose="02020603050405020304" pitchFamily="18" charset="0"/>
                <a:cs typeface="Times New Roman" panose="02020603050405020304" pitchFamily="18" charset="0"/>
              </a:rPr>
              <a:t>important to let employees express their feelings without judgement while wearing the red hat. The color red reminds of. Blood, roses, hearts, lipstick, apples, fire, strawberries, cherries, chilis, tomatoes or a scarf or sweater. These are some of the things most people think of first when trying to associate the color. If you examine the words more closely, you’ll realize most of them are also symbols of certain emotions</a:t>
            </a:r>
            <a:r>
              <a:rPr lang="en-US" sz="2200" dirty="0" smtClean="0">
                <a:latin typeface="Times New Roman" panose="02020603050405020304" pitchFamily="18" charset="0"/>
                <a:cs typeface="Times New Roman" panose="02020603050405020304" pitchFamily="18" charset="0"/>
              </a:rPr>
              <a:t>.</a:t>
            </a:r>
          </a:p>
          <a:p>
            <a:pPr algn="just"/>
            <a:endParaRPr lang="en-US" sz="22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Blood = Anger, violence.</a:t>
            </a:r>
          </a:p>
          <a:p>
            <a:pPr marL="342900" indent="-342900" algn="just">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Fire = Rage or passion.</a:t>
            </a:r>
          </a:p>
          <a:p>
            <a:pPr marL="342900" indent="-342900" algn="just">
              <a:buFont typeface="Wingdings" panose="05000000000000000000" pitchFamily="2" charset="2"/>
              <a:buChar char="v"/>
            </a:pPr>
            <a:r>
              <a:rPr lang="en-US" sz="2200" dirty="0">
                <a:latin typeface="Times New Roman" panose="02020603050405020304" pitchFamily="18" charset="0"/>
                <a:cs typeface="Times New Roman" panose="02020603050405020304" pitchFamily="18" charset="0"/>
              </a:rPr>
              <a:t>Hearts, roses, lipstick, strawberries = Love</a:t>
            </a:r>
            <a:r>
              <a:rPr lang="en-US" sz="2200" dirty="0" smtClean="0">
                <a:latin typeface="Times New Roman" panose="02020603050405020304" pitchFamily="18" charset="0"/>
                <a:cs typeface="Times New Roman" panose="02020603050405020304" pitchFamily="18" charset="0"/>
              </a:rPr>
              <a:t>.</a:t>
            </a:r>
          </a:p>
          <a:p>
            <a:pPr marL="342900" indent="-342900" algn="just"/>
            <a:endParaRPr lang="en-US" sz="2200" dirty="0">
              <a:latin typeface="Times New Roman" panose="02020603050405020304" pitchFamily="18" charset="0"/>
              <a:cs typeface="Times New Roman" panose="02020603050405020304" pitchFamily="18" charset="0"/>
            </a:endParaRPr>
          </a:p>
          <a:p>
            <a:pPr algn="just"/>
            <a:r>
              <a:rPr lang="en-US" sz="2200" dirty="0" smtClean="0">
                <a:latin typeface="Times New Roman" panose="02020603050405020304" pitchFamily="18" charset="0"/>
                <a:cs typeface="Times New Roman" panose="02020603050405020304" pitchFamily="18" charset="0"/>
              </a:rPr>
              <a:t>	It </a:t>
            </a:r>
            <a:r>
              <a:rPr lang="en-US" sz="2200" dirty="0">
                <a:latin typeface="Times New Roman" panose="02020603050405020304" pitchFamily="18" charset="0"/>
                <a:cs typeface="Times New Roman" panose="02020603050405020304" pitchFamily="18" charset="0"/>
              </a:rPr>
              <a:t>shouldn’t come as a surprise then, that the red hat is the hat of emotion. Whoever wears it should be allowed to freely express their emotions about a situation or problems – without any judgement or explanation</a:t>
            </a:r>
          </a:p>
        </p:txBody>
      </p:sp>
    </p:spTree>
    <p:extLst>
      <p:ext uri="{BB962C8B-B14F-4D97-AF65-F5344CB8AC3E}">
        <p14:creationId xmlns:p14="http://schemas.microsoft.com/office/powerpoint/2010/main" xmlns="" val="830779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7434215" cy="338554"/>
          </a:xfrm>
          <a:prstGeom prst="rect">
            <a:avLst/>
          </a:prstGeom>
          <a:noFill/>
        </p:spPr>
        <p:txBody>
          <a:bodyPr wrap="none" rtlCol="0">
            <a:spAutoFit/>
          </a:bodyPr>
          <a:lstStyle/>
          <a:p>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Six Thinking Hats in Creative Writing,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Avinash</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Ravindran,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450538" y="996528"/>
            <a:ext cx="8229600" cy="745524"/>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600" b="1" dirty="0">
                <a:solidFill>
                  <a:srgbClr val="C00000"/>
                </a:solidFill>
                <a:latin typeface="Bookman Old Style" panose="02050604050505020204" pitchFamily="18" charset="0"/>
              </a:rPr>
              <a:t>LESSON 2</a:t>
            </a:r>
          </a:p>
        </p:txBody>
      </p:sp>
      <p:sp>
        <p:nvSpPr>
          <p:cNvPr id="7" name="Rectangle 6"/>
          <p:cNvSpPr/>
          <p:nvPr/>
        </p:nvSpPr>
        <p:spPr>
          <a:xfrm>
            <a:off x="457200" y="1828800"/>
            <a:ext cx="8494776" cy="3078535"/>
          </a:xfrm>
          <a:prstGeom prst="rect">
            <a:avLst/>
          </a:prstGeom>
        </p:spPr>
        <p:txBody>
          <a:bodyPr wrap="square">
            <a:spAutoFit/>
          </a:bodyPr>
          <a:lstStyle/>
          <a:p>
            <a:pPr algn="just">
              <a:lnSpc>
                <a:spcPct val="150000"/>
              </a:lnSpc>
            </a:pPr>
            <a:r>
              <a:rPr lang="en-US" sz="2200" dirty="0" smtClean="0">
                <a:latin typeface="Times New Roman" panose="02020603050405020304" pitchFamily="18" charset="0"/>
                <a:cs typeface="Times New Roman" panose="02020603050405020304" pitchFamily="18" charset="0"/>
              </a:rPr>
              <a:t>	If </a:t>
            </a:r>
            <a:r>
              <a:rPr lang="en-US" sz="2200" dirty="0">
                <a:latin typeface="Times New Roman" panose="02020603050405020304" pitchFamily="18" charset="0"/>
                <a:cs typeface="Times New Roman" panose="02020603050405020304" pitchFamily="18" charset="0"/>
              </a:rPr>
              <a:t>you’re running the meeting, don’t ask anyone to explain or justify why they feel a certain way. Just go around the room and have everyone tell their emotional view on the matter. It’s important to include everyone, so no one feels left out and to not judge, so people are comfortable voicing unpopular opinions. This makes sure no resentment or grudges are carried over into the solution of the problem.</a:t>
            </a:r>
          </a:p>
        </p:txBody>
      </p:sp>
    </p:spTree>
    <p:extLst>
      <p:ext uri="{BB962C8B-B14F-4D97-AF65-F5344CB8AC3E}">
        <p14:creationId xmlns:p14="http://schemas.microsoft.com/office/powerpoint/2010/main" xmlns="" val="753019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7434215" cy="338554"/>
          </a:xfrm>
          <a:prstGeom prst="rect">
            <a:avLst/>
          </a:prstGeom>
          <a:noFill/>
        </p:spPr>
        <p:txBody>
          <a:bodyPr wrap="none" rtlCol="0">
            <a:spAutoFit/>
          </a:bodyPr>
          <a:lstStyle/>
          <a:p>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Six Thinking Hats in Creative Writing,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Avinash</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Ravindran,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450538" y="996528"/>
            <a:ext cx="8229600" cy="745524"/>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600" b="1" dirty="0">
                <a:solidFill>
                  <a:srgbClr val="C00000"/>
                </a:solidFill>
                <a:latin typeface="Bookman Old Style" panose="02050604050505020204" pitchFamily="18" charset="0"/>
              </a:rPr>
              <a:t>LESSON 3</a:t>
            </a:r>
          </a:p>
        </p:txBody>
      </p:sp>
      <p:sp>
        <p:nvSpPr>
          <p:cNvPr id="7" name="Rectangle 6"/>
          <p:cNvSpPr/>
          <p:nvPr/>
        </p:nvSpPr>
        <p:spPr>
          <a:xfrm>
            <a:off x="457200" y="1828800"/>
            <a:ext cx="8494776" cy="4094198"/>
          </a:xfrm>
          <a:prstGeom prst="rect">
            <a:avLst/>
          </a:prstGeom>
        </p:spPr>
        <p:txBody>
          <a:bodyPr wrap="square">
            <a:spAutoFit/>
          </a:bodyPr>
          <a:lstStyle/>
          <a:p>
            <a:pPr algn="just">
              <a:lnSpc>
                <a:spcPct val="150000"/>
              </a:lnSpc>
            </a:pPr>
            <a:r>
              <a:rPr lang="en-US" sz="2200" dirty="0" smtClean="0">
                <a:latin typeface="Times New Roman" panose="02020603050405020304" pitchFamily="18" charset="0"/>
                <a:cs typeface="Times New Roman" panose="02020603050405020304" pitchFamily="18" charset="0"/>
              </a:rPr>
              <a:t>	Without </a:t>
            </a:r>
            <a:r>
              <a:rPr lang="en-US" sz="2200" dirty="0">
                <a:latin typeface="Times New Roman" panose="02020603050405020304" pitchFamily="18" charset="0"/>
                <a:cs typeface="Times New Roman" panose="02020603050405020304" pitchFamily="18" charset="0"/>
              </a:rPr>
              <a:t>wearing the yellow hat sometimes, it’ll be hard to stay enthusiastic about work projects and get cracking. A natural optimist. I get it. This doesn’t come easy to everyone, yet is a huge beneficial factor in overcoming failure, moving on and tackling things with enthusiasm. Especially after wearing the black hat, where you’re trying to uncover weak points and flaws in your plan, it can be tough to see the potential upside of a plan. However, one thing to keep in mind is to ground your enthusiasm in realistic expectations. </a:t>
            </a:r>
          </a:p>
        </p:txBody>
      </p:sp>
    </p:spTree>
    <p:extLst>
      <p:ext uri="{BB962C8B-B14F-4D97-AF65-F5344CB8AC3E}">
        <p14:creationId xmlns:p14="http://schemas.microsoft.com/office/powerpoint/2010/main" xmlns="" val="1937747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7434215" cy="338554"/>
          </a:xfrm>
          <a:prstGeom prst="rect">
            <a:avLst/>
          </a:prstGeom>
          <a:noFill/>
        </p:spPr>
        <p:txBody>
          <a:bodyPr wrap="none" rtlCol="0">
            <a:spAutoFit/>
          </a:bodyPr>
          <a:lstStyle/>
          <a:p>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Six Thinking Hats in Creative Writing,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Avinash</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Ravindran,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450538" y="996528"/>
            <a:ext cx="8229600" cy="745524"/>
          </a:xfrm>
          <a:prstGeom prst="rect">
            <a:avLst/>
          </a:prstGeom>
        </p:spPr>
        <p:txBody>
          <a:bodyPr anchor="b">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600" b="1" dirty="0">
                <a:solidFill>
                  <a:srgbClr val="C00000"/>
                </a:solidFill>
                <a:latin typeface="Bookman Old Style" panose="02050604050505020204" pitchFamily="18" charset="0"/>
              </a:rPr>
              <a:t>Who would I recommend the Six Thinking Hats summary to?</a:t>
            </a:r>
          </a:p>
        </p:txBody>
      </p:sp>
      <p:sp>
        <p:nvSpPr>
          <p:cNvPr id="7" name="Rectangle 6"/>
          <p:cNvSpPr/>
          <p:nvPr/>
        </p:nvSpPr>
        <p:spPr>
          <a:xfrm>
            <a:off x="457200" y="1828800"/>
            <a:ext cx="8494776" cy="2462213"/>
          </a:xfrm>
          <a:prstGeom prst="rect">
            <a:avLst/>
          </a:prstGeom>
        </p:spPr>
        <p:txBody>
          <a:bodyPr wrap="square">
            <a:spAutoFit/>
          </a:bodyPr>
          <a:lstStyle/>
          <a:p>
            <a:pPr algn="just"/>
            <a:endParaRPr lang="en-US" sz="2200" dirty="0">
              <a:latin typeface="Times New Roman" panose="02020603050405020304" pitchFamily="18" charset="0"/>
              <a:cs typeface="Times New Roman" panose="02020603050405020304" pitchFamily="18" charset="0"/>
            </a:endParaRPr>
          </a:p>
          <a:p>
            <a:pPr algn="just">
              <a:lnSpc>
                <a:spcPct val="150000"/>
              </a:lnSpc>
            </a:pPr>
            <a:r>
              <a:rPr lang="en-US" sz="2200" dirty="0" smtClean="0">
                <a:latin typeface="Times New Roman" panose="02020603050405020304" pitchFamily="18" charset="0"/>
                <a:cs typeface="Times New Roman" panose="02020603050405020304" pitchFamily="18" charset="0"/>
              </a:rPr>
              <a:t>	The </a:t>
            </a:r>
            <a:r>
              <a:rPr lang="en-US" sz="2200" dirty="0">
                <a:latin typeface="Times New Roman" panose="02020603050405020304" pitchFamily="18" charset="0"/>
                <a:cs typeface="Times New Roman" panose="02020603050405020304" pitchFamily="18" charset="0"/>
              </a:rPr>
              <a:t>18 year old, who’s annoyed by her theater group’s disorganized management, the 32 year old social media manager, whose team has great ideas, but implements them in a very diffuse way and anyone who sometimes can’t make sense of the chaos in their head.</a:t>
            </a:r>
          </a:p>
        </p:txBody>
      </p:sp>
    </p:spTree>
    <p:extLst>
      <p:ext uri="{BB962C8B-B14F-4D97-AF65-F5344CB8AC3E}">
        <p14:creationId xmlns:p14="http://schemas.microsoft.com/office/powerpoint/2010/main" xmlns="" val="265958321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147</TotalTime>
  <Words>294</Words>
  <Application>Microsoft Office PowerPoint</Application>
  <PresentationFormat>On-screen Show (4:3)</PresentationFormat>
  <Paragraphs>62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Avinz</dc:creator>
  <cp:lastModifiedBy>admission</cp:lastModifiedBy>
  <cp:revision>108</cp:revision>
  <dcterms:created xsi:type="dcterms:W3CDTF">2018-12-04T06:33:32Z</dcterms:created>
  <dcterms:modified xsi:type="dcterms:W3CDTF">2019-06-19T03:01:37Z</dcterms:modified>
</cp:coreProperties>
</file>