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63" r:id="rId4"/>
    <p:sldId id="262" r:id="rId5"/>
    <p:sldId id="264" r:id="rId6"/>
    <p:sldId id="265" r:id="rId7"/>
    <p:sldId id="266" r:id="rId8"/>
    <p:sldId id="267" r:id="rId9"/>
    <p:sldId id="271" r:id="rId10"/>
    <p:sldId id="269" r:id="rId11"/>
    <p:sldId id="272" r:id="rId12"/>
    <p:sldId id="273" r:id="rId13"/>
    <p:sldId id="274" r:id="rId14"/>
    <p:sldId id="275" r:id="rId15"/>
    <p:sldId id="276" r:id="rId16"/>
    <p:sldId id="268" r:id="rId17"/>
    <p:sldId id="270"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1308"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893A24-685C-47EF-A629-502D73F5DEA8}" type="datetimeFigureOut">
              <a:rPr lang="en-US" smtClean="0"/>
              <a:pPr/>
              <a:t>26/Jun/2019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378182-CCB6-4453-B1D7-DD1C1BADD3AC}" type="slidenum">
              <a:rPr lang="en-US" smtClean="0"/>
              <a:pPr/>
              <a:t>‹#›</a:t>
            </a:fld>
            <a:endParaRPr lang="en-US"/>
          </a:p>
        </p:txBody>
      </p:sp>
    </p:spTree>
    <p:extLst>
      <p:ext uri="{BB962C8B-B14F-4D97-AF65-F5344CB8AC3E}">
        <p14:creationId xmlns="" xmlns:p14="http://schemas.microsoft.com/office/powerpoint/2010/main" val="1927505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a:prstGeom prst="rect">
            <a:avLst/>
          </a:prstGeo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26-06-2019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 xmlns:p14="http://schemas.microsoft.com/office/powerpoint/2010/main" val="3945950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26-06-2019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 xmlns:p14="http://schemas.microsoft.com/office/powerpoint/2010/main" val="2308605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26-06-2019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 xmlns:p14="http://schemas.microsoft.com/office/powerpoint/2010/main" val="3799057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26-06-2019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 xmlns:p14="http://schemas.microsoft.com/office/powerpoint/2010/main" val="661194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26-06-2019</a:t>
            </a:fld>
            <a:endParaRPr lang="en-IN"/>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IN"/>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 xmlns:p14="http://schemas.microsoft.com/office/powerpoint/2010/main" val="3348661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26-06-2019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 xmlns:p14="http://schemas.microsoft.com/office/powerpoint/2010/main" val="3348303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26-06-2019</a:t>
            </a:fld>
            <a:endParaRPr lang="en-IN"/>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IN"/>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 xmlns:p14="http://schemas.microsoft.com/office/powerpoint/2010/main" val="1300760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26-06-2019</a:t>
            </a:fld>
            <a:endParaRPr lang="en-IN"/>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IN"/>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 xmlns:p14="http://schemas.microsoft.com/office/powerpoint/2010/main" val="2157499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26-06-2019</a:t>
            </a:fld>
            <a:endParaRPr lang="en-IN"/>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IN"/>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 xmlns:p14="http://schemas.microsoft.com/office/powerpoint/2010/main" val="125960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26-06-2019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 xmlns:p14="http://schemas.microsoft.com/office/powerpoint/2010/main" val="2658123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0C206341-FFC6-4CF9-9A08-215607BA46B8}" type="datetimeFigureOut">
              <a:rPr lang="en-IN" smtClean="0"/>
              <a:pPr/>
              <a:t>26-06-2019</a:t>
            </a:fld>
            <a:endParaRPr lang="en-IN"/>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IN"/>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6439BF27-1058-48A2-98F7-AAFB7670CA6F}" type="slidenum">
              <a:rPr lang="en-IN" smtClean="0"/>
              <a:pPr/>
              <a:t>‹#›</a:t>
            </a:fld>
            <a:endParaRPr lang="en-IN"/>
          </a:p>
        </p:txBody>
      </p:sp>
    </p:spTree>
    <p:extLst>
      <p:ext uri="{BB962C8B-B14F-4D97-AF65-F5344CB8AC3E}">
        <p14:creationId xmlns="" xmlns:p14="http://schemas.microsoft.com/office/powerpoint/2010/main" val="301682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5504003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r="-2000"/>
          </a:stretch>
        </a:blip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DAA5872A-EBA1-4765-860B-C6F753BE861D}"/>
              </a:ext>
            </a:extLst>
          </p:cNvPr>
          <p:cNvSpPr txBox="1"/>
          <p:nvPr/>
        </p:nvSpPr>
        <p:spPr>
          <a:xfrm>
            <a:off x="178905" y="692702"/>
            <a:ext cx="8584096" cy="646331"/>
          </a:xfrm>
          <a:prstGeom prst="rect">
            <a:avLst/>
          </a:prstGeom>
          <a:noFill/>
        </p:spPr>
        <p:txBody>
          <a:bodyPr wrap="square" rtlCol="0">
            <a:spAutoFit/>
          </a:bodyPr>
          <a:lstStyle/>
          <a:p>
            <a:pPr algn="ctr"/>
            <a:r>
              <a:rPr lang="en-IN" sz="3600" b="1" dirty="0" smtClean="0">
                <a:solidFill>
                  <a:srgbClr val="C00000"/>
                </a:solidFill>
                <a:latin typeface="Bookman Old Style" pitchFamily="18" charset="0"/>
                <a:cs typeface="Arial" panose="020B0604020202020204" pitchFamily="34" charset="0"/>
              </a:rPr>
              <a:t>Twelve Principles Of Animation</a:t>
            </a:r>
            <a:endParaRPr lang="en-IN" sz="3600" b="1" dirty="0">
              <a:solidFill>
                <a:srgbClr val="C00000"/>
              </a:solidFill>
              <a:latin typeface="Bookman Old Style" pitchFamily="18" charset="0"/>
              <a:cs typeface="Arial" panose="020B0604020202020204" pitchFamily="34" charset="0"/>
            </a:endParaRPr>
          </a:p>
        </p:txBody>
      </p:sp>
      <p:sp>
        <p:nvSpPr>
          <p:cNvPr id="6" name="TextBox 5">
            <a:extLst>
              <a:ext uri="{FF2B5EF4-FFF2-40B4-BE49-F238E27FC236}">
                <a16:creationId xmlns="" xmlns:a16="http://schemas.microsoft.com/office/drawing/2014/main" id="{2B94F812-2F22-48FB-8E4A-2929987BAACA}"/>
              </a:ext>
            </a:extLst>
          </p:cNvPr>
          <p:cNvSpPr txBox="1"/>
          <p:nvPr/>
        </p:nvSpPr>
        <p:spPr>
          <a:xfrm>
            <a:off x="4145475" y="3314700"/>
            <a:ext cx="4004612" cy="1785104"/>
          </a:xfrm>
          <a:prstGeom prst="rect">
            <a:avLst/>
          </a:prstGeom>
          <a:noFill/>
        </p:spPr>
        <p:txBody>
          <a:bodyPr wrap="square" rtlCol="0">
            <a:spAutoFit/>
          </a:bodyPr>
          <a:lstStyle/>
          <a:p>
            <a:r>
              <a:rPr lang="en-US" sz="2200" dirty="0" err="1" smtClean="0">
                <a:latin typeface="Times New Roman" panose="02020603050405020304" pitchFamily="18" charset="0"/>
                <a:cs typeface="Times New Roman" panose="02020603050405020304" pitchFamily="18" charset="0"/>
              </a:rPr>
              <a:t>Tiya</a:t>
            </a:r>
            <a:r>
              <a:rPr lang="en-US" sz="2200" dirty="0" smtClean="0">
                <a:latin typeface="Times New Roman" panose="02020603050405020304" pitchFamily="18" charset="0"/>
                <a:cs typeface="Times New Roman" panose="02020603050405020304" pitchFamily="18" charset="0"/>
              </a:rPr>
              <a:t> Jose</a:t>
            </a:r>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Assistant Professor  </a:t>
            </a:r>
          </a:p>
          <a:p>
            <a:r>
              <a:rPr lang="en-US" sz="2200" dirty="0">
                <a:latin typeface="Times New Roman" panose="02020603050405020304" pitchFamily="18" charset="0"/>
                <a:cs typeface="Times New Roman" panose="02020603050405020304" pitchFamily="18" charset="0"/>
              </a:rPr>
              <a:t>Department of Vocational Studies</a:t>
            </a:r>
          </a:p>
          <a:p>
            <a:r>
              <a:rPr lang="en-US" sz="2200" dirty="0">
                <a:latin typeface="Times New Roman" panose="02020603050405020304" pitchFamily="18" charset="0"/>
                <a:cs typeface="Times New Roman" panose="02020603050405020304" pitchFamily="18" charset="0"/>
              </a:rPr>
              <a:t>St. Mary’s College </a:t>
            </a:r>
            <a:r>
              <a:rPr lang="en-US" sz="2200" dirty="0" smtClean="0">
                <a:latin typeface="Times New Roman" panose="02020603050405020304" pitchFamily="18" charset="0"/>
                <a:cs typeface="Times New Roman" panose="02020603050405020304" pitchFamily="18" charset="0"/>
              </a:rPr>
              <a:t>,</a:t>
            </a:r>
            <a:r>
              <a:rPr lang="en-US" sz="2200" dirty="0" err="1" smtClean="0">
                <a:latin typeface="Times New Roman" panose="02020603050405020304" pitchFamily="18" charset="0"/>
                <a:cs typeface="Times New Roman" panose="02020603050405020304" pitchFamily="18" charset="0"/>
              </a:rPr>
              <a:t>Thrissur</a:t>
            </a:r>
            <a:r>
              <a:rPr lang="en-US" sz="2200" dirty="0" smtClean="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 </a:t>
            </a:r>
          </a:p>
        </p:txBody>
      </p:sp>
    </p:spTree>
    <p:extLst>
      <p:ext uri="{BB962C8B-B14F-4D97-AF65-F5344CB8AC3E}">
        <p14:creationId xmlns="" xmlns:p14="http://schemas.microsoft.com/office/powerpoint/2010/main" val="13577127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7A72F5BB-01CE-4E1F-B528-9003564E9862}"/>
              </a:ext>
            </a:extLst>
          </p:cNvPr>
          <p:cNvSpPr txBox="1"/>
          <p:nvPr/>
        </p:nvSpPr>
        <p:spPr>
          <a:xfrm>
            <a:off x="151074" y="6380543"/>
            <a:ext cx="5856411"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Twelve Principles of Animation,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Tiya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Jose,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463601" y="656894"/>
            <a:ext cx="8229600" cy="745524"/>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800" dirty="0" smtClean="0">
                <a:solidFill>
                  <a:srgbClr val="C00000"/>
                </a:solidFill>
                <a:latin typeface="Baskerville Old Face" pitchFamily="18" charset="0"/>
                <a:cs typeface="Times New Roman" pitchFamily="18" charset="0"/>
              </a:rPr>
              <a:t>  Arcs</a:t>
            </a:r>
            <a:endParaRPr lang="en-US" sz="2600" b="1" dirty="0">
              <a:solidFill>
                <a:srgbClr val="C00000"/>
              </a:solidFill>
              <a:latin typeface="Baskerville Old Face" pitchFamily="18" charset="0"/>
            </a:endParaRPr>
          </a:p>
        </p:txBody>
      </p:sp>
      <p:sp>
        <p:nvSpPr>
          <p:cNvPr id="7" name="Rectangle 6"/>
          <p:cNvSpPr/>
          <p:nvPr/>
        </p:nvSpPr>
        <p:spPr>
          <a:xfrm>
            <a:off x="418012" y="1436914"/>
            <a:ext cx="8494776" cy="4539704"/>
          </a:xfrm>
          <a:prstGeom prst="rect">
            <a:avLst/>
          </a:prstGeom>
        </p:spPr>
        <p:txBody>
          <a:bodyPr wrap="square">
            <a:spAutoFit/>
          </a:bodyPr>
          <a:lstStyle/>
          <a:p>
            <a:pPr algn="just"/>
            <a:endParaRPr lang="en-US" sz="2200" dirty="0">
              <a:latin typeface="Times New Roman" panose="02020603050405020304" pitchFamily="18" charset="0"/>
              <a:cs typeface="Times New Roman" panose="02020603050405020304" pitchFamily="18" charset="0"/>
            </a:endParaRPr>
          </a:p>
          <a:p>
            <a:pPr algn="just">
              <a:lnSpc>
                <a:spcPct val="150000"/>
              </a:lnSpc>
            </a:pPr>
            <a:r>
              <a:rPr lang="en-US" sz="2200" dirty="0" smtClean="0">
                <a:latin typeface="Times New Roman" panose="02020603050405020304" pitchFamily="18" charset="0"/>
                <a:cs typeface="Times New Roman" panose="02020603050405020304" pitchFamily="18" charset="0"/>
              </a:rPr>
              <a:t>	</a:t>
            </a:r>
            <a:r>
              <a:rPr lang="en-US" sz="2400" dirty="0" smtClean="0"/>
              <a:t> </a:t>
            </a:r>
            <a:r>
              <a:rPr lang="en-US" sz="2200" dirty="0" smtClean="0">
                <a:latin typeface="Times New Roman" pitchFamily="18" charset="0"/>
                <a:cs typeface="Times New Roman" pitchFamily="18" charset="0"/>
              </a:rPr>
              <a:t>All actions, with few exceptions (such as the animation of a mechanical device), follow an arc or slightly circular path. This is especially true of the human figure and the action of animals. Arcs give animation a more natural action and better flow. Think of natural movements in the terms of a pendulum swinging. All arm movement, head turns and even eye movements are executed on an arcs. </a:t>
            </a:r>
          </a:p>
          <a:p>
            <a:pPr algn="just">
              <a:lnSpc>
                <a:spcPct val="150000"/>
              </a:lnSpc>
            </a:pPr>
            <a:r>
              <a:rPr lang="en-US" sz="2200" dirty="0" smtClean="0">
                <a:latin typeface="Times New Roman" pitchFamily="18" charset="0"/>
                <a:cs typeface="Times New Roman" pitchFamily="18" charset="0"/>
              </a:rPr>
              <a:t>Examples:</a:t>
            </a:r>
          </a:p>
          <a:p>
            <a:pPr algn="just">
              <a:lnSpc>
                <a:spcPct val="150000"/>
              </a:lnSpc>
            </a:pPr>
            <a:r>
              <a:rPr lang="en-US" sz="2200" dirty="0" smtClean="0">
                <a:latin typeface="Times New Roman" pitchFamily="18" charset="0"/>
                <a:cs typeface="Times New Roman" pitchFamily="18" charset="0"/>
              </a:rPr>
              <a:t>               A thrown ball travels in a curve, not a straight line </a:t>
            </a:r>
          </a:p>
        </p:txBody>
      </p:sp>
    </p:spTree>
    <p:extLst>
      <p:ext uri="{BB962C8B-B14F-4D97-AF65-F5344CB8AC3E}">
        <p14:creationId xmlns="" xmlns:p14="http://schemas.microsoft.com/office/powerpoint/2010/main" val="2659583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194" y="926829"/>
            <a:ext cx="7886700" cy="836658"/>
          </a:xfrm>
        </p:spPr>
        <p:txBody>
          <a:bodyPr/>
          <a:lstStyle/>
          <a:p>
            <a:r>
              <a:rPr lang="en-US" sz="2800" dirty="0" smtClean="0">
                <a:solidFill>
                  <a:srgbClr val="C00000"/>
                </a:solidFill>
                <a:latin typeface="Baskerville Old Face" pitchFamily="18" charset="0"/>
                <a:cs typeface="Times New Roman" pitchFamily="18" charset="0"/>
              </a:rPr>
              <a:t>Secondary Action</a:t>
            </a:r>
            <a:endParaRPr lang="en-US" sz="2800" dirty="0">
              <a:solidFill>
                <a:srgbClr val="C00000"/>
              </a:solidFill>
              <a:latin typeface="Baskerville Old Face" pitchFamily="18" charset="0"/>
            </a:endParaRPr>
          </a:p>
        </p:txBody>
      </p:sp>
      <p:sp>
        <p:nvSpPr>
          <p:cNvPr id="3" name="Content Placeholder 2"/>
          <p:cNvSpPr>
            <a:spLocks noGrp="1"/>
          </p:cNvSpPr>
          <p:nvPr>
            <p:ph idx="1"/>
          </p:nvPr>
        </p:nvSpPr>
        <p:spPr/>
        <p:txBody>
          <a:bodyPr/>
          <a:lstStyle/>
          <a:p>
            <a:pPr algn="just">
              <a:lnSpc>
                <a:spcPct val="150000"/>
              </a:lnSpc>
              <a:buNone/>
            </a:pPr>
            <a:r>
              <a:rPr lang="en-US" sz="2200" dirty="0" smtClean="0">
                <a:latin typeface="Times New Roman" pitchFamily="18" charset="0"/>
                <a:cs typeface="Times New Roman" pitchFamily="18" charset="0"/>
              </a:rPr>
              <a:t>         This action adds to and enriches the main action and adds more dimension to the character animation, supplementing and/or re-enforcing the main action</a:t>
            </a:r>
            <a:r>
              <a:rPr lang="en-US" dirty="0" smtClean="0"/>
              <a:t>.</a:t>
            </a:r>
          </a:p>
          <a:p>
            <a:pPr algn="just">
              <a:lnSpc>
                <a:spcPct val="150000"/>
              </a:lnSpc>
              <a:buNone/>
            </a:pPr>
            <a:r>
              <a:rPr lang="en-US" sz="2200" dirty="0" smtClean="0">
                <a:latin typeface="Times New Roman" pitchFamily="18" charset="0"/>
                <a:cs typeface="Times New Roman" pitchFamily="18" charset="0"/>
              </a:rPr>
              <a:t>Examples:</a:t>
            </a:r>
          </a:p>
          <a:p>
            <a:pPr algn="just">
              <a:lnSpc>
                <a:spcPct val="150000"/>
              </a:lnSpc>
              <a:buNone/>
            </a:pPr>
            <a:r>
              <a:rPr lang="en-US" sz="2200" dirty="0" smtClean="0">
                <a:latin typeface="Times New Roman" pitchFamily="18" charset="0"/>
                <a:cs typeface="Times New Roman" pitchFamily="18" charset="0"/>
              </a:rPr>
              <a:t>      * Small yawn = Small cheek movements</a:t>
            </a:r>
          </a:p>
          <a:p>
            <a:pPr algn="just">
              <a:lnSpc>
                <a:spcPct val="150000"/>
              </a:lnSpc>
              <a:buNone/>
            </a:pPr>
            <a:r>
              <a:rPr lang="en-US" sz="2200" dirty="0" smtClean="0">
                <a:latin typeface="Times New Roman" pitchFamily="18" charset="0"/>
                <a:cs typeface="Times New Roman" pitchFamily="18" charset="0"/>
              </a:rPr>
              <a:t>      *Big yawn = Exaggerated arm movements and several facial movements</a:t>
            </a:r>
          </a:p>
          <a:p>
            <a:pPr algn="just">
              <a:lnSpc>
                <a:spcPct val="150000"/>
              </a:lnSpc>
              <a:buNone/>
            </a:pPr>
            <a:endParaRPr lang="en-US" sz="2200" dirty="0" smtClean="0">
              <a:latin typeface="Times New Roman" pitchFamily="18" charset="0"/>
              <a:cs typeface="Times New Roman" pitchFamily="18" charset="0"/>
            </a:endParaRPr>
          </a:p>
          <a:p>
            <a:pPr algn="just">
              <a:lnSpc>
                <a:spcPct val="150000"/>
              </a:lnSpc>
              <a:buNone/>
            </a:pPr>
            <a:endParaRPr lang="en-US" dirty="0" smtClean="0"/>
          </a:p>
          <a:p>
            <a:pPr algn="just">
              <a:lnSpc>
                <a:spcPct val="150000"/>
              </a:lnSpc>
              <a:buNone/>
            </a:pPr>
            <a:endParaRPr lang="en-US" dirty="0"/>
          </a:p>
        </p:txBody>
      </p:sp>
      <p:pic>
        <p:nvPicPr>
          <p:cNvPr id="4" name="Picture 3"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5" name="Rectangle 4"/>
          <p:cNvSpPr/>
          <p:nvPr/>
        </p:nvSpPr>
        <p:spPr>
          <a:xfrm>
            <a:off x="0" y="6472929"/>
            <a:ext cx="7707086" cy="369332"/>
          </a:xfrm>
          <a:prstGeom prst="rect">
            <a:avLst/>
          </a:prstGeom>
        </p:spPr>
        <p:txBody>
          <a:bodyPr wrap="square">
            <a:spAutoFit/>
          </a:bodyPr>
          <a:lstStyle/>
          <a:p>
            <a:r>
              <a:rPr lang="en-US"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Twelve Principles of Animation, </a:t>
            </a:r>
            <a:r>
              <a:rPr lang="en-US"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Tiya</a:t>
            </a:r>
            <a:r>
              <a:rPr lang="en-US"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Jose, </a:t>
            </a:r>
            <a:r>
              <a:rPr lang="en-US"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3964" y="1135834"/>
            <a:ext cx="7886700" cy="1325563"/>
          </a:xfrm>
        </p:spPr>
        <p:txBody>
          <a:bodyPr/>
          <a:lstStyle/>
          <a:p>
            <a:r>
              <a:rPr lang="en-US" sz="2800" dirty="0" smtClean="0">
                <a:solidFill>
                  <a:srgbClr val="C00000"/>
                </a:solidFill>
                <a:latin typeface="Baskerville Old Face" pitchFamily="18" charset="0"/>
                <a:cs typeface="Times New Roman" pitchFamily="18" charset="0"/>
              </a:rPr>
              <a:t>Timing</a:t>
            </a:r>
            <a:endParaRPr lang="en-US" sz="2800" dirty="0">
              <a:solidFill>
                <a:srgbClr val="C00000"/>
              </a:solidFill>
              <a:latin typeface="Baskerville Old Face" pitchFamily="18" charset="0"/>
            </a:endParaRPr>
          </a:p>
        </p:txBody>
      </p:sp>
      <p:sp>
        <p:nvSpPr>
          <p:cNvPr id="3" name="Content Placeholder 2"/>
          <p:cNvSpPr>
            <a:spLocks noGrp="1"/>
          </p:cNvSpPr>
          <p:nvPr>
            <p:ph idx="1"/>
          </p:nvPr>
        </p:nvSpPr>
        <p:spPr/>
        <p:txBody>
          <a:bodyPr/>
          <a:lstStyle/>
          <a:p>
            <a:pPr algn="just">
              <a:lnSpc>
                <a:spcPct val="150000"/>
              </a:lnSpc>
              <a:buNone/>
            </a:pPr>
            <a:r>
              <a:rPr lang="en-US" sz="2200" dirty="0" smtClean="0">
                <a:latin typeface="Times New Roman" pitchFamily="18" charset="0"/>
                <a:cs typeface="Times New Roman" pitchFamily="18" charset="0"/>
              </a:rPr>
              <a:t>        Expertise in timing comes best with experience and personal experimentation, using the trial and error method in refining technique. The basics are: more drawings between poses slow and smooth the action. Fewer drawings make the action faster and crisper. A variety of slow and fast timing within a scene adds texture and interest to the movement.</a:t>
            </a:r>
            <a:endParaRPr lang="en-US" sz="2200" dirty="0">
              <a:latin typeface="Times New Roman" pitchFamily="18" charset="0"/>
              <a:cs typeface="Times New Roman" pitchFamily="18" charset="0"/>
            </a:endParaRPr>
          </a:p>
        </p:txBody>
      </p:sp>
      <p:pic>
        <p:nvPicPr>
          <p:cNvPr id="4" name="Picture 3"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5" name="Rectangle 4"/>
          <p:cNvSpPr/>
          <p:nvPr/>
        </p:nvSpPr>
        <p:spPr>
          <a:xfrm>
            <a:off x="0" y="6485992"/>
            <a:ext cx="6831874" cy="369332"/>
          </a:xfrm>
          <a:prstGeom prst="rect">
            <a:avLst/>
          </a:prstGeom>
        </p:spPr>
        <p:txBody>
          <a:bodyPr wrap="square">
            <a:spAutoFit/>
          </a:bodyPr>
          <a:lstStyle/>
          <a:p>
            <a:r>
              <a:rPr lang="en-US"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Twelve Principles of Animation, </a:t>
            </a:r>
            <a:r>
              <a:rPr lang="en-US"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Tiya</a:t>
            </a:r>
            <a:r>
              <a:rPr lang="en-US"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Jose, </a:t>
            </a:r>
            <a:r>
              <a:rPr lang="en-US"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9278" y="1018270"/>
            <a:ext cx="7886700" cy="732154"/>
          </a:xfrm>
        </p:spPr>
        <p:txBody>
          <a:bodyPr/>
          <a:lstStyle/>
          <a:p>
            <a:r>
              <a:rPr lang="en-US" sz="2800" dirty="0" smtClean="0">
                <a:solidFill>
                  <a:srgbClr val="C00000"/>
                </a:solidFill>
                <a:latin typeface="Baskerville Old Face" pitchFamily="18" charset="0"/>
                <a:cs typeface="Times New Roman" pitchFamily="18" charset="0"/>
              </a:rPr>
              <a:t>Exaggeration</a:t>
            </a:r>
            <a:endParaRPr lang="en-US" sz="2800" dirty="0">
              <a:solidFill>
                <a:srgbClr val="C00000"/>
              </a:solidFill>
              <a:latin typeface="Baskerville Old Face" pitchFamily="18" charset="0"/>
            </a:endParaRPr>
          </a:p>
        </p:txBody>
      </p:sp>
      <p:sp>
        <p:nvSpPr>
          <p:cNvPr id="3" name="Content Placeholder 2"/>
          <p:cNvSpPr>
            <a:spLocks noGrp="1"/>
          </p:cNvSpPr>
          <p:nvPr>
            <p:ph idx="1"/>
          </p:nvPr>
        </p:nvSpPr>
        <p:spPr>
          <a:xfrm>
            <a:off x="615587" y="1525180"/>
            <a:ext cx="7886700" cy="4351338"/>
          </a:xfrm>
        </p:spPr>
        <p:txBody>
          <a:bodyPr/>
          <a:lstStyle/>
          <a:p>
            <a:pPr algn="just">
              <a:lnSpc>
                <a:spcPct val="150000"/>
              </a:lnSpc>
              <a:buNone/>
            </a:pPr>
            <a:r>
              <a:rPr lang="en-US" sz="2200" dirty="0" smtClean="0">
                <a:latin typeface="Times New Roman" pitchFamily="18" charset="0"/>
                <a:cs typeface="Times New Roman" pitchFamily="18" charset="0"/>
              </a:rPr>
              <a:t>         Exaggeration is not extreme distortion of a drawing or extremely broad, violent action all the time. It's like a caricature of facial features, expressions, poses, attitudes and actions. Action traced from live action film can be accurate, but stiff and mechanical. In feature animation, a character must move more broadly to look natural. The same is true of facial expressions, but the action should not be as broad as in a short cartoon style. Exaggeration in a walk or an eye movement or even a head turn will give your film more appeal.</a:t>
            </a:r>
            <a:endParaRPr lang="en-US" sz="2200" dirty="0">
              <a:latin typeface="Times New Roman" pitchFamily="18" charset="0"/>
              <a:cs typeface="Times New Roman" pitchFamily="18" charset="0"/>
            </a:endParaRPr>
          </a:p>
        </p:txBody>
      </p:sp>
      <p:pic>
        <p:nvPicPr>
          <p:cNvPr id="4" name="Picture 3"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5" name="Rectangle 4"/>
          <p:cNvSpPr/>
          <p:nvPr/>
        </p:nvSpPr>
        <p:spPr>
          <a:xfrm>
            <a:off x="-13088" y="6489152"/>
            <a:ext cx="6662082" cy="369332"/>
          </a:xfrm>
          <a:prstGeom prst="rect">
            <a:avLst/>
          </a:prstGeom>
        </p:spPr>
        <p:txBody>
          <a:bodyPr wrap="square">
            <a:spAutoFit/>
          </a:bodyPr>
          <a:lstStyle/>
          <a:p>
            <a:r>
              <a:rPr lang="en-US"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Twelve Principles of Animation, </a:t>
            </a:r>
            <a:r>
              <a:rPr lang="en-US"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Tiya</a:t>
            </a:r>
            <a:r>
              <a:rPr lang="en-US"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Jose, </a:t>
            </a:r>
            <a:r>
              <a:rPr lang="en-US"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776" y="652509"/>
            <a:ext cx="7886700" cy="862783"/>
          </a:xfrm>
        </p:spPr>
        <p:txBody>
          <a:bodyPr/>
          <a:lstStyle/>
          <a:p>
            <a:r>
              <a:rPr lang="en-US" sz="2800" dirty="0" smtClean="0">
                <a:solidFill>
                  <a:srgbClr val="C00000"/>
                </a:solidFill>
                <a:latin typeface="Baskerville Old Face" pitchFamily="18" charset="0"/>
                <a:cs typeface="Times New Roman" pitchFamily="18" charset="0"/>
              </a:rPr>
              <a:t>Solid drawing</a:t>
            </a:r>
            <a:endParaRPr lang="en-US" sz="2800" dirty="0">
              <a:solidFill>
                <a:srgbClr val="C00000"/>
              </a:solidFill>
              <a:latin typeface="Baskerville Old Face" pitchFamily="18" charset="0"/>
            </a:endParaRPr>
          </a:p>
        </p:txBody>
      </p:sp>
      <p:sp>
        <p:nvSpPr>
          <p:cNvPr id="3" name="Content Placeholder 2"/>
          <p:cNvSpPr>
            <a:spLocks noGrp="1"/>
          </p:cNvSpPr>
          <p:nvPr>
            <p:ph idx="1"/>
          </p:nvPr>
        </p:nvSpPr>
        <p:spPr>
          <a:xfrm>
            <a:off x="563337" y="1185545"/>
            <a:ext cx="7886700" cy="4351338"/>
          </a:xfrm>
        </p:spPr>
        <p:txBody>
          <a:bodyPr/>
          <a:lstStyle/>
          <a:p>
            <a:pPr algn="just">
              <a:lnSpc>
                <a:spcPct val="150000"/>
              </a:lnSpc>
              <a:buNone/>
            </a:pPr>
            <a:r>
              <a:rPr lang="en-US" sz="2200" dirty="0" smtClean="0">
                <a:latin typeface="Times New Roman" pitchFamily="18" charset="0"/>
                <a:cs typeface="Times New Roman" pitchFamily="18" charset="0"/>
              </a:rPr>
              <a:t>          The basic principles of drawing form, weight, volume solidity and the illusion of three dimensions apply to animation as it does to academic drawing. The way you draw cartoons you draw in the classical sense using pencil sketches and drawings for reproduction of life. You transform these into color and movement giving the characters the illusion of three-and four-dimensional life. </a:t>
            </a:r>
          </a:p>
          <a:p>
            <a:pPr algn="just">
              <a:lnSpc>
                <a:spcPct val="150000"/>
              </a:lnSpc>
              <a:buNone/>
            </a:pPr>
            <a:r>
              <a:rPr lang="en-US" sz="2200" dirty="0" smtClean="0">
                <a:latin typeface="Times New Roman" pitchFamily="18" charset="0"/>
                <a:cs typeface="Times New Roman" pitchFamily="18" charset="0"/>
              </a:rPr>
              <a:t>Example: </a:t>
            </a:r>
          </a:p>
          <a:p>
            <a:pPr algn="just">
              <a:lnSpc>
                <a:spcPct val="150000"/>
              </a:lnSpc>
              <a:buNone/>
            </a:pPr>
            <a:r>
              <a:rPr lang="en-US" sz="2200" dirty="0" smtClean="0">
                <a:latin typeface="Times New Roman" pitchFamily="18" charset="0"/>
                <a:cs typeface="Times New Roman" pitchFamily="18" charset="0"/>
              </a:rPr>
              <a:t>           Drawing should be proportionate, head not too large, legs not too long </a:t>
            </a:r>
          </a:p>
          <a:p>
            <a:pPr algn="just">
              <a:lnSpc>
                <a:spcPct val="150000"/>
              </a:lnSpc>
              <a:buNone/>
            </a:pPr>
            <a:r>
              <a:rPr lang="en-US" sz="2200" dirty="0" smtClean="0">
                <a:latin typeface="Times New Roman" pitchFamily="18" charset="0"/>
                <a:cs typeface="Times New Roman" pitchFamily="18" charset="0"/>
              </a:rPr>
              <a:t>                </a:t>
            </a:r>
          </a:p>
          <a:p>
            <a:pPr algn="just">
              <a:lnSpc>
                <a:spcPct val="150000"/>
              </a:lnSpc>
              <a:buNone/>
            </a:pPr>
            <a:endParaRPr lang="en-US" sz="2200" dirty="0" smtClean="0">
              <a:latin typeface="Times New Roman" pitchFamily="18" charset="0"/>
              <a:cs typeface="Times New Roman" pitchFamily="18" charset="0"/>
            </a:endParaRPr>
          </a:p>
          <a:p>
            <a:pPr algn="just">
              <a:lnSpc>
                <a:spcPct val="150000"/>
              </a:lnSpc>
              <a:buNone/>
            </a:pPr>
            <a:endParaRPr lang="en-US" sz="2200" dirty="0">
              <a:latin typeface="Times New Roman" pitchFamily="18" charset="0"/>
              <a:cs typeface="Times New Roman" pitchFamily="18" charset="0"/>
            </a:endParaRPr>
          </a:p>
        </p:txBody>
      </p:sp>
      <p:pic>
        <p:nvPicPr>
          <p:cNvPr id="4" name="Picture 3"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5" name="Rectangle 4"/>
          <p:cNvSpPr/>
          <p:nvPr/>
        </p:nvSpPr>
        <p:spPr>
          <a:xfrm>
            <a:off x="0" y="6477389"/>
            <a:ext cx="7524206" cy="369332"/>
          </a:xfrm>
          <a:prstGeom prst="rect">
            <a:avLst/>
          </a:prstGeom>
        </p:spPr>
        <p:txBody>
          <a:bodyPr wrap="square">
            <a:spAutoFit/>
          </a:bodyPr>
          <a:lstStyle/>
          <a:p>
            <a:r>
              <a:rPr lang="en-US"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Twelve Principles of Animation, </a:t>
            </a:r>
            <a:r>
              <a:rPr lang="en-US"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Tiya</a:t>
            </a:r>
            <a:r>
              <a:rPr lang="en-US"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Jose, </a:t>
            </a:r>
            <a:r>
              <a:rPr lang="en-US"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solidFill>
                  <a:srgbClr val="C00000"/>
                </a:solidFill>
                <a:latin typeface="Baskerville Old Face" pitchFamily="18" charset="0"/>
                <a:cs typeface="Times New Roman" pitchFamily="18" charset="0"/>
              </a:rPr>
              <a:t>Appeal</a:t>
            </a:r>
            <a:endParaRPr lang="en-US" sz="2800" dirty="0">
              <a:solidFill>
                <a:srgbClr val="C00000"/>
              </a:solidFill>
              <a:latin typeface="Baskerville Old Face" pitchFamily="18" charset="0"/>
            </a:endParaRPr>
          </a:p>
        </p:txBody>
      </p:sp>
      <p:sp>
        <p:nvSpPr>
          <p:cNvPr id="3" name="Content Placeholder 2"/>
          <p:cNvSpPr>
            <a:spLocks noGrp="1"/>
          </p:cNvSpPr>
          <p:nvPr>
            <p:ph idx="1"/>
          </p:nvPr>
        </p:nvSpPr>
        <p:spPr>
          <a:xfrm>
            <a:off x="615588" y="819783"/>
            <a:ext cx="7886700" cy="4351338"/>
          </a:xfrm>
        </p:spPr>
        <p:txBody>
          <a:bodyPr/>
          <a:lstStyle/>
          <a:p>
            <a:pPr algn="just">
              <a:lnSpc>
                <a:spcPct val="150000"/>
              </a:lnSpc>
              <a:buNone/>
            </a:pPr>
            <a:r>
              <a:rPr lang="en-US" sz="2200" dirty="0" smtClean="0">
                <a:latin typeface="Times New Roman" pitchFamily="18" charset="0"/>
                <a:cs typeface="Times New Roman" pitchFamily="18" charset="0"/>
              </a:rPr>
              <a:t>       A live performer has charisma. An animated character has appeal. Appealing animation does not mean just being cute and cuddly. All characters have to have appeal whether they are heroic, villainous, comic or cute. Appeal, as you will use it, includes an easy to read design, clear drawing, and personality development that will capture and involve the audience interest.</a:t>
            </a:r>
          </a:p>
          <a:p>
            <a:pPr algn="just">
              <a:lnSpc>
                <a:spcPct val="150000"/>
              </a:lnSpc>
              <a:buNone/>
            </a:pPr>
            <a:r>
              <a:rPr lang="en-US" sz="2200" dirty="0" smtClean="0">
                <a:latin typeface="Times New Roman" pitchFamily="18" charset="0"/>
                <a:cs typeface="Times New Roman" pitchFamily="18" charset="0"/>
              </a:rPr>
              <a:t>               Early cartoons were basically a series of gags strung together on a main theme. Over the years, the artists have learned that to produce a feature there was a need for story continuity, character development and a higher quality of artwork throughout the entire production.</a:t>
            </a:r>
            <a:endParaRPr lang="en-US" sz="2200" dirty="0">
              <a:latin typeface="Times New Roman" pitchFamily="18" charset="0"/>
              <a:cs typeface="Times New Roman" pitchFamily="18" charset="0"/>
            </a:endParaRPr>
          </a:p>
        </p:txBody>
      </p:sp>
      <p:pic>
        <p:nvPicPr>
          <p:cNvPr id="4" name="Picture 3"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5" name="Rectangle 4"/>
          <p:cNvSpPr/>
          <p:nvPr/>
        </p:nvSpPr>
        <p:spPr>
          <a:xfrm>
            <a:off x="0" y="6488668"/>
            <a:ext cx="6557554" cy="369332"/>
          </a:xfrm>
          <a:prstGeom prst="rect">
            <a:avLst/>
          </a:prstGeom>
        </p:spPr>
        <p:txBody>
          <a:bodyPr wrap="square">
            <a:spAutoFit/>
          </a:bodyPr>
          <a:lstStyle/>
          <a:p>
            <a:r>
              <a:rPr lang="en-US"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Twelve Principles of Animation, </a:t>
            </a:r>
            <a:r>
              <a:rPr lang="en-US"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Tiya</a:t>
            </a:r>
            <a:r>
              <a:rPr lang="en-US"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Jose, </a:t>
            </a:r>
            <a:r>
              <a:rPr lang="en-US"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7A72F5BB-01CE-4E1F-B528-9003564E9862}"/>
              </a:ext>
            </a:extLst>
          </p:cNvPr>
          <p:cNvSpPr txBox="1"/>
          <p:nvPr/>
        </p:nvSpPr>
        <p:spPr>
          <a:xfrm>
            <a:off x="151074" y="6380543"/>
            <a:ext cx="5856411"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Twelve Principles of Animation,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Tiya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Jose,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450538" y="996528"/>
            <a:ext cx="8229600" cy="745524"/>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600" b="1" dirty="0">
                <a:solidFill>
                  <a:srgbClr val="C00000"/>
                </a:solidFill>
                <a:latin typeface="Bookman Old Style" panose="02050604050505020204" pitchFamily="18" charset="0"/>
              </a:rPr>
              <a:t>REFERENCE </a:t>
            </a:r>
          </a:p>
        </p:txBody>
      </p:sp>
      <p:sp>
        <p:nvSpPr>
          <p:cNvPr id="7" name="Rectangle 6"/>
          <p:cNvSpPr/>
          <p:nvPr/>
        </p:nvSpPr>
        <p:spPr>
          <a:xfrm>
            <a:off x="457200" y="1828800"/>
            <a:ext cx="8494776" cy="769441"/>
          </a:xfrm>
          <a:prstGeom prst="rect">
            <a:avLst/>
          </a:prstGeom>
        </p:spPr>
        <p:txBody>
          <a:bodyPr wrap="square">
            <a:spAutoFit/>
          </a:bodyPr>
          <a:lstStyle/>
          <a:p>
            <a:pPr marL="342900" indent="-342900" algn="just">
              <a:buFont typeface="Wingdings" panose="05000000000000000000" pitchFamily="2" charset="2"/>
              <a:buChar char="v"/>
            </a:pPr>
            <a:r>
              <a:rPr lang="en-US" sz="2200" dirty="0">
                <a:latin typeface="Times New Roman" pitchFamily="18" charset="0"/>
                <a:cs typeface="Times New Roman" pitchFamily="18" charset="0"/>
              </a:rPr>
              <a:t>Wiki </a:t>
            </a:r>
            <a:r>
              <a:rPr lang="en-US" sz="2200" dirty="0" err="1">
                <a:latin typeface="Times New Roman" pitchFamily="18" charset="0"/>
                <a:cs typeface="Times New Roman" pitchFamily="18" charset="0"/>
              </a:rPr>
              <a:t>Pedia</a:t>
            </a:r>
            <a:endParaRPr lang="en-US" sz="2200" dirty="0">
              <a:latin typeface="Times New Roman" pitchFamily="18" charset="0"/>
              <a:cs typeface="Times New Roman" pitchFamily="18" charset="0"/>
            </a:endParaRPr>
          </a:p>
          <a:p>
            <a:pPr marL="342900" indent="-342900" algn="just">
              <a:buFont typeface="Wingdings" panose="05000000000000000000" pitchFamily="2" charset="2"/>
              <a:buChar char="v"/>
            </a:pP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www.animationtoolworks.com</a:t>
            </a:r>
            <a:endParaRPr lang="en-US" sz="2200" dirty="0">
              <a:latin typeface="Times New Roman" pitchFamily="18" charset="0"/>
              <a:cs typeface="Times New Roman" pitchFamily="18" charset="0"/>
            </a:endParaRPr>
          </a:p>
        </p:txBody>
      </p:sp>
    </p:spTree>
    <p:extLst>
      <p:ext uri="{BB962C8B-B14F-4D97-AF65-F5344CB8AC3E}">
        <p14:creationId xmlns="" xmlns:p14="http://schemas.microsoft.com/office/powerpoint/2010/main" val="26537124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2791064" y="2660002"/>
            <a:ext cx="3714239" cy="745524"/>
          </a:xfrm>
          <a:prstGeom prst="rect">
            <a:avLst/>
          </a:prstGeom>
        </p:spPr>
        <p:txBody>
          <a:bodyPr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b="1" dirty="0">
                <a:solidFill>
                  <a:srgbClr val="C00000"/>
                </a:solidFill>
                <a:latin typeface="Bookman Old Style" panose="02050604050505020204" pitchFamily="18" charset="0"/>
              </a:rPr>
              <a:t>THANK YOU</a:t>
            </a:r>
          </a:p>
        </p:txBody>
      </p:sp>
    </p:spTree>
    <p:extLst>
      <p:ext uri="{BB962C8B-B14F-4D97-AF65-F5344CB8AC3E}">
        <p14:creationId xmlns="" xmlns:p14="http://schemas.microsoft.com/office/powerpoint/2010/main" val="378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7A72F5BB-01CE-4E1F-B528-9003564E9862}"/>
              </a:ext>
            </a:extLst>
          </p:cNvPr>
          <p:cNvSpPr txBox="1"/>
          <p:nvPr/>
        </p:nvSpPr>
        <p:spPr>
          <a:xfrm>
            <a:off x="162091" y="6273225"/>
            <a:ext cx="6817700" cy="584775"/>
          </a:xfrm>
          <a:prstGeom prst="rect">
            <a:avLst/>
          </a:prstGeom>
          <a:noFill/>
        </p:spPr>
        <p:txBody>
          <a:bodyPr wrap="square" rtlCol="0">
            <a:spAutoFit/>
          </a:bodyPr>
          <a:lstStyle/>
          <a:p>
            <a:endParaRPr lang="en-IN" sz="1600" b="1" dirty="0" smtClean="0">
              <a:solidFill>
                <a:srgbClr val="C00000"/>
              </a:solidFill>
              <a:latin typeface="Bookman Old Style" pitchFamily="18" charset="0"/>
              <a:cs typeface="Arial" panose="020B0604020202020204" pitchFamily="34" charset="0"/>
            </a:endParaRPr>
          </a:p>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Twelve Principles of Animation,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Tiya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Jose, </a:t>
            </a:r>
            <a:r>
              <a:rPr lang="en-US" sz="1600" b="1" i="1" dirty="0" err="1">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165252" y="771112"/>
            <a:ext cx="7800109" cy="910281"/>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600" b="1" dirty="0">
                <a:solidFill>
                  <a:srgbClr val="C00000"/>
                </a:solidFill>
                <a:latin typeface="Bookman Old Style" panose="02050604050505020204" pitchFamily="18" charset="0"/>
              </a:rPr>
              <a:t>INTRODUCTION TO </a:t>
            </a:r>
            <a:r>
              <a:rPr lang="en-US" sz="2600" b="1" dirty="0" smtClean="0">
                <a:solidFill>
                  <a:srgbClr val="C00000"/>
                </a:solidFill>
                <a:latin typeface="Bookman Old Style" panose="02050604050505020204" pitchFamily="18" charset="0"/>
              </a:rPr>
              <a:t>12 PRINCIPLES OF </a:t>
            </a:r>
          </a:p>
          <a:p>
            <a:r>
              <a:rPr lang="en-US" sz="2600" b="1" dirty="0" smtClean="0">
                <a:solidFill>
                  <a:srgbClr val="C00000"/>
                </a:solidFill>
                <a:latin typeface="Bookman Old Style" panose="02050604050505020204" pitchFamily="18" charset="0"/>
              </a:rPr>
              <a:t>ANIMATION</a:t>
            </a:r>
            <a:endParaRPr lang="en-US" sz="2600" b="1" dirty="0">
              <a:solidFill>
                <a:srgbClr val="C00000"/>
              </a:solidFill>
              <a:latin typeface="Bookman Old Style" panose="02050604050505020204" pitchFamily="18" charset="0"/>
            </a:endParaRPr>
          </a:p>
        </p:txBody>
      </p:sp>
      <p:sp>
        <p:nvSpPr>
          <p:cNvPr id="2" name="Rectangle 1"/>
          <p:cNvSpPr/>
          <p:nvPr/>
        </p:nvSpPr>
        <p:spPr>
          <a:xfrm>
            <a:off x="457200" y="2302526"/>
            <a:ext cx="8489882" cy="3477875"/>
          </a:xfrm>
          <a:prstGeom prst="rect">
            <a:avLst/>
          </a:prstGeom>
        </p:spPr>
        <p:txBody>
          <a:bodyPr wrap="square">
            <a:spAutoFit/>
          </a:bodyPr>
          <a:lstStyle/>
          <a:p>
            <a:pPr algn="just">
              <a:lnSpc>
                <a:spcPct val="150000"/>
              </a:lnSpc>
            </a:pPr>
            <a:r>
              <a:rPr lang="en-US" sz="2200" dirty="0" smtClean="0">
                <a:latin typeface="Times New Roman" panose="02020603050405020304" pitchFamily="18" charset="0"/>
                <a:cs typeface="Times New Roman" panose="02020603050405020304" pitchFamily="18" charset="0"/>
              </a:rPr>
              <a:t>	The principles of animation were introduced by the Disney animators</a:t>
            </a:r>
          </a:p>
          <a:p>
            <a:pPr algn="just">
              <a:lnSpc>
                <a:spcPct val="150000"/>
              </a:lnSpc>
            </a:pPr>
            <a:r>
              <a:rPr lang="en-US" sz="2200" dirty="0" smtClean="0">
                <a:latin typeface="Times New Roman" panose="02020603050405020304" pitchFamily="18" charset="0"/>
                <a:cs typeface="Times New Roman" panose="02020603050405020304" pitchFamily="18" charset="0"/>
              </a:rPr>
              <a:t>Ollie Johnston and frank Thomas in their 1981 book The illusion of Life : Disney Animation.</a:t>
            </a:r>
            <a:r>
              <a:rPr lang="en-US" sz="2400" dirty="0" smtClean="0"/>
              <a:t> </a:t>
            </a:r>
            <a:r>
              <a:rPr lang="en-US" sz="2200" dirty="0" smtClean="0">
                <a:latin typeface="Times New Roman" pitchFamily="18" charset="0"/>
              </a:rPr>
              <a:t>The book and some of its principles have been adopted by some traditional studios, and have been referred to by some as the "Bible of animation."</a:t>
            </a:r>
            <a:endParaRPr lang="en-US" sz="2200" dirty="0" smtClean="0">
              <a:latin typeface="Times New Roman" pitchFamily="18" charset="0"/>
              <a:cs typeface="Times New Roman" panose="02020603050405020304" pitchFamily="18" charset="0"/>
            </a:endParaRPr>
          </a:p>
          <a:p>
            <a:r>
              <a:rPr lang="en-US" sz="2400" dirty="0" smtClean="0">
                <a:latin typeface="Times New Roman" pitchFamily="18" charset="0"/>
              </a:rPr>
              <a:t> </a:t>
            </a:r>
            <a:endParaRPr lang="en-US" sz="2200" dirty="0">
              <a:latin typeface="Times New Roman" pitchFamily="18" charset="0"/>
              <a:cs typeface="Times New Roman" panose="02020603050405020304" pitchFamily="18" charset="0"/>
            </a:endParaRPr>
          </a:p>
          <a:p>
            <a:pPr algn="just"/>
            <a:endParaRPr lang="en-US" sz="2200" dirty="0">
              <a:latin typeface="Times New Roman" pitchFamily="18" charset="0"/>
              <a:cs typeface="Times New Roman" panose="02020603050405020304" pitchFamily="18" charset="0"/>
            </a:endParaRPr>
          </a:p>
        </p:txBody>
      </p:sp>
    </p:spTree>
    <p:extLst>
      <p:ext uri="{BB962C8B-B14F-4D97-AF65-F5344CB8AC3E}">
        <p14:creationId xmlns="" xmlns:p14="http://schemas.microsoft.com/office/powerpoint/2010/main" val="2216383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7A72F5BB-01CE-4E1F-B528-9003564E9862}"/>
              </a:ext>
            </a:extLst>
          </p:cNvPr>
          <p:cNvSpPr txBox="1"/>
          <p:nvPr/>
        </p:nvSpPr>
        <p:spPr>
          <a:xfrm>
            <a:off x="151074" y="6380543"/>
            <a:ext cx="5856411" cy="584775"/>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Twelve Principles of Animation,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Tiya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Jose,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a:p>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2" name="Rectangle 1"/>
          <p:cNvSpPr/>
          <p:nvPr/>
        </p:nvSpPr>
        <p:spPr>
          <a:xfrm>
            <a:off x="1354182" y="825265"/>
            <a:ext cx="5091458" cy="492443"/>
          </a:xfrm>
          <a:prstGeom prst="rect">
            <a:avLst/>
          </a:prstGeom>
        </p:spPr>
        <p:txBody>
          <a:bodyPr wrap="none">
            <a:spAutoFit/>
          </a:bodyPr>
          <a:lstStyle/>
          <a:p>
            <a:r>
              <a:rPr lang="en-US" sz="2600" b="1" dirty="0" smtClean="0">
                <a:solidFill>
                  <a:srgbClr val="C00000"/>
                </a:solidFill>
                <a:latin typeface="Bookman Old Style" panose="02050604050505020204" pitchFamily="18" charset="0"/>
              </a:rPr>
              <a:t>PRINCIPLES OF ANIMATION</a:t>
            </a:r>
            <a:endParaRPr lang="en-US" sz="2600" b="1" dirty="0">
              <a:solidFill>
                <a:srgbClr val="C00000"/>
              </a:solidFill>
              <a:latin typeface="Bookman Old Style" panose="02050604050505020204" pitchFamily="18" charset="0"/>
            </a:endParaRPr>
          </a:p>
        </p:txBody>
      </p:sp>
      <p:sp>
        <p:nvSpPr>
          <p:cNvPr id="3" name="Rectangle 2"/>
          <p:cNvSpPr/>
          <p:nvPr/>
        </p:nvSpPr>
        <p:spPr>
          <a:xfrm>
            <a:off x="479706" y="1817148"/>
            <a:ext cx="8494776" cy="5509200"/>
          </a:xfrm>
          <a:prstGeom prst="rect">
            <a:avLst/>
          </a:prstGeom>
        </p:spPr>
        <p:txBody>
          <a:bodyPr wrap="square">
            <a:spAutoFit/>
          </a:bodyPr>
          <a:lstStyle/>
          <a:p>
            <a:pPr algn="just">
              <a:lnSpc>
                <a:spcPct val="150000"/>
              </a:lnSpc>
            </a:pPr>
            <a:r>
              <a:rPr lang="en-US" sz="2200" dirty="0" smtClean="0">
                <a:latin typeface="Times New Roman" pitchFamily="18" charset="0"/>
                <a:cs typeface="Times New Roman" pitchFamily="18" charset="0"/>
              </a:rPr>
              <a:t> 1. Squash and Stretch.                           6. Slow-out and Slow-in.                                    </a:t>
            </a:r>
          </a:p>
          <a:p>
            <a:pPr algn="just">
              <a:lnSpc>
                <a:spcPct val="150000"/>
              </a:lnSpc>
            </a:pPr>
            <a:r>
              <a:rPr lang="en-US" sz="2200" dirty="0" smtClean="0">
                <a:latin typeface="Times New Roman" pitchFamily="18" charset="0"/>
                <a:cs typeface="Times New Roman" pitchFamily="18" charset="0"/>
              </a:rPr>
              <a:t> 2.  Anticipation.                                      7.  Arcs.</a:t>
            </a:r>
          </a:p>
          <a:p>
            <a:pPr algn="just">
              <a:lnSpc>
                <a:spcPct val="150000"/>
              </a:lnSpc>
            </a:pPr>
            <a:r>
              <a:rPr lang="en-US" sz="2200" dirty="0" smtClean="0">
                <a:latin typeface="Times New Roman" pitchFamily="18" charset="0"/>
                <a:cs typeface="Times New Roman" pitchFamily="18" charset="0"/>
              </a:rPr>
              <a:t> 3</a:t>
            </a: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Staging.                                              8. Secondary Action.                                                 </a:t>
            </a:r>
          </a:p>
          <a:p>
            <a:pPr>
              <a:lnSpc>
                <a:spcPct val="150000"/>
              </a:lnSpc>
            </a:pPr>
            <a:r>
              <a:rPr lang="en-US" sz="2200" dirty="0" smtClean="0">
                <a:latin typeface="Times New Roman" pitchFamily="18" charset="0"/>
                <a:cs typeface="Times New Roman" pitchFamily="18" charset="0"/>
              </a:rPr>
              <a:t>4</a:t>
            </a: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Straight ahead and                              9.  Timing.</a:t>
            </a:r>
          </a:p>
          <a:p>
            <a:pPr>
              <a:lnSpc>
                <a:spcPct val="150000"/>
              </a:lnSpc>
            </a:pPr>
            <a:r>
              <a:rPr lang="en-US" sz="2200" dirty="0" smtClean="0">
                <a:latin typeface="Times New Roman" pitchFamily="18" charset="0"/>
                <a:cs typeface="Times New Roman" pitchFamily="18" charset="0"/>
              </a:rPr>
              <a:t>     pose to pose animation.                     10.  Exaggeration.         </a:t>
            </a:r>
          </a:p>
          <a:p>
            <a:pPr>
              <a:lnSpc>
                <a:spcPct val="150000"/>
              </a:lnSpc>
            </a:pPr>
            <a:r>
              <a:rPr lang="en-US" sz="2200" dirty="0" smtClean="0">
                <a:latin typeface="Times New Roman" pitchFamily="18" charset="0"/>
                <a:cs typeface="Times New Roman" pitchFamily="18" charset="0"/>
              </a:rPr>
              <a:t> 5. Follow through and                           11.  Solid drawing.</a:t>
            </a:r>
          </a:p>
          <a:p>
            <a:pPr>
              <a:lnSpc>
                <a:spcPct val="150000"/>
              </a:lnSpc>
            </a:pPr>
            <a:r>
              <a:rPr lang="en-US" sz="2200" dirty="0" smtClean="0">
                <a:latin typeface="Times New Roman" pitchFamily="18" charset="0"/>
                <a:cs typeface="Times New Roman" pitchFamily="18" charset="0"/>
              </a:rPr>
              <a:t>     overlapping action.                            12. Appeal.     </a:t>
            </a:r>
          </a:p>
          <a:p>
            <a:pPr>
              <a:lnSpc>
                <a:spcPct val="150000"/>
              </a:lnSpc>
            </a:pPr>
            <a:r>
              <a:rPr lang="en-US" sz="2200" dirty="0" smtClean="0">
                <a:latin typeface="Times New Roman" pitchFamily="18" charset="0"/>
                <a:cs typeface="Times New Roman" pitchFamily="18" charset="0"/>
              </a:rPr>
              <a:t>                                    </a:t>
            </a:r>
          </a:p>
          <a:p>
            <a:pPr>
              <a:lnSpc>
                <a:spcPct val="150000"/>
              </a:lnSpc>
            </a:pPr>
            <a:endParaRPr lang="en-US" sz="2200" dirty="0" smtClean="0">
              <a:latin typeface="Times New Roman" pitchFamily="18" charset="0"/>
              <a:cs typeface="Times New Roman" pitchFamily="18" charset="0"/>
            </a:endParaRPr>
          </a:p>
          <a:p>
            <a:pPr>
              <a:lnSpc>
                <a:spcPct val="150000"/>
              </a:lnSpc>
            </a:pPr>
            <a:endParaRPr lang="en-IN" sz="2200" dirty="0">
              <a:latin typeface="Times New Roman" pitchFamily="18" charset="0"/>
              <a:cs typeface="Times New Roman" pitchFamily="18" charset="0"/>
            </a:endParaRPr>
          </a:p>
          <a:p>
            <a:pPr marL="514350" indent="-514350" algn="just">
              <a:buAutoNum type="arabicPeriod"/>
            </a:pPr>
            <a:endParaRPr lang="en-US" sz="2200" dirty="0">
              <a:latin typeface="Times New Roman" pitchFamily="18" charset="0"/>
              <a:cs typeface="Times New Roman" pitchFamily="18" charset="0"/>
            </a:endParaRPr>
          </a:p>
        </p:txBody>
      </p:sp>
    </p:spTree>
    <p:extLst>
      <p:ext uri="{BB962C8B-B14F-4D97-AF65-F5344CB8AC3E}">
        <p14:creationId xmlns="" xmlns:p14="http://schemas.microsoft.com/office/powerpoint/2010/main" val="2575031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7A72F5BB-01CE-4E1F-B528-9003564E9862}"/>
              </a:ext>
            </a:extLst>
          </p:cNvPr>
          <p:cNvSpPr txBox="1"/>
          <p:nvPr/>
        </p:nvSpPr>
        <p:spPr>
          <a:xfrm>
            <a:off x="151074" y="6380543"/>
            <a:ext cx="5856411" cy="584775"/>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Twelve Principles of Animation,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Tiya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Jose,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a:p>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450538" y="996528"/>
            <a:ext cx="8229600" cy="745524"/>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US" sz="2600" b="1" dirty="0">
              <a:solidFill>
                <a:srgbClr val="C00000"/>
              </a:solidFill>
              <a:latin typeface="Bookman Old Style" panose="02050604050505020204" pitchFamily="18" charset="0"/>
            </a:endParaRPr>
          </a:p>
        </p:txBody>
      </p:sp>
      <p:sp>
        <p:nvSpPr>
          <p:cNvPr id="7" name="Rectangle 6"/>
          <p:cNvSpPr/>
          <p:nvPr/>
        </p:nvSpPr>
        <p:spPr>
          <a:xfrm>
            <a:off x="433120" y="644644"/>
            <a:ext cx="8494776" cy="830997"/>
          </a:xfrm>
          <a:prstGeom prst="rect">
            <a:avLst/>
          </a:prstGeom>
        </p:spPr>
        <p:txBody>
          <a:bodyPr wrap="square">
            <a:spAutoFit/>
          </a:bodyPr>
          <a:lstStyle/>
          <a:p>
            <a:pPr algn="just"/>
            <a:endParaRPr lang="en-US" sz="2200" dirty="0">
              <a:latin typeface="Times New Roman" panose="02020603050405020304" pitchFamily="18" charset="0"/>
              <a:cs typeface="Times New Roman" panose="02020603050405020304" pitchFamily="18" charset="0"/>
            </a:endParaRPr>
          </a:p>
          <a:p>
            <a:r>
              <a:rPr lang="en-US" sz="2600" dirty="0" smtClean="0">
                <a:solidFill>
                  <a:srgbClr val="C00000"/>
                </a:solidFill>
                <a:latin typeface="Bookman Old Style" pitchFamily="18" charset="0"/>
                <a:cs typeface="Times New Roman" pitchFamily="18" charset="0"/>
              </a:rPr>
              <a:t>Squash and Stretch</a:t>
            </a:r>
            <a:endParaRPr lang="en-US" sz="2600" dirty="0">
              <a:solidFill>
                <a:srgbClr val="C00000"/>
              </a:solidFill>
              <a:latin typeface="Bookman Old Style" pitchFamily="18" charset="0"/>
              <a:cs typeface="Times New Roman" panose="02020603050405020304" pitchFamily="18" charset="0"/>
            </a:endParaRPr>
          </a:p>
        </p:txBody>
      </p:sp>
      <p:sp>
        <p:nvSpPr>
          <p:cNvPr id="8" name="Rectangle 7"/>
          <p:cNvSpPr/>
          <p:nvPr/>
        </p:nvSpPr>
        <p:spPr>
          <a:xfrm>
            <a:off x="446222" y="1763825"/>
            <a:ext cx="8305893" cy="4201150"/>
          </a:xfrm>
          <a:prstGeom prst="rect">
            <a:avLst/>
          </a:prstGeom>
        </p:spPr>
        <p:txBody>
          <a:bodyPr wrap="square">
            <a:spAutoFit/>
          </a:bodyPr>
          <a:lstStyle/>
          <a:p>
            <a:pPr algn="just">
              <a:lnSpc>
                <a:spcPct val="150000"/>
              </a:lnSpc>
            </a:pPr>
            <a:r>
              <a:rPr lang="en-US" sz="2200" dirty="0" smtClean="0">
                <a:latin typeface="Times New Roman" pitchFamily="18" charset="0"/>
                <a:cs typeface="Times New Roman" pitchFamily="18" charset="0"/>
              </a:rPr>
              <a:t> This action gives the illusion of weight and volume to a character as it moves. Also squash and stretch is useful in animating dialogue and doing facial expressions.</a:t>
            </a:r>
            <a:r>
              <a:rPr lang="en-US" sz="2400" dirty="0" smtClean="0"/>
              <a:t> </a:t>
            </a:r>
            <a:r>
              <a:rPr lang="en-US" sz="2200" dirty="0" smtClean="0">
                <a:latin typeface="Times New Roman" pitchFamily="18" charset="0"/>
                <a:cs typeface="Times New Roman" pitchFamily="18" charset="0"/>
              </a:rPr>
              <a:t>It is used in all forms of character animation from a bouncing ball to the body weight of a person walking. This is the most important element you will be required to master and will be used often.</a:t>
            </a:r>
          </a:p>
          <a:p>
            <a:pPr algn="just">
              <a:lnSpc>
                <a:spcPct val="150000"/>
              </a:lnSpc>
            </a:pPr>
            <a:r>
              <a:rPr lang="en-US" sz="2200" dirty="0" smtClean="0">
                <a:latin typeface="Times New Roman" pitchFamily="18" charset="0"/>
                <a:cs typeface="Times New Roman" pitchFamily="18" charset="0"/>
              </a:rPr>
              <a:t>Example:</a:t>
            </a:r>
          </a:p>
          <a:p>
            <a:pPr algn="just">
              <a:lnSpc>
                <a:spcPct val="150000"/>
              </a:lnSpc>
            </a:pPr>
            <a:r>
              <a:rPr lang="en-US" sz="2200" dirty="0" smtClean="0">
                <a:latin typeface="Times New Roman" pitchFamily="18" charset="0"/>
                <a:cs typeface="Times New Roman" pitchFamily="18" charset="0"/>
              </a:rPr>
              <a:t>                A bouncing ball expands on impact</a:t>
            </a:r>
            <a:endParaRPr lang="en-US" sz="2200" dirty="0">
              <a:latin typeface="Times New Roman" pitchFamily="18" charset="0"/>
              <a:cs typeface="Times New Roman" pitchFamily="18" charset="0"/>
            </a:endParaRPr>
          </a:p>
        </p:txBody>
      </p:sp>
    </p:spTree>
    <p:extLst>
      <p:ext uri="{BB962C8B-B14F-4D97-AF65-F5344CB8AC3E}">
        <p14:creationId xmlns="" xmlns:p14="http://schemas.microsoft.com/office/powerpoint/2010/main" val="3943421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7A72F5BB-01CE-4E1F-B528-9003564E9862}"/>
              </a:ext>
            </a:extLst>
          </p:cNvPr>
          <p:cNvSpPr txBox="1"/>
          <p:nvPr/>
        </p:nvSpPr>
        <p:spPr>
          <a:xfrm>
            <a:off x="151074" y="6380543"/>
            <a:ext cx="5856411" cy="584775"/>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Twelve Principles of Animation,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Tiya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Jose,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a:p>
            <a:endParaRPr lang="en-IN" sz="1600" b="1" i="1" dirty="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476664" y="434825"/>
            <a:ext cx="8229600" cy="745524"/>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800" dirty="0" smtClean="0">
                <a:latin typeface="Times New Roman" pitchFamily="18" charset="0"/>
                <a:cs typeface="Times New Roman" pitchFamily="18" charset="0"/>
              </a:rPr>
              <a:t> </a:t>
            </a:r>
            <a:r>
              <a:rPr lang="en-US" sz="2800" dirty="0" smtClean="0">
                <a:solidFill>
                  <a:srgbClr val="C00000"/>
                </a:solidFill>
                <a:latin typeface="Baskerville Old Face" pitchFamily="18" charset="0"/>
                <a:cs typeface="Times New Roman" pitchFamily="18" charset="0"/>
              </a:rPr>
              <a:t>Anticipation</a:t>
            </a:r>
            <a:r>
              <a:rPr lang="en-US" sz="2800" dirty="0" smtClean="0">
                <a:latin typeface="Times New Roman" pitchFamily="18" charset="0"/>
                <a:cs typeface="Times New Roman" pitchFamily="18" charset="0"/>
              </a:rPr>
              <a:t> </a:t>
            </a:r>
            <a:endParaRPr lang="en-US" sz="2600" b="1" dirty="0">
              <a:solidFill>
                <a:srgbClr val="C00000"/>
              </a:solidFill>
              <a:latin typeface="Bookman Old Style" panose="02050604050505020204" pitchFamily="18" charset="0"/>
            </a:endParaRPr>
          </a:p>
        </p:txBody>
      </p:sp>
      <p:sp>
        <p:nvSpPr>
          <p:cNvPr id="7" name="Rectangle 6"/>
          <p:cNvSpPr/>
          <p:nvPr/>
        </p:nvSpPr>
        <p:spPr>
          <a:xfrm>
            <a:off x="378822" y="1227909"/>
            <a:ext cx="8494776" cy="5170646"/>
          </a:xfrm>
          <a:prstGeom prst="rect">
            <a:avLst/>
          </a:prstGeom>
        </p:spPr>
        <p:txBody>
          <a:bodyPr wrap="square">
            <a:spAutoFit/>
          </a:bodyPr>
          <a:lstStyle/>
          <a:p>
            <a:pPr algn="just">
              <a:lnSpc>
                <a:spcPct val="150000"/>
              </a:lnSpc>
            </a:pPr>
            <a:r>
              <a:rPr lang="en-US" sz="2200" dirty="0" smtClean="0">
                <a:latin typeface="Times New Roman" panose="02020603050405020304" pitchFamily="18" charset="0"/>
                <a:cs typeface="Times New Roman" panose="02020603050405020304" pitchFamily="18" charset="0"/>
              </a:rPr>
              <a:t>	 This movement prepares the audience for a major action the character is about to perform, such as, starting to run jump or change expression. A dancer does not just leap off the floor. A backwards motion occurs before the forward action is executed. The backward motion is the anticipation. A comic effect can be done by not using anticipation after a series of gags that used anticipation.</a:t>
            </a:r>
          </a:p>
          <a:p>
            <a:pPr algn="just">
              <a:lnSpc>
                <a:spcPct val="150000"/>
              </a:lnSpc>
            </a:pPr>
            <a:r>
              <a:rPr lang="en-US" sz="2200" dirty="0" smtClean="0">
                <a:latin typeface="Times New Roman" panose="02020603050405020304" pitchFamily="18" charset="0"/>
                <a:cs typeface="Times New Roman" panose="02020603050405020304" pitchFamily="18" charset="0"/>
              </a:rPr>
              <a:t>Example:</a:t>
            </a:r>
          </a:p>
          <a:p>
            <a:pPr algn="just">
              <a:lnSpc>
                <a:spcPct val="150000"/>
              </a:lnSpc>
            </a:pPr>
            <a:r>
              <a:rPr lang="en-US" sz="2200" dirty="0" smtClean="0">
                <a:latin typeface="Times New Roman" panose="02020603050405020304" pitchFamily="18" charset="0"/>
                <a:cs typeface="Times New Roman" panose="02020603050405020304" pitchFamily="18" charset="0"/>
              </a:rPr>
              <a:t>             Jumping character would bend knees and swing arms back </a:t>
            </a:r>
          </a:p>
          <a:p>
            <a:pPr algn="just">
              <a:lnSpc>
                <a:spcPct val="150000"/>
              </a:lnSpc>
            </a:pPr>
            <a:endParaRPr lang="en-US" sz="2200" dirty="0" smtClean="0">
              <a:latin typeface="Times New Roman" panose="02020603050405020304" pitchFamily="18" charset="0"/>
              <a:cs typeface="Times New Roman" panose="02020603050405020304" pitchFamily="18" charset="0"/>
            </a:endParaRPr>
          </a:p>
          <a:p>
            <a:pPr algn="just">
              <a:lnSpc>
                <a:spcPct val="150000"/>
              </a:lnSpc>
            </a:pPr>
            <a:endParaRPr lang="en-US" sz="2200" dirty="0">
              <a:latin typeface="Times New Roman" pitchFamily="18" charset="0"/>
              <a:cs typeface="Times New Roman" pitchFamily="18" charset="0"/>
            </a:endParaRPr>
          </a:p>
        </p:txBody>
      </p:sp>
    </p:spTree>
    <p:extLst>
      <p:ext uri="{BB962C8B-B14F-4D97-AF65-F5344CB8AC3E}">
        <p14:creationId xmlns="" xmlns:p14="http://schemas.microsoft.com/office/powerpoint/2010/main" val="3880836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7A72F5BB-01CE-4E1F-B528-9003564E9862}"/>
              </a:ext>
            </a:extLst>
          </p:cNvPr>
          <p:cNvSpPr txBox="1"/>
          <p:nvPr/>
        </p:nvSpPr>
        <p:spPr>
          <a:xfrm>
            <a:off x="151074" y="6380543"/>
            <a:ext cx="5856411"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Twelve Principles of Animation,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Tiya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Jose,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398286" y="291134"/>
            <a:ext cx="8229600" cy="745524"/>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800" dirty="0" smtClean="0">
                <a:latin typeface="Times New Roman" pitchFamily="18" charset="0"/>
                <a:cs typeface="Times New Roman" pitchFamily="18" charset="0"/>
              </a:rPr>
              <a:t> </a:t>
            </a:r>
            <a:r>
              <a:rPr lang="en-US" sz="2800" dirty="0" smtClean="0">
                <a:solidFill>
                  <a:srgbClr val="C00000"/>
                </a:solidFill>
                <a:latin typeface="Baskerville Old Face" pitchFamily="18" charset="0"/>
                <a:cs typeface="Times New Roman" pitchFamily="18" charset="0"/>
              </a:rPr>
              <a:t>Staging</a:t>
            </a:r>
            <a:endParaRPr lang="en-US" sz="2800" b="1" dirty="0">
              <a:solidFill>
                <a:srgbClr val="C00000"/>
              </a:solidFill>
              <a:latin typeface="Baskerville Old Face" pitchFamily="18" charset="0"/>
            </a:endParaRPr>
          </a:p>
        </p:txBody>
      </p:sp>
      <p:sp>
        <p:nvSpPr>
          <p:cNvPr id="7" name="Rectangle 6"/>
          <p:cNvSpPr/>
          <p:nvPr/>
        </p:nvSpPr>
        <p:spPr>
          <a:xfrm>
            <a:off x="378823" y="1058091"/>
            <a:ext cx="8494776" cy="5586145"/>
          </a:xfrm>
          <a:prstGeom prst="rect">
            <a:avLst/>
          </a:prstGeom>
        </p:spPr>
        <p:txBody>
          <a:bodyPr wrap="square">
            <a:spAutoFit/>
          </a:bodyPr>
          <a:lstStyle/>
          <a:p>
            <a:pPr algn="just">
              <a:lnSpc>
                <a:spcPct val="150000"/>
              </a:lnSpc>
            </a:pPr>
            <a:r>
              <a:rPr lang="en-US" sz="2200" dirty="0" smtClean="0">
                <a:latin typeface="Times New Roman" panose="02020603050405020304" pitchFamily="18" charset="0"/>
                <a:cs typeface="Times New Roman" panose="02020603050405020304" pitchFamily="18" charset="0"/>
              </a:rPr>
              <a:t>	</a:t>
            </a:r>
            <a:r>
              <a:rPr lang="en-US" sz="2400" dirty="0" smtClean="0">
                <a:latin typeface="Times New Roman" pitchFamily="18" charset="0"/>
                <a:cs typeface="Times New Roman" pitchFamily="18" charset="0"/>
              </a:rPr>
              <a:t> A pose or action should clearly communicate to the audience the attitude, mood, reaction or idea of the character as it relates to the story and continuity of the story line. The effective use of long, medium, or close up shots, as well as camera angles also helps in telling the story. There is a limited amount of time in a film so each sequence, scene and frame of film must relate to the overall story.</a:t>
            </a:r>
          </a:p>
          <a:p>
            <a:pPr algn="just">
              <a:lnSpc>
                <a:spcPct val="150000"/>
              </a:lnSpc>
            </a:pPr>
            <a:r>
              <a:rPr lang="en-US" sz="2400" dirty="0" smtClean="0">
                <a:latin typeface="Times New Roman" pitchFamily="18" charset="0"/>
                <a:cs typeface="Times New Roman" pitchFamily="18" charset="0"/>
              </a:rPr>
              <a:t>Example:</a:t>
            </a:r>
          </a:p>
          <a:p>
            <a:pPr algn="just">
              <a:lnSpc>
                <a:spcPct val="150000"/>
              </a:lnSpc>
            </a:pPr>
            <a:r>
              <a:rPr lang="en-US" sz="2400" dirty="0" smtClean="0">
                <a:latin typeface="Times New Roman" pitchFamily="18" charset="0"/>
                <a:cs typeface="Times New Roman" pitchFamily="18" charset="0"/>
              </a:rPr>
              <a:t>               Seeing a character in the distance with their head in their hands sets the stage for a sad mood</a:t>
            </a:r>
          </a:p>
          <a:p>
            <a:pPr algn="just">
              <a:lnSpc>
                <a:spcPct val="150000"/>
              </a:lnSpc>
            </a:pPr>
            <a:endParaRPr lang="en-US" sz="2200" dirty="0">
              <a:latin typeface="Times New Roman" pitchFamily="18" charset="0"/>
              <a:cs typeface="Times New Roman" pitchFamily="18" charset="0"/>
            </a:endParaRPr>
          </a:p>
        </p:txBody>
      </p:sp>
    </p:spTree>
    <p:extLst>
      <p:ext uri="{BB962C8B-B14F-4D97-AF65-F5344CB8AC3E}">
        <p14:creationId xmlns="" xmlns:p14="http://schemas.microsoft.com/office/powerpoint/2010/main" val="830779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7A72F5BB-01CE-4E1F-B528-9003564E9862}"/>
              </a:ext>
            </a:extLst>
          </p:cNvPr>
          <p:cNvSpPr txBox="1"/>
          <p:nvPr/>
        </p:nvSpPr>
        <p:spPr>
          <a:xfrm>
            <a:off x="151074" y="6380543"/>
            <a:ext cx="5856411"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Twelve Principles of Animation,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Tiya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Jose,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437476" y="683019"/>
            <a:ext cx="8229600" cy="745524"/>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r>
              <a:rPr lang="en-US" sz="2800" dirty="0" smtClean="0">
                <a:latin typeface="Times New Roman" pitchFamily="18" charset="0"/>
                <a:cs typeface="Times New Roman" pitchFamily="18" charset="0"/>
              </a:rPr>
              <a:t> </a:t>
            </a:r>
            <a:r>
              <a:rPr lang="en-US" sz="2800" dirty="0" smtClean="0">
                <a:solidFill>
                  <a:srgbClr val="C00000"/>
                </a:solidFill>
                <a:latin typeface="Baskerville Old Face" pitchFamily="18" charset="0"/>
                <a:cs typeface="Times New Roman" pitchFamily="18" charset="0"/>
              </a:rPr>
              <a:t>Straight ahead and pose to pose animation </a:t>
            </a:r>
            <a:endParaRPr lang="en-US" sz="2600" b="1" dirty="0">
              <a:solidFill>
                <a:srgbClr val="C00000"/>
              </a:solidFill>
              <a:latin typeface="Baskerville Old Face" pitchFamily="18" charset="0"/>
            </a:endParaRPr>
          </a:p>
        </p:txBody>
      </p:sp>
      <p:sp>
        <p:nvSpPr>
          <p:cNvPr id="7" name="Rectangle 6"/>
          <p:cNvSpPr/>
          <p:nvPr/>
        </p:nvSpPr>
        <p:spPr>
          <a:xfrm>
            <a:off x="457200" y="1828800"/>
            <a:ext cx="8494776" cy="3693319"/>
          </a:xfrm>
          <a:prstGeom prst="rect">
            <a:avLst/>
          </a:prstGeom>
        </p:spPr>
        <p:txBody>
          <a:bodyPr wrap="square">
            <a:spAutoFit/>
          </a:bodyPr>
          <a:lstStyle/>
          <a:p>
            <a:pPr algn="just">
              <a:lnSpc>
                <a:spcPct val="150000"/>
              </a:lnSpc>
            </a:pPr>
            <a:r>
              <a:rPr lang="en-US" sz="2200" dirty="0" smtClean="0">
                <a:latin typeface="Times New Roman" panose="02020603050405020304" pitchFamily="18" charset="0"/>
                <a:cs typeface="Times New Roman" panose="02020603050405020304" pitchFamily="18" charset="0"/>
              </a:rPr>
              <a:t>	</a:t>
            </a:r>
            <a:r>
              <a:rPr lang="en-US" sz="2400" dirty="0" smtClean="0"/>
              <a:t> </a:t>
            </a:r>
            <a:r>
              <a:rPr lang="en-US" sz="2200" dirty="0" smtClean="0">
                <a:latin typeface="Times New Roman" pitchFamily="18" charset="0"/>
                <a:cs typeface="Times New Roman" pitchFamily="18" charset="0"/>
              </a:rPr>
              <a:t>Straight ahead animation starts at the first drawing and works drawing to drawing to the end of a scene. You can lose size, volume, and proportions with this method, but it does have spontaneity and freshness. Fast, wild action scenes are done this way. Pose-to-Pose is more planned out and charted with key drawings done at intervals throughout the scene. Size, volumes, and proportions are controlled better this way, as is the action.</a:t>
            </a:r>
            <a:endParaRPr lang="en-US" sz="2200" dirty="0">
              <a:latin typeface="Times New Roman" pitchFamily="18" charset="0"/>
              <a:cs typeface="Times New Roman" pitchFamily="18" charset="0"/>
            </a:endParaRPr>
          </a:p>
        </p:txBody>
      </p:sp>
    </p:spTree>
    <p:extLst>
      <p:ext uri="{BB962C8B-B14F-4D97-AF65-F5344CB8AC3E}">
        <p14:creationId xmlns="" xmlns:p14="http://schemas.microsoft.com/office/powerpoint/2010/main" val="753019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7A72F5BB-01CE-4E1F-B528-9003564E9862}"/>
              </a:ext>
            </a:extLst>
          </p:cNvPr>
          <p:cNvSpPr txBox="1"/>
          <p:nvPr/>
        </p:nvSpPr>
        <p:spPr>
          <a:xfrm>
            <a:off x="151074" y="6380543"/>
            <a:ext cx="5856411" cy="338554"/>
          </a:xfrm>
          <a:prstGeom prst="rect">
            <a:avLst/>
          </a:prstGeom>
          <a:noFill/>
        </p:spPr>
        <p:txBody>
          <a:bodyPr wrap="none" rtlCol="0">
            <a:spAutoFit/>
          </a:bodyPr>
          <a:lstStyle/>
          <a:p>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Twelve Principles of Animation,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Tiya</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Jose, </a:t>
            </a:r>
            <a:r>
              <a:rPr lang="en-US" sz="1600"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sz="1600"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pic>
        <p:nvPicPr>
          <p:cNvPr id="5" name="Picture 4"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6" name="Title 1"/>
          <p:cNvSpPr txBox="1">
            <a:spLocks/>
          </p:cNvSpPr>
          <p:nvPr/>
        </p:nvSpPr>
        <p:spPr>
          <a:xfrm>
            <a:off x="437475" y="669956"/>
            <a:ext cx="8229600" cy="745524"/>
          </a:xfrm>
          <a:prstGeom prst="rect">
            <a:avLst/>
          </a:prstGeom>
        </p:spPr>
        <p:txBody>
          <a:bodyPr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2800" dirty="0" smtClean="0">
                <a:solidFill>
                  <a:srgbClr val="C00000"/>
                </a:solidFill>
                <a:latin typeface="Baskerville Old Face" pitchFamily="18" charset="0"/>
                <a:cs typeface="Times New Roman" pitchFamily="18" charset="0"/>
              </a:rPr>
              <a:t>Follow through and overlapping action</a:t>
            </a:r>
            <a:endParaRPr lang="en-US" sz="2800" b="1" dirty="0">
              <a:solidFill>
                <a:srgbClr val="C00000"/>
              </a:solidFill>
              <a:latin typeface="Baskerville Old Face" pitchFamily="18" charset="0"/>
            </a:endParaRPr>
          </a:p>
        </p:txBody>
      </p:sp>
      <p:sp>
        <p:nvSpPr>
          <p:cNvPr id="7" name="Rectangle 6"/>
          <p:cNvSpPr/>
          <p:nvPr/>
        </p:nvSpPr>
        <p:spPr>
          <a:xfrm>
            <a:off x="457200" y="1580606"/>
            <a:ext cx="8494776" cy="6694140"/>
          </a:xfrm>
          <a:prstGeom prst="rect">
            <a:avLst/>
          </a:prstGeom>
        </p:spPr>
        <p:txBody>
          <a:bodyPr wrap="square">
            <a:spAutoFit/>
          </a:bodyPr>
          <a:lstStyle/>
          <a:p>
            <a:pPr algn="just">
              <a:lnSpc>
                <a:spcPct val="150000"/>
              </a:lnSpc>
            </a:pPr>
            <a:r>
              <a:rPr lang="en-US" sz="2200" dirty="0" smtClean="0">
                <a:latin typeface="Times New Roman" panose="02020603050405020304" pitchFamily="18" charset="0"/>
                <a:cs typeface="Times New Roman" panose="02020603050405020304" pitchFamily="18" charset="0"/>
              </a:rPr>
              <a:t>	Follow through – when the main body of the character stop all other parts continue to catch up to the main mass</a:t>
            </a:r>
          </a:p>
          <a:p>
            <a:pPr algn="just">
              <a:lnSpc>
                <a:spcPct val="150000"/>
              </a:lnSpc>
            </a:pPr>
            <a:r>
              <a:rPr lang="en-US" sz="2200" dirty="0" smtClean="0">
                <a:latin typeface="Times New Roman" panose="02020603050405020304" pitchFamily="18" charset="0"/>
                <a:cs typeface="Times New Roman" panose="02020603050405020304" pitchFamily="18" charset="0"/>
              </a:rPr>
              <a:t>Example:</a:t>
            </a:r>
          </a:p>
          <a:p>
            <a:pPr algn="just">
              <a:lnSpc>
                <a:spcPct val="150000"/>
              </a:lnSpc>
            </a:pPr>
            <a:r>
              <a:rPr lang="en-US" sz="2200" dirty="0" smtClean="0">
                <a:latin typeface="Times New Roman" panose="02020603050405020304" pitchFamily="18" charset="0"/>
                <a:cs typeface="Times New Roman" panose="02020603050405020304" pitchFamily="18" charset="0"/>
              </a:rPr>
              <a:t>              Arms or long hair move after character has stopped</a:t>
            </a:r>
          </a:p>
          <a:p>
            <a:pPr algn="just">
              <a:lnSpc>
                <a:spcPct val="150000"/>
              </a:lnSpc>
            </a:pPr>
            <a:r>
              <a:rPr lang="en-US" sz="2200" dirty="0" smtClean="0">
                <a:latin typeface="Times New Roman" panose="02020603050405020304" pitchFamily="18" charset="0"/>
                <a:cs typeface="Times New Roman" panose="02020603050405020304" pitchFamily="18" charset="0"/>
              </a:rPr>
              <a:t>       Overlapping action – when the character changes direction while his clothes or hair continues forward.</a:t>
            </a:r>
          </a:p>
          <a:p>
            <a:pPr algn="just">
              <a:lnSpc>
                <a:spcPct val="150000"/>
              </a:lnSpc>
            </a:pPr>
            <a:r>
              <a:rPr lang="en-US" sz="2200" dirty="0" smtClean="0">
                <a:latin typeface="Times New Roman" panose="02020603050405020304" pitchFamily="18" charset="0"/>
                <a:cs typeface="Times New Roman" panose="02020603050405020304" pitchFamily="18" charset="0"/>
              </a:rPr>
              <a:t>Example:</a:t>
            </a:r>
          </a:p>
          <a:p>
            <a:pPr algn="just">
              <a:lnSpc>
                <a:spcPct val="150000"/>
              </a:lnSpc>
            </a:pPr>
            <a:r>
              <a:rPr lang="en-US" sz="2200" dirty="0" smtClean="0">
                <a:latin typeface="Times New Roman" panose="02020603050405020304" pitchFamily="18" charset="0"/>
                <a:cs typeface="Times New Roman" panose="02020603050405020304" pitchFamily="18" charset="0"/>
              </a:rPr>
              <a:t>             Bugs bunny stops turns around, but his legs continue in the opposite direction  </a:t>
            </a:r>
          </a:p>
          <a:p>
            <a:pPr algn="just">
              <a:lnSpc>
                <a:spcPct val="150000"/>
              </a:lnSpc>
            </a:pPr>
            <a:endParaRPr lang="en-US" sz="2200" dirty="0" smtClean="0">
              <a:latin typeface="Times New Roman" panose="02020603050405020304" pitchFamily="18" charset="0"/>
              <a:cs typeface="Times New Roman" panose="02020603050405020304" pitchFamily="18" charset="0"/>
            </a:endParaRPr>
          </a:p>
          <a:p>
            <a:pPr algn="just">
              <a:lnSpc>
                <a:spcPct val="150000"/>
              </a:lnSpc>
            </a:pPr>
            <a:r>
              <a:rPr lang="en-US" sz="2200" dirty="0" smtClean="0">
                <a:latin typeface="Times New Roman" panose="02020603050405020304" pitchFamily="18" charset="0"/>
                <a:cs typeface="Times New Roman" panose="02020603050405020304" pitchFamily="18" charset="0"/>
              </a:rPr>
              <a:t>     </a:t>
            </a:r>
          </a:p>
          <a:p>
            <a:pPr algn="just">
              <a:lnSpc>
                <a:spcPct val="150000"/>
              </a:lnSpc>
            </a:pPr>
            <a:endParaRPr lang="en-US" sz="2200" dirty="0" smtClean="0">
              <a:latin typeface="Times New Roman" panose="02020603050405020304" pitchFamily="18" charset="0"/>
              <a:cs typeface="Times New Roman" panose="02020603050405020304" pitchFamily="18" charset="0"/>
            </a:endParaRPr>
          </a:p>
          <a:p>
            <a:pPr algn="just">
              <a:lnSpc>
                <a:spcPct val="150000"/>
              </a:lnSpc>
            </a:pP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937747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521880"/>
            <a:ext cx="6503670" cy="719091"/>
          </a:xfrm>
        </p:spPr>
        <p:txBody>
          <a:bodyPr/>
          <a:lstStyle/>
          <a:p>
            <a:r>
              <a:rPr lang="en-US" sz="2800" dirty="0" smtClean="0">
                <a:solidFill>
                  <a:srgbClr val="C00000"/>
                </a:solidFill>
                <a:latin typeface="Baskerville Old Face" pitchFamily="18" charset="0"/>
                <a:cs typeface="Times New Roman" pitchFamily="18" charset="0"/>
              </a:rPr>
              <a:t>Slow-out and Slow-in</a:t>
            </a:r>
            <a:endParaRPr lang="en-US" sz="2800" dirty="0">
              <a:solidFill>
                <a:srgbClr val="C00000"/>
              </a:solidFill>
              <a:latin typeface="Baskerville Old Face" pitchFamily="18" charset="0"/>
            </a:endParaRPr>
          </a:p>
        </p:txBody>
      </p:sp>
      <p:sp>
        <p:nvSpPr>
          <p:cNvPr id="3" name="Content Placeholder 2"/>
          <p:cNvSpPr>
            <a:spLocks noGrp="1"/>
          </p:cNvSpPr>
          <p:nvPr>
            <p:ph idx="1"/>
          </p:nvPr>
        </p:nvSpPr>
        <p:spPr>
          <a:xfrm>
            <a:off x="615588" y="989604"/>
            <a:ext cx="7886700" cy="4810306"/>
          </a:xfrm>
        </p:spPr>
        <p:txBody>
          <a:bodyPr/>
          <a:lstStyle/>
          <a:p>
            <a:pPr algn="just">
              <a:lnSpc>
                <a:spcPct val="150000"/>
              </a:lnSpc>
              <a:buNone/>
            </a:pPr>
            <a:r>
              <a:rPr lang="en-US" sz="2200" dirty="0" smtClean="0">
                <a:latin typeface="Times New Roman" pitchFamily="18" charset="0"/>
                <a:cs typeface="Times New Roman" pitchFamily="18" charset="0"/>
              </a:rPr>
              <a:t>         As action starts, we have more drawings near the starting pose one or two in the middle and more drawings near the next pose. Fewer drawings make the action faster and more drawings make the action slower. Slow-ins and slow-outs soften the action making it more life-like. For a gag action we may omit some slow-out or slow-ins for shock appeal or the surprise element. This will give more snap to the scene.</a:t>
            </a:r>
          </a:p>
          <a:p>
            <a:pPr algn="just">
              <a:lnSpc>
                <a:spcPct val="150000"/>
              </a:lnSpc>
              <a:buNone/>
            </a:pPr>
            <a:r>
              <a:rPr lang="en-US" sz="2200" dirty="0" smtClean="0">
                <a:latin typeface="Times New Roman" pitchFamily="18" charset="0"/>
                <a:cs typeface="Times New Roman" pitchFamily="18" charset="0"/>
              </a:rPr>
              <a:t>Examples:</a:t>
            </a:r>
          </a:p>
          <a:p>
            <a:pPr algn="just">
              <a:lnSpc>
                <a:spcPct val="150000"/>
              </a:lnSpc>
              <a:buNone/>
            </a:pPr>
            <a:r>
              <a:rPr lang="en-US" sz="2200" dirty="0" smtClean="0">
                <a:latin typeface="Times New Roman" pitchFamily="18" charset="0"/>
                <a:cs typeface="Times New Roman" pitchFamily="18" charset="0"/>
              </a:rPr>
              <a:t>              *car  chase should take few frames for fast action</a:t>
            </a:r>
          </a:p>
          <a:p>
            <a:pPr algn="just">
              <a:lnSpc>
                <a:spcPct val="150000"/>
              </a:lnSpc>
              <a:buNone/>
            </a:pPr>
            <a:r>
              <a:rPr lang="en-US" sz="2200" dirty="0" smtClean="0">
                <a:latin typeface="Times New Roman" pitchFamily="18" charset="0"/>
                <a:cs typeface="Times New Roman" pitchFamily="18" charset="0"/>
              </a:rPr>
              <a:t>              *More drawing make the action slower</a:t>
            </a:r>
          </a:p>
          <a:p>
            <a:pPr algn="just">
              <a:lnSpc>
                <a:spcPct val="150000"/>
              </a:lnSpc>
              <a:buNone/>
            </a:pPr>
            <a:r>
              <a:rPr lang="en-US" sz="2200" dirty="0" smtClean="0">
                <a:latin typeface="Times New Roman" pitchFamily="18" charset="0"/>
                <a:cs typeface="Times New Roman" pitchFamily="18" charset="0"/>
              </a:rPr>
              <a:t>              </a:t>
            </a:r>
          </a:p>
          <a:p>
            <a:pPr algn="just">
              <a:lnSpc>
                <a:spcPct val="150000"/>
              </a:lnSpc>
              <a:buNone/>
            </a:pPr>
            <a:endParaRPr lang="en-US" sz="2200" dirty="0" smtClean="0">
              <a:latin typeface="Times New Roman" pitchFamily="18" charset="0"/>
              <a:cs typeface="Times New Roman" pitchFamily="18" charset="0"/>
            </a:endParaRPr>
          </a:p>
          <a:p>
            <a:pPr algn="just">
              <a:lnSpc>
                <a:spcPct val="150000"/>
              </a:lnSpc>
              <a:buNone/>
            </a:pPr>
            <a:endParaRPr lang="en-US" sz="2200" dirty="0" smtClean="0">
              <a:latin typeface="Times New Roman" pitchFamily="18" charset="0"/>
              <a:cs typeface="Times New Roman" pitchFamily="18" charset="0"/>
            </a:endParaRPr>
          </a:p>
          <a:p>
            <a:pPr algn="just">
              <a:lnSpc>
                <a:spcPct val="150000"/>
              </a:lnSpc>
              <a:buNone/>
            </a:pPr>
            <a:endParaRPr lang="en-US" sz="2200" dirty="0">
              <a:latin typeface="Times New Roman" pitchFamily="18" charset="0"/>
              <a:cs typeface="Times New Roman" pitchFamily="18" charset="0"/>
            </a:endParaRPr>
          </a:p>
        </p:txBody>
      </p:sp>
      <p:pic>
        <p:nvPicPr>
          <p:cNvPr id="4" name="Picture 3" descr="College logo_Updated.png"/>
          <p:cNvPicPr>
            <a:picLocks noChangeAspect="1"/>
          </p:cNvPicPr>
          <p:nvPr/>
        </p:nvPicPr>
        <p:blipFill>
          <a:blip r:embed="rId2" cstate="print"/>
          <a:stretch>
            <a:fillRect/>
          </a:stretch>
        </p:blipFill>
        <p:spPr>
          <a:xfrm>
            <a:off x="8184594" y="0"/>
            <a:ext cx="991088" cy="1115290"/>
          </a:xfrm>
          <a:prstGeom prst="rect">
            <a:avLst/>
          </a:prstGeom>
        </p:spPr>
      </p:pic>
      <p:sp>
        <p:nvSpPr>
          <p:cNvPr id="5" name="Rectangle 4"/>
          <p:cNvSpPr/>
          <p:nvPr/>
        </p:nvSpPr>
        <p:spPr>
          <a:xfrm>
            <a:off x="0" y="6516578"/>
            <a:ext cx="6609806" cy="369332"/>
          </a:xfrm>
          <a:prstGeom prst="rect">
            <a:avLst/>
          </a:prstGeom>
        </p:spPr>
        <p:txBody>
          <a:bodyPr wrap="square">
            <a:spAutoFit/>
          </a:bodyPr>
          <a:lstStyle/>
          <a:p>
            <a:r>
              <a:rPr lang="en-US"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Twelve Principles of Animation, </a:t>
            </a:r>
            <a:r>
              <a:rPr lang="en-US"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Tiya</a:t>
            </a:r>
            <a:r>
              <a:rPr lang="en-US"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Jose, </a:t>
            </a:r>
            <a:r>
              <a:rPr lang="en-US" b="1" i="1" dirty="0" err="1"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St.Mary’s</a:t>
            </a:r>
            <a:r>
              <a:rPr lang="en-US"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rPr>
              <a:t> College</a:t>
            </a:r>
            <a:endParaRPr lang="en-IN" b="1" i="1" dirty="0" smtClean="0">
              <a:effectLst>
                <a:outerShdw blurRad="38100" dist="38100" dir="2700000" algn="tl">
                  <a:srgbClr val="000000">
                    <a:alpha val="43137"/>
                  </a:srgbClr>
                </a:outerShdw>
              </a:effectLst>
              <a:latin typeface="Constantia" panose="02030602050306030303"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367</TotalTime>
  <Words>813</Words>
  <Application>Microsoft Office PowerPoint</Application>
  <PresentationFormat>On-screen Show (4:3)</PresentationFormat>
  <Paragraphs>95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Slide 2</vt:lpstr>
      <vt:lpstr>Slide 3</vt:lpstr>
      <vt:lpstr>Slide 4</vt:lpstr>
      <vt:lpstr>Slide 5</vt:lpstr>
      <vt:lpstr>Slide 6</vt:lpstr>
      <vt:lpstr>Slide 7</vt:lpstr>
      <vt:lpstr>Slide 8</vt:lpstr>
      <vt:lpstr>Slow-out and Slow-in</vt:lpstr>
      <vt:lpstr>Slide 10</vt:lpstr>
      <vt:lpstr>Secondary Action</vt:lpstr>
      <vt:lpstr>Timing</vt:lpstr>
      <vt:lpstr>Exaggeration</vt:lpstr>
      <vt:lpstr>Solid drawing</vt:lpstr>
      <vt:lpstr>Appeal</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Avinz</dc:creator>
  <cp:lastModifiedBy>admission</cp:lastModifiedBy>
  <cp:revision>134</cp:revision>
  <dcterms:created xsi:type="dcterms:W3CDTF">2018-12-04T06:33:32Z</dcterms:created>
  <dcterms:modified xsi:type="dcterms:W3CDTF">2019-06-26T03:53:05Z</dcterms:modified>
</cp:coreProperties>
</file>