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3" r:id="rId4"/>
    <p:sldId id="262" r:id="rId5"/>
    <p:sldId id="264" r:id="rId6"/>
    <p:sldId id="265" r:id="rId7"/>
    <p:sldId id="266" r:id="rId8"/>
    <p:sldId id="267" r:id="rId9"/>
    <p:sldId id="268"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19/Jun/2019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1200329"/>
          </a:xfrm>
          <a:prstGeom prst="rect">
            <a:avLst/>
          </a:prstGeom>
          <a:noFill/>
        </p:spPr>
        <p:txBody>
          <a:bodyPr wrap="square" rtlCol="0">
            <a:spAutoFit/>
          </a:bodyPr>
          <a:lstStyle/>
          <a:p>
            <a:pPr algn="ctr"/>
            <a:r>
              <a:rPr lang="en-IN" sz="3600" b="1" dirty="0">
                <a:solidFill>
                  <a:srgbClr val="C00000"/>
                </a:solidFill>
                <a:latin typeface="Bookman Old Style" pitchFamily="18" charset="0"/>
                <a:cs typeface="Arial" panose="020B0604020202020204" pitchFamily="34" charset="0"/>
              </a:rPr>
              <a:t>Graphic Design : Major </a:t>
            </a:r>
            <a:r>
              <a:rPr lang="en-IN" sz="3600" b="1" dirty="0" err="1">
                <a:solidFill>
                  <a:srgbClr val="C00000"/>
                </a:solidFill>
                <a:latin typeface="Bookman Old Style" pitchFamily="18" charset="0"/>
                <a:cs typeface="Arial" panose="020B0604020202020204" pitchFamily="34" charset="0"/>
              </a:rPr>
              <a:t>Color</a:t>
            </a:r>
            <a:r>
              <a:rPr lang="en-IN" sz="3600" b="1" dirty="0">
                <a:solidFill>
                  <a:srgbClr val="C00000"/>
                </a:solidFill>
                <a:latin typeface="Bookman Old Style" pitchFamily="18" charset="0"/>
                <a:cs typeface="Arial" panose="020B0604020202020204" pitchFamily="34" charset="0"/>
              </a:rPr>
              <a:t> Modes</a:t>
            </a: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4004612" cy="1785104"/>
          </a:xfrm>
          <a:prstGeom prst="rect">
            <a:avLst/>
          </a:prstGeom>
          <a:noFill/>
        </p:spPr>
        <p:txBody>
          <a:bodyPr wrap="square" rtlCol="0">
            <a:spAutoFit/>
          </a:bodyPr>
          <a:lstStyle/>
          <a:p>
            <a:r>
              <a:rPr lang="en-US" sz="2200" dirty="0" err="1">
                <a:latin typeface="Times New Roman" panose="02020603050405020304" pitchFamily="18" charset="0"/>
                <a:cs typeface="Times New Roman" panose="02020603050405020304" pitchFamily="18" charset="0"/>
              </a:rPr>
              <a:t>Avinash</a:t>
            </a:r>
            <a:r>
              <a:rPr lang="en-US" sz="2200" dirty="0">
                <a:latin typeface="Times New Roman" panose="02020603050405020304" pitchFamily="18" charset="0"/>
                <a:cs typeface="Times New Roman" panose="02020603050405020304" pitchFamily="18" charset="0"/>
              </a:rPr>
              <a:t> Ravindran</a:t>
            </a: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Vocational Studies</a:t>
            </a:r>
          </a:p>
          <a:p>
            <a:r>
              <a:rPr lang="en-US" sz="2200" dirty="0">
                <a:latin typeface="Times New Roman" panose="02020603050405020304" pitchFamily="18" charset="0"/>
                <a:cs typeface="Times New Roman" panose="02020603050405020304" pitchFamily="18" charset="0"/>
              </a:rPr>
              <a:t>St. Mary’s College Thrissur </a:t>
            </a:r>
          </a:p>
          <a:p>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405018" y="2869007"/>
            <a:ext cx="2333963"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THANK YOU</a:t>
            </a:r>
          </a:p>
        </p:txBody>
      </p:sp>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78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INTRODUCTION TO COLOR MODES</a:t>
            </a:r>
          </a:p>
        </p:txBody>
      </p:sp>
      <p:sp>
        <p:nvSpPr>
          <p:cNvPr id="2" name="Rectangle 1"/>
          <p:cNvSpPr/>
          <p:nvPr/>
        </p:nvSpPr>
        <p:spPr>
          <a:xfrm>
            <a:off x="457200" y="1828800"/>
            <a:ext cx="8489882" cy="3308598"/>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color mode, or image mode, determines how the components of a color are combined, based on the number of color channels in the color model. Color modes include grayscale, RGB, and CMYK, among others. Photoshop Elements supports bitmap, grayscale, indexed, and RGB color modes.</a:t>
            </a:r>
          </a:p>
          <a:p>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5578771"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Different Types of Color Modes</a:t>
            </a:r>
          </a:p>
        </p:txBody>
      </p:sp>
      <p:sp>
        <p:nvSpPr>
          <p:cNvPr id="3" name="Rectangle 2"/>
          <p:cNvSpPr/>
          <p:nvPr/>
        </p:nvSpPr>
        <p:spPr>
          <a:xfrm>
            <a:off x="457200" y="1828800"/>
            <a:ext cx="8494776" cy="3586366"/>
          </a:xfrm>
          <a:prstGeom prst="rect">
            <a:avLst/>
          </a:prstGeom>
        </p:spPr>
        <p:txBody>
          <a:bodyPr wrap="square">
            <a:spAutoFit/>
          </a:bodyPr>
          <a:lstStyle/>
          <a:p>
            <a:pPr algn="just">
              <a:lnSpc>
                <a:spcPct val="150000"/>
              </a:lnSpc>
              <a:buNone/>
            </a:pPr>
            <a:r>
              <a:rPr lang="en-US" sz="2200" dirty="0">
                <a:latin typeface="Times New Roman" pitchFamily="18" charset="0"/>
                <a:cs typeface="Times New Roman" pitchFamily="18" charset="0"/>
              </a:rPr>
              <a:t>The six different hats managers and their teams can take turns wearing are </a:t>
            </a:r>
          </a:p>
          <a:p>
            <a:pPr algn="just">
              <a:lnSpc>
                <a:spcPct val="150000"/>
              </a:lnSpc>
              <a:buNone/>
            </a:pPr>
            <a:endParaRPr lang="en-US" sz="2200" dirty="0">
              <a:latin typeface="Times New Roman" pitchFamily="18" charset="0"/>
              <a:cs typeface="Times New Roman" pitchFamily="18" charset="0"/>
            </a:endParaRPr>
          </a:p>
          <a:p>
            <a:pPr marL="457200" indent="-457200">
              <a:lnSpc>
                <a:spcPct val="150000"/>
              </a:lnSpc>
              <a:buAutoNum type="arabicPeriod"/>
            </a:pPr>
            <a:r>
              <a:rPr lang="en-IN" sz="2200" dirty="0">
                <a:latin typeface="Times New Roman" pitchFamily="18" charset="0"/>
                <a:cs typeface="Times New Roman" pitchFamily="18" charset="0"/>
              </a:rPr>
              <a:t>RGB			-	RED, GREEN, BLUE</a:t>
            </a:r>
          </a:p>
          <a:p>
            <a:pPr marL="457200" indent="-457200">
              <a:lnSpc>
                <a:spcPct val="150000"/>
              </a:lnSpc>
              <a:buAutoNum type="arabicPeriod"/>
            </a:pPr>
            <a:r>
              <a:rPr lang="en-IN" sz="2200" dirty="0">
                <a:latin typeface="Times New Roman" pitchFamily="18" charset="0"/>
                <a:cs typeface="Times New Roman" pitchFamily="18" charset="0"/>
              </a:rPr>
              <a:t>CMYK			-	CYAN, MAGENTA, YELLOW, KEY (BLACK)</a:t>
            </a:r>
          </a:p>
          <a:p>
            <a:pPr marL="457200" indent="-457200">
              <a:lnSpc>
                <a:spcPct val="150000"/>
              </a:lnSpc>
              <a:buAutoNum type="arabicPeriod"/>
            </a:pPr>
            <a:r>
              <a:rPr lang="en-US" sz="2200" dirty="0">
                <a:latin typeface="Times New Roman" pitchFamily="18" charset="0"/>
                <a:cs typeface="Times New Roman" pitchFamily="18" charset="0"/>
              </a:rPr>
              <a:t>LAB			-	Lightness Component, A &amp; B Component</a:t>
            </a:r>
          </a:p>
          <a:p>
            <a:pPr marL="457200" indent="-457200">
              <a:lnSpc>
                <a:spcPct val="150000"/>
              </a:lnSpc>
              <a:buAutoNum type="arabicPeriod"/>
            </a:pPr>
            <a:r>
              <a:rPr lang="en-US" sz="2200" dirty="0">
                <a:latin typeface="Times New Roman" pitchFamily="18" charset="0"/>
                <a:cs typeface="Times New Roman" pitchFamily="18" charset="0"/>
              </a:rPr>
              <a:t>GREYSCALE	-	BLACK &amp; WHITE</a:t>
            </a:r>
          </a:p>
          <a:p>
            <a:pPr marL="457200" indent="-457200">
              <a:lnSpc>
                <a:spcPct val="150000"/>
              </a:lnSpc>
              <a:buAutoNum type="arabicPeriod"/>
            </a:pPr>
            <a:r>
              <a:rPr lang="en-US" sz="2200" dirty="0">
                <a:latin typeface="Times New Roman" pitchFamily="18" charset="0"/>
                <a:cs typeface="Times New Roman" pitchFamily="18" charset="0"/>
              </a:rPr>
              <a:t>BITMAP		-	BLACK OR WHITE	</a:t>
            </a:r>
            <a:endParaRPr lang="en-IN" sz="2200" dirty="0">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24412" y="199694"/>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RGB</a:t>
            </a:r>
          </a:p>
        </p:txBody>
      </p:sp>
      <p:sp>
        <p:nvSpPr>
          <p:cNvPr id="7" name="Rectangle 6"/>
          <p:cNvSpPr/>
          <p:nvPr/>
        </p:nvSpPr>
        <p:spPr>
          <a:xfrm>
            <a:off x="444138" y="1110343"/>
            <a:ext cx="8494776" cy="4094198"/>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RGB refers to Red(R), Green(G) and Blue(B) which are also known as primary colors.</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RGB is a standard color model, the exact range of colors represented can vary, depending on the application or display device.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RGB images use three colors, or channels, to reproduce colors on-screen. The three channels translate to 24 (8 bits x 3 channels) bits of color information per pixel. </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It is used by all monitors.</a:t>
            </a:r>
          </a:p>
        </p:txBody>
      </p:sp>
      <p:pic>
        <p:nvPicPr>
          <p:cNvPr id="9" name="Picture 8">
            <a:extLst>
              <a:ext uri="{FF2B5EF4-FFF2-40B4-BE49-F238E27FC236}">
                <a16:creationId xmlns:a16="http://schemas.microsoft.com/office/drawing/2014/main" xmlns="" id="{09618508-C2F4-4375-9755-16E4C0A26538}"/>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919750" y="5238206"/>
            <a:ext cx="5278374" cy="953588"/>
          </a:xfrm>
          <a:prstGeom prst="rect">
            <a:avLst/>
          </a:prstGeom>
        </p:spPr>
      </p:pic>
      <p:sp>
        <p:nvSpPr>
          <p:cNvPr id="8" name="TextBox 7">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98287" y="251945"/>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CMYK</a:t>
            </a:r>
          </a:p>
        </p:txBody>
      </p:sp>
      <p:sp>
        <p:nvSpPr>
          <p:cNvPr id="7" name="Rectangle 6"/>
          <p:cNvSpPr/>
          <p:nvPr/>
        </p:nvSpPr>
        <p:spPr>
          <a:xfrm>
            <a:off x="401029" y="1136469"/>
            <a:ext cx="8494776" cy="4094198"/>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CMYK is a standard color model, the exact range of colors represented can vary, depending on the press and printing conditions.</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CYMK color scheme is generally used when the image or the graphic created is to be printed on paper.</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It is based on the light absorbing quality on paper. </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CYMK images comprises of colors produced from the combination of 4 colors of cyan, magenta, yellow and black. Like the RGB mode, the user has to enter values for each color to get the desired color.</a:t>
            </a:r>
          </a:p>
        </p:txBody>
      </p:sp>
      <p:pic>
        <p:nvPicPr>
          <p:cNvPr id="8" name="Picture 7">
            <a:extLst>
              <a:ext uri="{FF2B5EF4-FFF2-40B4-BE49-F238E27FC236}">
                <a16:creationId xmlns:a16="http://schemas.microsoft.com/office/drawing/2014/main" xmlns="" id="{8AC42502-3C5A-489F-96B7-3A6B80C77AC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52231" y="5564777"/>
            <a:ext cx="6082784" cy="819209"/>
          </a:xfrm>
          <a:prstGeom prst="rect">
            <a:avLst/>
          </a:prstGeom>
        </p:spPr>
      </p:pic>
      <p:sp>
        <p:nvSpPr>
          <p:cNvPr id="9" name="TextBox 8">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880836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37475" y="304197"/>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LAB</a:t>
            </a:r>
          </a:p>
        </p:txBody>
      </p:sp>
      <p:sp>
        <p:nvSpPr>
          <p:cNvPr id="7" name="Rectangle 6"/>
          <p:cNvSpPr/>
          <p:nvPr/>
        </p:nvSpPr>
        <p:spPr>
          <a:xfrm>
            <a:off x="444137" y="1293223"/>
            <a:ext cx="8138160" cy="4154984"/>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LAB color consists of a luminance or lightness component (L) and two chromatic Components : the “a” component (from green to red) and the “b” component (from blue to yellow).</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LAB color is designed to be device independent, creating consistent color regardless of the device (such as a monitor, printer, computer, or scanner) used to create or output the image.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LAB model: A. Luminance =100 (white) B. Green to red component C. Blue to yellow component D. Luminance = 0 (black)</a:t>
            </a:r>
          </a:p>
        </p:txBody>
      </p:sp>
      <p:sp>
        <p:nvSpPr>
          <p:cNvPr id="8" name="TextBox 7">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830779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85223" y="291133"/>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GREYSCALE</a:t>
            </a:r>
          </a:p>
        </p:txBody>
      </p:sp>
      <p:sp>
        <p:nvSpPr>
          <p:cNvPr id="7" name="Rectangle 6"/>
          <p:cNvSpPr/>
          <p:nvPr/>
        </p:nvSpPr>
        <p:spPr>
          <a:xfrm>
            <a:off x="378823" y="1214845"/>
            <a:ext cx="8494776" cy="4602029"/>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grayscale mode used when the images to be created are in black and white.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In Grayscale mode, all on has to do is enter a value from 256 levels of grey to get the desired color.</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value 0 signifies total black while the value 255 signifies total white.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You can convert both Bitmap-mode and color images to grayscale.</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When converting from grayscale to RGB, the color values for a pixel are based on its previous gray value.</a:t>
            </a:r>
          </a:p>
        </p:txBody>
      </p:sp>
      <p:sp>
        <p:nvSpPr>
          <p:cNvPr id="8" name="TextBox 7">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75301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76664" y="304197"/>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BITMAP</a:t>
            </a:r>
          </a:p>
        </p:txBody>
      </p:sp>
      <p:sp>
        <p:nvSpPr>
          <p:cNvPr id="7" name="Rectangle 6"/>
          <p:cNvSpPr/>
          <p:nvPr/>
        </p:nvSpPr>
        <p:spPr>
          <a:xfrm>
            <a:off x="444137" y="1306286"/>
            <a:ext cx="8268789" cy="517064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This mode uses one of two color values (black or white) to represent the pixels in an image. Images in Bitmap mode are called bitmapped 1-bit images because they have a bit depth of 1. </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Scan your analog signature as a bitmap image and import it into other programs, such as the Microsoft Office programs. For the creative types, you can combine bitmap images with RGB color to produce many interesting effects.</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This mode is used for line arts. Converting to bitmap mode greatly reduces the file size up to one-eighth the size of the flattened grayscale</a:t>
            </a:r>
          </a:p>
        </p:txBody>
      </p:sp>
      <p:sp>
        <p:nvSpPr>
          <p:cNvPr id="8" name="TextBox 7">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1937747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98286" y="26500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REFERENCE </a:t>
            </a:r>
          </a:p>
        </p:txBody>
      </p:sp>
      <p:sp>
        <p:nvSpPr>
          <p:cNvPr id="7" name="Rectangle 6"/>
          <p:cNvSpPr/>
          <p:nvPr/>
        </p:nvSpPr>
        <p:spPr>
          <a:xfrm>
            <a:off x="649224" y="1306286"/>
            <a:ext cx="8494776" cy="1555041"/>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Wikipedia</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Elegance Designer – Swetha Maheshwari</a:t>
            </a:r>
          </a:p>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www.adobe.com</a:t>
            </a:r>
          </a:p>
        </p:txBody>
      </p:sp>
      <p:sp>
        <p:nvSpPr>
          <p:cNvPr id="8" name="TextBox 7">
            <a:extLst>
              <a:ext uri="{FF2B5EF4-FFF2-40B4-BE49-F238E27FC236}">
                <a16:creationId xmlns:a16="http://schemas.microsoft.com/office/drawing/2014/main" xmlns="" id="{7A72F5BB-01CE-4E1F-B528-9003564E9862}"/>
              </a:ext>
            </a:extLst>
          </p:cNvPr>
          <p:cNvSpPr txBox="1"/>
          <p:nvPr/>
        </p:nvSpPr>
        <p:spPr>
          <a:xfrm>
            <a:off x="151074" y="6380543"/>
            <a:ext cx="7219605"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Graphic Design:Major Color Modes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653712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629</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120</cp:revision>
  <dcterms:created xsi:type="dcterms:W3CDTF">2018-12-04T06:33:32Z</dcterms:created>
  <dcterms:modified xsi:type="dcterms:W3CDTF">2019-06-19T03:24:36Z</dcterms:modified>
</cp:coreProperties>
</file>