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93" r:id="rId4"/>
    <p:sldId id="264" r:id="rId5"/>
    <p:sldId id="263" r:id="rId6"/>
    <p:sldId id="286" r:id="rId7"/>
    <p:sldId id="262" r:id="rId8"/>
    <p:sldId id="261" r:id="rId9"/>
    <p:sldId id="287" r:id="rId10"/>
    <p:sldId id="260" r:id="rId11"/>
    <p:sldId id="258" r:id="rId12"/>
    <p:sldId id="275" r:id="rId13"/>
    <p:sldId id="278" r:id="rId14"/>
    <p:sldId id="279" r:id="rId15"/>
    <p:sldId id="280" r:id="rId16"/>
    <p:sldId id="283" r:id="rId17"/>
    <p:sldId id="281" r:id="rId18"/>
    <p:sldId id="282" r:id="rId19"/>
    <p:sldId id="284" r:id="rId20"/>
    <p:sldId id="285" r:id="rId21"/>
    <p:sldId id="289" r:id="rId22"/>
    <p:sldId id="290" r:id="rId23"/>
    <p:sldId id="292" r:id="rId24"/>
    <p:sldId id="277"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65" autoAdjust="0"/>
    <p:restoredTop sz="94660"/>
  </p:normalViewPr>
  <p:slideViewPr>
    <p:cSldViewPr snapToGrid="0">
      <p:cViewPr>
        <p:scale>
          <a:sx n="81" d="100"/>
          <a:sy n="81" d="100"/>
        </p:scale>
        <p:origin x="-106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893A24-685C-47EF-A629-502D73F5DEA8}" type="datetimeFigureOut">
              <a:rPr lang="en-US" smtClean="0"/>
              <a:pPr/>
              <a:t>6/20/2019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78182-CCB6-4453-B1D7-DD1C1BADD3AC}" type="slidenum">
              <a:rPr lang="en-US" smtClean="0"/>
              <a:pPr/>
              <a:t>‹#›</a:t>
            </a:fld>
            <a:endParaRPr lang="en-US"/>
          </a:p>
        </p:txBody>
      </p:sp>
    </p:spTree>
    <p:extLst>
      <p:ext uri="{BB962C8B-B14F-4D97-AF65-F5344CB8AC3E}">
        <p14:creationId xmlns:p14="http://schemas.microsoft.com/office/powerpoint/2010/main" val="19275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39459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230860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3799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6611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33486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334830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130076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21574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12596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265812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20-06-2019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val="30168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0400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en.wikipedia.org/wiki/Press_laws" TargetMode="External"/><Relationship Id="rId2" Type="http://schemas.openxmlformats.org/officeDocument/2006/relationships/hyperlink" Target="https://en.wikipedia.org/wiki/Self-censorship"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indiankanoon.org/docfragment/861870/?formInput=defamation%20cas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DAA5872A-EBA1-4765-860B-C6F753BE861D}"/>
              </a:ext>
            </a:extLst>
          </p:cNvPr>
          <p:cNvSpPr txBox="1"/>
          <p:nvPr/>
        </p:nvSpPr>
        <p:spPr>
          <a:xfrm>
            <a:off x="178905" y="858956"/>
            <a:ext cx="8584096" cy="646331"/>
          </a:xfrm>
          <a:prstGeom prst="rect">
            <a:avLst/>
          </a:prstGeom>
          <a:noFill/>
        </p:spPr>
        <p:txBody>
          <a:bodyPr wrap="square" rtlCol="0">
            <a:spAutoFit/>
          </a:bodyPr>
          <a:lstStyle/>
          <a:p>
            <a:pPr algn="ctr"/>
            <a:r>
              <a:rPr lang="en-US" sz="3600" b="1" dirty="0" smtClean="0">
                <a:solidFill>
                  <a:srgbClr val="C00000"/>
                </a:solidFill>
                <a:latin typeface="Bookman Old Style" panose="02050604050505020204" pitchFamily="18" charset="0"/>
              </a:rPr>
              <a:t>Media Ethics Basics </a:t>
            </a:r>
            <a:endParaRPr lang="en-IN" sz="3600" b="1" dirty="0">
              <a:solidFill>
                <a:srgbClr val="C00000"/>
              </a:solidFill>
              <a:latin typeface="Bookman Old Style" panose="02050604050505020204" pitchFamily="18" charset="0"/>
              <a:cs typeface="Arial" panose="020B0604020202020204" pitchFamily="34" charset="0"/>
            </a:endParaRPr>
          </a:p>
        </p:txBody>
      </p:sp>
      <p:sp>
        <p:nvSpPr>
          <p:cNvPr id="6" name="TextBox 5">
            <a:extLst>
              <a:ext uri="{FF2B5EF4-FFF2-40B4-BE49-F238E27FC236}">
                <a16:creationId xmlns="" xmlns:a16="http://schemas.microsoft.com/office/drawing/2014/main" id="{2B94F812-2F22-48FB-8E4A-2929987BAACA}"/>
              </a:ext>
            </a:extLst>
          </p:cNvPr>
          <p:cNvSpPr txBox="1"/>
          <p:nvPr/>
        </p:nvSpPr>
        <p:spPr>
          <a:xfrm>
            <a:off x="4470953" y="3314700"/>
            <a:ext cx="3907567" cy="1785104"/>
          </a:xfrm>
          <a:prstGeom prst="rect">
            <a:avLst/>
          </a:prstGeom>
          <a:noFill/>
        </p:spPr>
        <p:txBody>
          <a:bodyPr wrap="square" rtlCol="0">
            <a:spAutoFit/>
          </a:bodyPr>
          <a:lstStyle/>
          <a:p>
            <a:r>
              <a:rPr lang="en-US" sz="2200" dirty="0" err="1" smtClean="0">
                <a:latin typeface="Times New Roman" panose="02020603050405020304" pitchFamily="18" charset="0"/>
                <a:cs typeface="Times New Roman" panose="02020603050405020304" pitchFamily="18" charset="0"/>
              </a:rPr>
              <a:t>Deepa</a:t>
            </a:r>
            <a:r>
              <a:rPr lang="en-US" sz="2200" dirty="0" smtClean="0">
                <a:latin typeface="Times New Roman" panose="02020603050405020304" pitchFamily="18" charset="0"/>
                <a:cs typeface="Times New Roman" panose="02020603050405020304" pitchFamily="18" charset="0"/>
              </a:rPr>
              <a:t> K.C</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Assistant Professor  </a:t>
            </a:r>
          </a:p>
          <a:p>
            <a:r>
              <a:rPr lang="en-US" sz="2200" dirty="0">
                <a:latin typeface="Times New Roman" panose="02020603050405020304" pitchFamily="18" charset="0"/>
                <a:cs typeface="Times New Roman" panose="02020603050405020304" pitchFamily="18" charset="0"/>
              </a:rPr>
              <a:t>Department of </a:t>
            </a:r>
            <a:r>
              <a:rPr lang="en-US" sz="2200" dirty="0" smtClean="0">
                <a:latin typeface="Times New Roman" panose="02020603050405020304" pitchFamily="18" charset="0"/>
                <a:cs typeface="Times New Roman" panose="02020603050405020304" pitchFamily="18" charset="0"/>
              </a:rPr>
              <a:t>Multimedia</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St. Mary’s College Thrissur </a:t>
            </a:r>
          </a:p>
          <a:p>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35771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649224" y="928255"/>
            <a:ext cx="8217685" cy="2062872"/>
          </a:xfrm>
          <a:prstGeom prst="rect">
            <a:avLst/>
          </a:prstGeom>
        </p:spPr>
        <p:txBody>
          <a:bodyPr wrap="square">
            <a:spAutoFit/>
          </a:bodyPr>
          <a:lstStyle/>
          <a:p>
            <a:pPr marL="346075" indent="-346075" algn="just">
              <a:lnSpc>
                <a:spcPct val="150000"/>
              </a:lnSpc>
              <a:buFont typeface="Wingdings" pitchFamily="2" charset="2"/>
              <a:buChar char="v"/>
            </a:pPr>
            <a:r>
              <a:rPr lang="en-US" sz="2200" dirty="0" smtClean="0">
                <a:latin typeface="Times New Roman" pitchFamily="18" charset="0"/>
                <a:cs typeface="Times New Roman" pitchFamily="18" charset="0"/>
              </a:rPr>
              <a:t>Right to information from advertisements enabling the citizens to get vital information about life  saving drugs</a:t>
            </a:r>
          </a:p>
          <a:p>
            <a:pPr marL="346075" indent="-346075" algn="just">
              <a:lnSpc>
                <a:spcPct val="150000"/>
              </a:lnSpc>
              <a:buFont typeface="Wingdings" pitchFamily="2" charset="2"/>
              <a:buChar char="v"/>
            </a:pPr>
            <a:r>
              <a:rPr lang="en-US" sz="2200" dirty="0" smtClean="0">
                <a:latin typeface="Times New Roman" pitchFamily="18" charset="0"/>
                <a:cs typeface="Times New Roman" pitchFamily="18" charset="0"/>
              </a:rPr>
              <a:t> Right of sports lovers to watch cricket • Right of voters to know the antecedents of electoral candidates </a:t>
            </a:r>
            <a:endParaRPr lang="en-US" sz="2200" dirty="0">
              <a:latin typeface="Times New Roman" pitchFamily="18" charset="0"/>
              <a:cs typeface="Times New Roman" pitchFamily="18" charset="0"/>
            </a:endParaRPr>
          </a:p>
        </p:txBody>
      </p:sp>
      <p:sp>
        <p:nvSpPr>
          <p:cNvPr id="6" name="Rectangle 5"/>
          <p:cNvSpPr/>
          <p:nvPr/>
        </p:nvSpPr>
        <p:spPr>
          <a:xfrm>
            <a:off x="425090" y="3283573"/>
            <a:ext cx="8505855" cy="492443"/>
          </a:xfrm>
          <a:prstGeom prst="rect">
            <a:avLst/>
          </a:prstGeom>
        </p:spPr>
        <p:txBody>
          <a:bodyPr wrap="none">
            <a:spAutoFit/>
          </a:bodyPr>
          <a:lstStyle/>
          <a:p>
            <a:r>
              <a:rPr lang="en-US" sz="2600" b="1" dirty="0" smtClean="0">
                <a:solidFill>
                  <a:srgbClr val="C00000"/>
                </a:solidFill>
                <a:latin typeface="Bookman Old Style" panose="02050604050505020204" pitchFamily="18" charset="0"/>
              </a:rPr>
              <a:t>Right to expression beyond national boundaries</a:t>
            </a:r>
            <a:endParaRPr lang="en-US" sz="2600" dirty="0"/>
          </a:p>
        </p:txBody>
      </p:sp>
      <p:sp>
        <p:nvSpPr>
          <p:cNvPr id="8" name="Rectangle 7"/>
          <p:cNvSpPr/>
          <p:nvPr/>
        </p:nvSpPr>
        <p:spPr>
          <a:xfrm>
            <a:off x="429491" y="3868434"/>
            <a:ext cx="8382000" cy="2062872"/>
          </a:xfrm>
          <a:prstGeom prst="rect">
            <a:avLst/>
          </a:prstGeom>
        </p:spPr>
        <p:txBody>
          <a:bodyPr wrap="square">
            <a:spAutoFit/>
          </a:bodyPr>
          <a:lstStyle/>
          <a:p>
            <a:pPr algn="just">
              <a:lnSpc>
                <a:spcPct val="150000"/>
              </a:lnSpc>
            </a:pPr>
            <a:r>
              <a:rPr lang="en-US" sz="2200" dirty="0" smtClean="0">
                <a:latin typeface="Times New Roman" pitchFamily="18" charset="0"/>
                <a:cs typeface="Times New Roman" pitchFamily="18" charset="0"/>
              </a:rPr>
              <a:t>The right to freedom of speech and expression extends beyond national boundaries. The question was considered by the Supreme Court in one of the cases related to impounding of a passport ‘in the interests of the general public’. </a:t>
            </a:r>
            <a:endParaRPr lang="en-US" sz="2200" dirty="0">
              <a:latin typeface="Times New Roman" pitchFamily="18" charset="0"/>
              <a:cs typeface="Times New Roman" pitchFamily="18" charset="0"/>
            </a:endParaRPr>
          </a:p>
        </p:txBody>
      </p:sp>
      <p:pic>
        <p:nvPicPr>
          <p:cNvPr id="10" name="Picture 9"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11" name="TextBox 10">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725753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173900" y="275376"/>
            <a:ext cx="8229600" cy="663145"/>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Defamation</a:t>
            </a:r>
            <a:endParaRPr lang="en-US" sz="2600" b="1" dirty="0" smtClean="0">
              <a:solidFill>
                <a:srgbClr val="C00000"/>
              </a:solidFill>
              <a:latin typeface="Bookman Old Style" panose="02050604050505020204" pitchFamily="18" charset="0"/>
            </a:endParaRPr>
          </a:p>
        </p:txBody>
      </p:sp>
      <p:sp>
        <p:nvSpPr>
          <p:cNvPr id="2" name="Rectangle 1"/>
          <p:cNvSpPr/>
          <p:nvPr/>
        </p:nvSpPr>
        <p:spPr>
          <a:xfrm>
            <a:off x="471055" y="1052935"/>
            <a:ext cx="8293100" cy="4094198"/>
          </a:xfrm>
          <a:prstGeom prst="rect">
            <a:avLst/>
          </a:prstGeom>
        </p:spPr>
        <p:txBody>
          <a:bodyPr wrap="square">
            <a:spAutoFit/>
          </a:bodyPr>
          <a:lstStyle/>
          <a:p>
            <a:pPr marL="346075" indent="-346075" algn="just">
              <a:lnSpc>
                <a:spcPct val="150000"/>
              </a:lnSpc>
              <a:buFont typeface="Wingdings" panose="05000000000000000000" pitchFamily="2" charset="2"/>
              <a:buChar char="v"/>
            </a:pPr>
            <a:r>
              <a:rPr lang="en-US" sz="2200" dirty="0" smtClean="0">
                <a:latin typeface="Times New Roman" pitchFamily="18" charset="0"/>
                <a:cs typeface="Times New Roman" pitchFamily="18" charset="0"/>
              </a:rPr>
              <a:t>Defamation is the publication of a statement by one person about another that damages his reputation. </a:t>
            </a:r>
          </a:p>
          <a:p>
            <a:pPr marL="346075" indent="-346075" algn="just">
              <a:lnSpc>
                <a:spcPct val="150000"/>
              </a:lnSpc>
              <a:buFont typeface="Wingdings" panose="05000000000000000000" pitchFamily="2" charset="2"/>
              <a:buChar char="v"/>
            </a:pPr>
            <a:r>
              <a:rPr lang="en-US" sz="2200" dirty="0" smtClean="0">
                <a:latin typeface="Times New Roman" pitchFamily="18" charset="0"/>
                <a:cs typeface="Times New Roman" pitchFamily="18" charset="0"/>
              </a:rPr>
              <a:t>Example, where someone’s character is discredited or where the statement causes the person to be shunned by others or exposed to hatred. It is not enough to show that there has been a mere insult. Defamatory statements are usually in written or spoken words (and include material on the internet) but pictures, photographs, gestures and other acts can also be defamatory. </a:t>
            </a:r>
            <a:endParaRPr lang="en-US" sz="2200" dirty="0">
              <a:latin typeface="Times New Roman" pitchFamily="18" charset="0"/>
              <a:cs typeface="Times New Roman"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3529524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471055" y="1066800"/>
            <a:ext cx="8153400" cy="3586366"/>
          </a:xfrm>
          <a:prstGeom prst="rect">
            <a:avLst/>
          </a:prstGeom>
        </p:spPr>
        <p:txBody>
          <a:bodyPr wrap="square">
            <a:spAutoFit/>
          </a:bodyPr>
          <a:lstStyle/>
          <a:p>
            <a:pPr algn="just">
              <a:lnSpc>
                <a:spcPct val="150000"/>
              </a:lnSpc>
              <a:buNone/>
            </a:pPr>
            <a:r>
              <a:rPr lang="en-US" sz="2200" dirty="0" smtClean="0">
                <a:latin typeface="Times New Roman" pitchFamily="18" charset="0"/>
                <a:cs typeface="Times New Roman" pitchFamily="18" charset="0"/>
              </a:rPr>
              <a:t>The law of defamation is also a reasonable restriction under Article (2) and bestows the right to preservation of </a:t>
            </a:r>
            <a:r>
              <a:rPr lang="en-US" sz="2200" dirty="0" err="1" smtClean="0">
                <a:latin typeface="Times New Roman" pitchFamily="18" charset="0"/>
                <a:cs typeface="Times New Roman" pitchFamily="18" charset="0"/>
              </a:rPr>
              <a:t>honour</a:t>
            </a:r>
            <a:r>
              <a:rPr lang="en-US" sz="2200" dirty="0" smtClean="0">
                <a:latin typeface="Times New Roman" pitchFamily="18" charset="0"/>
                <a:cs typeface="Times New Roman" pitchFamily="18" charset="0"/>
              </a:rPr>
              <a:t> on every individual. Defamation occurs when a false and defamatory statement about another person is published without lawful justification or excuse. However, truth, fair comment and privilege are the main </a:t>
            </a:r>
            <a:r>
              <a:rPr lang="en-US" sz="2200" dirty="0" err="1" smtClean="0">
                <a:latin typeface="Times New Roman" pitchFamily="18" charset="0"/>
                <a:cs typeface="Times New Roman" pitchFamily="18" charset="0"/>
              </a:rPr>
              <a:t>defences</a:t>
            </a:r>
            <a:r>
              <a:rPr lang="en-US" sz="2200" dirty="0" smtClean="0">
                <a:latin typeface="Times New Roman" pitchFamily="18" charset="0"/>
                <a:cs typeface="Times New Roman" pitchFamily="18" charset="0"/>
              </a:rPr>
              <a:t> against defamation. Therefore, we shall examine in details what constitutes defamation and what are the </a:t>
            </a:r>
            <a:r>
              <a:rPr lang="en-US" sz="2200" dirty="0" err="1" smtClean="0">
                <a:latin typeface="Times New Roman" pitchFamily="18" charset="0"/>
                <a:cs typeface="Times New Roman" pitchFamily="18" charset="0"/>
              </a:rPr>
              <a:t>defences</a:t>
            </a:r>
            <a:r>
              <a:rPr lang="en-US" sz="2200" dirty="0" smtClean="0">
                <a:latin typeface="Times New Roman" pitchFamily="18" charset="0"/>
                <a:cs typeface="Times New Roman" pitchFamily="18" charset="0"/>
              </a:rPr>
              <a:t> against it</a:t>
            </a:r>
            <a:endParaRPr lang="en-US" sz="2200" dirty="0">
              <a:latin typeface="Times New Roman" panose="02020603050405020304" pitchFamily="18" charset="0"/>
              <a:cs typeface="Times New Roman" panose="02020603050405020304" pitchFamily="18" charset="0"/>
            </a:endParaRPr>
          </a:p>
        </p:txBody>
      </p:sp>
      <p:pic>
        <p:nvPicPr>
          <p:cNvPr id="6" name="Picture 5"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811908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443345" y="1011376"/>
            <a:ext cx="8494776" cy="4493538"/>
          </a:xfrm>
          <a:prstGeom prst="rect">
            <a:avLst/>
          </a:prstGeom>
        </p:spPr>
        <p:txBody>
          <a:bodyPr wrap="square">
            <a:spAutoFit/>
          </a:bodyPr>
          <a:lstStyle/>
          <a:p>
            <a:pPr algn="just">
              <a:lnSpc>
                <a:spcPct val="150000"/>
              </a:lnSpc>
            </a:pPr>
            <a:r>
              <a:rPr lang="en-US" sz="2200" dirty="0" smtClean="0">
                <a:latin typeface="Times New Roman" pitchFamily="18" charset="0"/>
                <a:cs typeface="Times New Roman" pitchFamily="18" charset="0"/>
              </a:rPr>
              <a:t>The term "defamation" is an all-encompassing term that covers any statement that hurts someone's reputation. If the statement is made in writing and published, the defamation is called "libel." If the hurtful statement is spoken, the statement is "slander." The government can't imprison someone for making a defamatory statement since it is not a crime. Instead, defamation is considered to be a civil wrong, or a tort. A person that has suffered a defamatory statement may sue the person that made the statement under defamation law.</a:t>
            </a:r>
          </a:p>
          <a:p>
            <a:pPr marL="514350" indent="-514350" algn="just">
              <a:buFont typeface="+mj-lt"/>
              <a:buAutoNum type="arabicPeriod"/>
            </a:pPr>
            <a:endParaRPr lang="en-US" sz="2200" dirty="0">
              <a:latin typeface="Times New Roman" panose="02020603050405020304" pitchFamily="18" charset="0"/>
              <a:cs typeface="Times New Roman" panose="02020603050405020304"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650207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346363" y="428792"/>
            <a:ext cx="8494776" cy="4154984"/>
          </a:xfrm>
          <a:prstGeom prst="rect">
            <a:avLst/>
          </a:prstGeom>
        </p:spPr>
        <p:txBody>
          <a:bodyPr wrap="square">
            <a:spAutoFit/>
          </a:bodyPr>
          <a:lstStyle/>
          <a:p>
            <a:pPr algn="ctr">
              <a:lnSpc>
                <a:spcPct val="150000"/>
              </a:lnSpc>
            </a:pPr>
            <a:r>
              <a:rPr lang="en-US" sz="2200" b="1" dirty="0" smtClean="0">
                <a:solidFill>
                  <a:srgbClr val="C00000"/>
                </a:solidFill>
                <a:latin typeface="Times New Roman" pitchFamily="18" charset="0"/>
                <a:cs typeface="Times New Roman" pitchFamily="18" charset="0"/>
              </a:rPr>
              <a:t>A Word about Ethics:</a:t>
            </a:r>
            <a:r>
              <a:rPr lang="en-US" sz="2200" dirty="0" smtClean="0">
                <a:solidFill>
                  <a:srgbClr val="FF0000"/>
                </a:solidFill>
                <a:latin typeface="Times New Roman" pitchFamily="18" charset="0"/>
                <a:cs typeface="Times New Roman" pitchFamily="18" charset="0"/>
              </a:rPr>
              <a:t> </a:t>
            </a:r>
          </a:p>
          <a:p>
            <a:pPr algn="just">
              <a:lnSpc>
                <a:spcPct val="150000"/>
              </a:lnSpc>
            </a:pPr>
            <a:r>
              <a:rPr lang="en-US" sz="2200" dirty="0" smtClean="0">
                <a:latin typeface="Times New Roman" pitchFamily="18" charset="0"/>
                <a:cs typeface="Times New Roman" pitchFamily="18" charset="0"/>
              </a:rPr>
              <a:t>The concept of ethics comes from the Greeks, who divided the philosophical world into three parts.  </a:t>
            </a:r>
            <a:r>
              <a:rPr lang="en-US" sz="2200" b="1" dirty="0" smtClean="0">
                <a:latin typeface="Times New Roman" pitchFamily="18" charset="0"/>
                <a:cs typeface="Times New Roman" pitchFamily="18" charset="0"/>
              </a:rPr>
              <a:t>Aesthetics</a:t>
            </a:r>
            <a:r>
              <a:rPr lang="en-US" sz="2200" dirty="0" smtClean="0">
                <a:latin typeface="Times New Roman" pitchFamily="18" charset="0"/>
                <a:cs typeface="Times New Roman" pitchFamily="18" charset="0"/>
              </a:rPr>
              <a:t> was the study of the beautiful and how a person could analyze beauty without relying only on subjective evaluations. </a:t>
            </a:r>
            <a:r>
              <a:rPr lang="en-US" sz="2200" b="1" dirty="0" smtClean="0">
                <a:latin typeface="Times New Roman" pitchFamily="18" charset="0"/>
                <a:cs typeface="Times New Roman" pitchFamily="18" charset="0"/>
              </a:rPr>
              <a:t>Ethics </a:t>
            </a:r>
            <a:r>
              <a:rPr lang="en-US" sz="2200" dirty="0" smtClean="0">
                <a:latin typeface="Times New Roman" pitchFamily="18" charset="0"/>
                <a:cs typeface="Times New Roman" pitchFamily="18" charset="0"/>
              </a:rPr>
              <a:t>was the study of what is good, both for the individual and for society. The Greeks were concerned with the individual virtues of courage, justice, temperance, and wisdom, as well as with societal virtues, such as freedom.</a:t>
            </a:r>
            <a:endParaRPr lang="en-US" sz="2200" dirty="0">
              <a:latin typeface="Times New Roman" pitchFamily="18" charset="0"/>
              <a:cs typeface="Times New Roman"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31304945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324168" y="1004985"/>
            <a:ext cx="8494776" cy="4602029"/>
          </a:xfrm>
          <a:prstGeom prst="rect">
            <a:avLst/>
          </a:prstGeom>
        </p:spPr>
        <p:txBody>
          <a:bodyPr wrap="square">
            <a:spAutoFit/>
          </a:bodyPr>
          <a:lstStyle/>
          <a:p>
            <a:pPr algn="just">
              <a:lnSpc>
                <a:spcPct val="150000"/>
              </a:lnSpc>
            </a:pPr>
            <a:r>
              <a:rPr lang="en-US" sz="2200" dirty="0" smtClean="0">
                <a:latin typeface="Times New Roman" panose="02020603050405020304" pitchFamily="18" charset="0"/>
                <a:cs typeface="Times New Roman" panose="02020603050405020304" pitchFamily="18" charset="0"/>
              </a:rPr>
              <a:t>Most  scholars  define  ethics  as  a  branch  of   philosophy  which  deals  with  the  study  of  moral  behavior,  its  underlying  moral  principles  and  rational  justification.  However, there is a difference between morality and ethics.  The  Latin  word  mores  refers  to  the  customs  and  conventions  that  govern  the  ways  people  behave  while  the  ethos  from  Greek means character. </a:t>
            </a:r>
          </a:p>
          <a:p>
            <a:pPr algn="just">
              <a:lnSpc>
                <a:spcPct val="150000"/>
              </a:lnSpc>
              <a:buNone/>
            </a:pPr>
            <a:endParaRPr lang="en-US" sz="2200" dirty="0" smtClean="0">
              <a:latin typeface="Times New Roman" panose="02020603050405020304" pitchFamily="18" charset="0"/>
              <a:cs typeface="Times New Roman" panose="02020603050405020304" pitchFamily="18" charset="0"/>
            </a:endParaRPr>
          </a:p>
          <a:p>
            <a:pPr algn="just">
              <a:lnSpc>
                <a:spcPct val="150000"/>
              </a:lnSpc>
              <a:buNone/>
            </a:pPr>
            <a:endParaRPr lang="en-US" sz="2200" dirty="0">
              <a:latin typeface="Times New Roman" panose="02020603050405020304" pitchFamily="18" charset="0"/>
              <a:cs typeface="Times New Roman" panose="02020603050405020304" pitchFamily="18" charset="0"/>
            </a:endParaRPr>
          </a:p>
          <a:p>
            <a:pPr algn="just">
              <a:lnSpc>
                <a:spcPct val="150000"/>
              </a:lnSpc>
            </a:pPr>
            <a:endParaRPr lang="en-US" sz="22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879940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412616" y="557645"/>
            <a:ext cx="8132618" cy="6125523"/>
          </a:xfrm>
          <a:prstGeom prst="rect">
            <a:avLst/>
          </a:prstGeom>
        </p:spPr>
        <p:txBody>
          <a:bodyPr wrap="square">
            <a:spAutoFit/>
          </a:bodyPr>
          <a:lstStyle/>
          <a:p>
            <a:pPr marL="457200" indent="-457200" algn="just">
              <a:lnSpc>
                <a:spcPct val="150000"/>
              </a:lnSpc>
            </a:pPr>
            <a:r>
              <a:rPr lang="en-US" sz="2200" dirty="0" smtClean="0">
                <a:latin typeface="Times New Roman" pitchFamily="18" charset="0"/>
                <a:cs typeface="Times New Roman" pitchFamily="18" charset="0"/>
              </a:rPr>
              <a:t>The following are some definitions:</a:t>
            </a:r>
          </a:p>
          <a:p>
            <a:pPr marL="457200" indent="-457200" algn="just">
              <a:lnSpc>
                <a:spcPct val="150000"/>
              </a:lnSpc>
              <a:buFont typeface="+mj-lt"/>
              <a:buAutoNum type="arabicPeriod"/>
            </a:pPr>
            <a:r>
              <a:rPr lang="en-US" sz="2200" dirty="0" smtClean="0">
                <a:latin typeface="Times New Roman" pitchFamily="18" charset="0"/>
                <a:cs typeface="Times New Roman" pitchFamily="18" charset="0"/>
              </a:rPr>
              <a:t>The study of what we ought to do. It has to do with duty. Duty to self and duty to others. </a:t>
            </a:r>
          </a:p>
          <a:p>
            <a:pPr marL="457200" indent="-457200" algn="just">
              <a:lnSpc>
                <a:spcPct val="150000"/>
              </a:lnSpc>
            </a:pPr>
            <a:r>
              <a:rPr lang="en-US" sz="2200" dirty="0" smtClean="0">
                <a:latin typeface="Times New Roman" pitchFamily="18" charset="0"/>
                <a:cs typeface="Times New Roman" pitchFamily="18" charset="0"/>
              </a:rPr>
              <a:t>2.	Critical  reflection  on  and  self-confrontation  with  the  moral  choices  that  arise  daily. </a:t>
            </a:r>
          </a:p>
          <a:p>
            <a:pPr marL="457200" indent="-457200" algn="just">
              <a:lnSpc>
                <a:spcPct val="150000"/>
              </a:lnSpc>
            </a:pPr>
            <a:r>
              <a:rPr lang="en-US" sz="2200" dirty="0" smtClean="0">
                <a:latin typeface="Times New Roman" pitchFamily="18" charset="0"/>
                <a:cs typeface="Times New Roman" pitchFamily="18" charset="0"/>
              </a:rPr>
              <a:t>3.	Rules of conduct or principles of morality that point us towards the right or best way to act in a situation. </a:t>
            </a:r>
          </a:p>
          <a:p>
            <a:pPr marL="457200" indent="-457200" algn="just">
              <a:lnSpc>
                <a:spcPct val="150000"/>
              </a:lnSpc>
            </a:pPr>
            <a:r>
              <a:rPr lang="en-US" sz="2200" dirty="0" smtClean="0">
                <a:latin typeface="Times New Roman" pitchFamily="18" charset="0"/>
                <a:cs typeface="Times New Roman" pitchFamily="18" charset="0"/>
              </a:rPr>
              <a:t>4.	Ethics  are  concerned  with  making  rational  judgments  as  well  as  sound  moral  decisions in daily journalistic performance</a:t>
            </a:r>
          </a:p>
          <a:p>
            <a:pPr algn="just">
              <a:lnSpc>
                <a:spcPct val="150000"/>
              </a:lnSpc>
              <a:buNone/>
            </a:pPr>
            <a:endParaRPr lang="en-US" sz="2200" dirty="0">
              <a:latin typeface="Times New Roman" panose="02020603050405020304" pitchFamily="18" charset="0"/>
              <a:cs typeface="Times New Roman" panose="02020603050405020304" pitchFamily="18" charset="0"/>
            </a:endParaRPr>
          </a:p>
          <a:p>
            <a:pPr algn="just">
              <a:lnSpc>
                <a:spcPct val="150000"/>
              </a:lnSpc>
              <a:buNone/>
            </a:pPr>
            <a:endParaRPr lang="en-US" sz="2200" dirty="0">
              <a:latin typeface="Times New Roman" panose="02020603050405020304" pitchFamily="18" charset="0"/>
              <a:cs typeface="Times New Roman" panose="02020603050405020304" pitchFamily="18" charset="0"/>
            </a:endParaRPr>
          </a:p>
          <a:p>
            <a:pPr algn="just">
              <a:lnSpc>
                <a:spcPct val="150000"/>
              </a:lnSpc>
            </a:pPr>
            <a:endParaRPr lang="en-US" sz="2200" dirty="0">
              <a:latin typeface="Times New Roman" panose="02020603050405020304" pitchFamily="18" charset="0"/>
              <a:cs typeface="Times New Roman" panose="02020603050405020304"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19366065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249381" y="548580"/>
            <a:ext cx="8494776" cy="4662815"/>
          </a:xfrm>
          <a:prstGeom prst="rect">
            <a:avLst/>
          </a:prstGeom>
        </p:spPr>
        <p:txBody>
          <a:bodyPr wrap="square">
            <a:spAutoFit/>
          </a:bodyPr>
          <a:lstStyle/>
          <a:p>
            <a:pPr algn="just">
              <a:lnSpc>
                <a:spcPct val="150000"/>
              </a:lnSpc>
            </a:pPr>
            <a:r>
              <a:rPr lang="en-US" sz="2200" b="1" dirty="0" smtClean="0">
                <a:latin typeface="Times New Roman" pitchFamily="18" charset="0"/>
                <a:cs typeface="Times New Roman" pitchFamily="18" charset="0"/>
              </a:rPr>
              <a:t>Why Ethics?</a:t>
            </a:r>
            <a:endParaRPr lang="en-US" sz="2200" dirty="0" smtClean="0">
              <a:latin typeface="Times New Roman" pitchFamily="18" charset="0"/>
              <a:cs typeface="Times New Roman" pitchFamily="18" charset="0"/>
            </a:endParaRPr>
          </a:p>
          <a:p>
            <a:pPr algn="just">
              <a:lnSpc>
                <a:spcPct val="150000"/>
              </a:lnSpc>
            </a:pPr>
            <a:r>
              <a:rPr lang="en-US" sz="2200" b="1" dirty="0" smtClean="0">
                <a:latin typeface="Times New Roman" pitchFamily="18" charset="0"/>
                <a:cs typeface="Times New Roman" pitchFamily="18" charset="0"/>
              </a:rPr>
              <a:t>Social Reasons </a:t>
            </a:r>
            <a:endParaRPr lang="en-US" sz="2200" dirty="0" smtClean="0">
              <a:latin typeface="Times New Roman" pitchFamily="18" charset="0"/>
              <a:cs typeface="Times New Roman" pitchFamily="18" charset="0"/>
            </a:endParaRPr>
          </a:p>
          <a:p>
            <a:pPr algn="just">
              <a:lnSpc>
                <a:spcPct val="150000"/>
              </a:lnSpc>
            </a:pPr>
            <a:r>
              <a:rPr lang="en-US" sz="2200" dirty="0" smtClean="0">
                <a:latin typeface="Times New Roman" pitchFamily="18" charset="0"/>
                <a:cs typeface="Times New Roman" pitchFamily="18" charset="0"/>
              </a:rPr>
              <a:t>Everything that a journalist does has ethical implications, to a lesser or greater extent.  This is because everything that a journalist writes or says or neglects to write or to say in some or other way has an influence on people. This influence can be good or bad.  Because the media have an enormous influence, it is of vital importance that journalism be practiced in an accountable and responsible way. </a:t>
            </a:r>
            <a:endParaRPr lang="en-US" sz="2200" dirty="0">
              <a:latin typeface="Times New Roman" panose="02020603050405020304" pitchFamily="18" charset="0"/>
              <a:cs typeface="Times New Roman" panose="02020603050405020304" pitchFamily="18" charset="0"/>
            </a:endParaRPr>
          </a:p>
          <a:p>
            <a:pPr algn="just">
              <a:lnSpc>
                <a:spcPct val="150000"/>
              </a:lnSpc>
            </a:pPr>
            <a:endParaRPr lang="en-US" sz="2200" dirty="0">
              <a:latin typeface="Times New Roman" panose="02020603050405020304" pitchFamily="18" charset="0"/>
              <a:cs typeface="Times New Roman" panose="02020603050405020304"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080817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401782" y="942109"/>
            <a:ext cx="8494776" cy="3477875"/>
          </a:xfrm>
          <a:prstGeom prst="rect">
            <a:avLst/>
          </a:prstGeom>
        </p:spPr>
        <p:txBody>
          <a:bodyPr wrap="square">
            <a:spAutoFit/>
          </a:bodyPr>
          <a:lstStyle/>
          <a:p>
            <a:pPr>
              <a:buNone/>
              <a:defRPr/>
            </a:pPr>
            <a:r>
              <a:rPr lang="en-US" sz="2200" b="1" dirty="0" smtClean="0">
                <a:latin typeface="Times New Roman" panose="02020603050405020304" pitchFamily="18" charset="0"/>
                <a:cs typeface="Times New Roman" panose="02020603050405020304" pitchFamily="18" charset="0"/>
              </a:rPr>
              <a:t>When the media act irresponsibly several things happen:</a:t>
            </a:r>
          </a:p>
          <a:p>
            <a:pPr>
              <a:buNone/>
              <a:defRPr/>
            </a:pPr>
            <a:r>
              <a:rPr lang="en-US" sz="2200" b="1" dirty="0" smtClean="0">
                <a:latin typeface="Times New Roman" panose="02020603050405020304" pitchFamily="18" charset="0"/>
                <a:cs typeface="Times New Roman" panose="02020603050405020304" pitchFamily="18" charset="0"/>
              </a:rPr>
              <a:t> </a:t>
            </a:r>
          </a:p>
          <a:p>
            <a:pPr marL="457200" indent="-457200">
              <a:lnSpc>
                <a:spcPct val="150000"/>
              </a:lnSpc>
              <a:buFont typeface="+mj-lt"/>
              <a:buAutoNum type="arabicPeriod"/>
              <a:defRPr/>
            </a:pPr>
            <a:r>
              <a:rPr lang="en-US" sz="2200" dirty="0" smtClean="0">
                <a:latin typeface="Times New Roman" pitchFamily="18" charset="0"/>
                <a:cs typeface="Times New Roman" pitchFamily="18" charset="0"/>
              </a:rPr>
              <a:t>unnecessary harm is done to people; </a:t>
            </a:r>
          </a:p>
          <a:p>
            <a:pPr marL="457200" indent="-457200">
              <a:lnSpc>
                <a:spcPct val="150000"/>
              </a:lnSpc>
              <a:buFont typeface="+mj-lt"/>
              <a:buAutoNum type="arabicPeriod"/>
              <a:defRPr/>
            </a:pPr>
            <a:r>
              <a:rPr lang="en-US" sz="2200" dirty="0" smtClean="0">
                <a:latin typeface="Times New Roman" pitchFamily="18" charset="0"/>
                <a:cs typeface="Times New Roman" pitchFamily="18" charset="0"/>
              </a:rPr>
              <a:t>The media looses credibility; </a:t>
            </a:r>
          </a:p>
          <a:p>
            <a:pPr marL="457200" indent="-457200">
              <a:lnSpc>
                <a:spcPct val="150000"/>
              </a:lnSpc>
              <a:buFont typeface="+mj-lt"/>
              <a:buAutoNum type="arabicPeriod"/>
              <a:defRPr/>
            </a:pPr>
            <a:r>
              <a:rPr lang="en-US" sz="2200" dirty="0" smtClean="0">
                <a:latin typeface="Times New Roman" pitchFamily="18" charset="0"/>
                <a:cs typeface="Times New Roman" pitchFamily="18" charset="0"/>
              </a:rPr>
              <a:t>It weakens the media’s vital role as watch dogs; </a:t>
            </a:r>
          </a:p>
          <a:p>
            <a:pPr marL="457200" indent="-457200">
              <a:lnSpc>
                <a:spcPct val="150000"/>
              </a:lnSpc>
              <a:buFont typeface="+mj-lt"/>
              <a:buAutoNum type="arabicPeriod"/>
              <a:defRPr/>
            </a:pPr>
            <a:r>
              <a:rPr lang="en-US" sz="2200" dirty="0" smtClean="0">
                <a:latin typeface="Times New Roman" pitchFamily="18" charset="0"/>
                <a:cs typeface="Times New Roman" pitchFamily="18" charset="0"/>
              </a:rPr>
              <a:t>The wellbeing of democracy suffers </a:t>
            </a:r>
          </a:p>
          <a:p>
            <a:pPr marL="457200" indent="-457200"/>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487514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412440" y="1371600"/>
            <a:ext cx="8160328" cy="4094198"/>
          </a:xfrm>
          <a:prstGeom prst="rect">
            <a:avLst/>
          </a:prstGeom>
        </p:spPr>
        <p:txBody>
          <a:bodyPr wrap="square">
            <a:spAutoFit/>
          </a:bodyPr>
          <a:lstStyle/>
          <a:p>
            <a:pPr algn="just"/>
            <a:r>
              <a:rPr lang="en-US" sz="2200" dirty="0" smtClean="0">
                <a:latin typeface="Times New Roman" pitchFamily="18" charset="0"/>
                <a:cs typeface="Times New Roman" pitchFamily="18" charset="0"/>
              </a:rPr>
              <a:t>The All India Newspaper Editors’ Conference (AINEC) is one of the first bodies to have put in place a code of ethics for the Indian media. Some of the important points of this code are as follows:</a:t>
            </a:r>
          </a:p>
          <a:p>
            <a:pPr marL="457200" indent="-457200" algn="just">
              <a:lnSpc>
                <a:spcPct val="150000"/>
              </a:lnSpc>
              <a:buFont typeface="+mj-lt"/>
              <a:buAutoNum type="arabicPeriod"/>
            </a:pPr>
            <a:r>
              <a:rPr lang="en-US" sz="2200" b="1" dirty="0" smtClean="0">
                <a:latin typeface="Times New Roman" pitchFamily="18" charset="0"/>
                <a:cs typeface="Times New Roman" pitchFamily="18" charset="0"/>
              </a:rPr>
              <a:t>Public interest: </a:t>
            </a:r>
            <a:r>
              <a:rPr lang="en-US" sz="2200" dirty="0" smtClean="0">
                <a:latin typeface="Times New Roman" pitchFamily="18" charset="0"/>
                <a:cs typeface="Times New Roman" pitchFamily="18" charset="0"/>
              </a:rPr>
              <a:t>As the press is a primary instrument in the creation of public opinion, journalists should regard their calling as a trust and be eager to serve and guard their public interests. The carrying on of personal controversies in the press in which no public interest is involved shall be regarded as derogatory to the dignity of the profession. </a:t>
            </a:r>
            <a:endParaRPr lang="en-US" sz="2200" dirty="0">
              <a:latin typeface="Times New Roman" panose="02020603050405020304" pitchFamily="18" charset="0"/>
              <a:cs typeface="Times New Roman" panose="02020603050405020304" pitchFamily="18" charset="0"/>
            </a:endParaRPr>
          </a:p>
        </p:txBody>
      </p:sp>
      <p:sp>
        <p:nvSpPr>
          <p:cNvPr id="3" name="Rectangle 2"/>
          <p:cNvSpPr/>
          <p:nvPr/>
        </p:nvSpPr>
        <p:spPr>
          <a:xfrm>
            <a:off x="498764" y="568361"/>
            <a:ext cx="2714205" cy="492443"/>
          </a:xfrm>
          <a:prstGeom prst="rect">
            <a:avLst/>
          </a:prstGeom>
        </p:spPr>
        <p:txBody>
          <a:bodyPr wrap="none">
            <a:spAutoFit/>
          </a:bodyPr>
          <a:lstStyle/>
          <a:p>
            <a:r>
              <a:rPr lang="en-US" sz="2600" b="1" dirty="0" smtClean="0">
                <a:solidFill>
                  <a:srgbClr val="C00000"/>
                </a:solidFill>
                <a:latin typeface="Bookman Old Style" panose="02050604050505020204" pitchFamily="18" charset="0"/>
              </a:rPr>
              <a:t>Code of Ethics</a:t>
            </a: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663222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0" y="583825"/>
            <a:ext cx="9144000"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OBJECTIVE</a:t>
            </a:r>
            <a:endParaRPr lang="en-US" sz="2600" b="1" dirty="0">
              <a:solidFill>
                <a:srgbClr val="C00000"/>
              </a:solidFill>
              <a:latin typeface="Bookman Old Style" panose="02050604050505020204" pitchFamily="18" charset="0"/>
            </a:endParaRPr>
          </a:p>
        </p:txBody>
      </p:sp>
      <p:sp>
        <p:nvSpPr>
          <p:cNvPr id="7" name="Rectangle 6"/>
          <p:cNvSpPr/>
          <p:nvPr/>
        </p:nvSpPr>
        <p:spPr>
          <a:xfrm>
            <a:off x="581892" y="1692671"/>
            <a:ext cx="8312726" cy="2570704"/>
          </a:xfrm>
          <a:prstGeom prst="rect">
            <a:avLst/>
          </a:prstGeom>
        </p:spPr>
        <p:txBody>
          <a:bodyPr wrap="square">
            <a:spAutoFit/>
          </a:bodyPr>
          <a:lstStyle/>
          <a:p>
            <a:pPr marL="514350" indent="-514350">
              <a:lnSpc>
                <a:spcPct val="150000"/>
              </a:lnSpc>
              <a:buFont typeface="+mj-lt"/>
              <a:buAutoNum type="arabicPeriod"/>
            </a:pPr>
            <a:r>
              <a:rPr lang="en-US" sz="2200" dirty="0" smtClean="0">
                <a:latin typeface="Times New Roman" pitchFamily="18" charset="0"/>
                <a:cs typeface="Times New Roman" pitchFamily="18" charset="0"/>
              </a:rPr>
              <a:t>The meaning of law</a:t>
            </a:r>
          </a:p>
          <a:p>
            <a:pPr marL="514350" indent="-514350">
              <a:lnSpc>
                <a:spcPct val="150000"/>
              </a:lnSpc>
              <a:buFont typeface="+mj-lt"/>
              <a:buAutoNum type="arabicPeriod"/>
            </a:pPr>
            <a:r>
              <a:rPr lang="en-US" sz="2200" dirty="0" smtClean="0">
                <a:latin typeface="Times New Roman" pitchFamily="18" charset="0"/>
                <a:cs typeface="Times New Roman" pitchFamily="18" charset="0"/>
              </a:rPr>
              <a:t>Freedom of Speech and Expression under Article 19(1)(a) </a:t>
            </a:r>
          </a:p>
          <a:p>
            <a:pPr marL="514350" indent="-514350">
              <a:lnSpc>
                <a:spcPct val="150000"/>
              </a:lnSpc>
              <a:buFont typeface="+mj-lt"/>
              <a:buAutoNum type="arabicPeriod"/>
            </a:pPr>
            <a:r>
              <a:rPr lang="en-US" sz="2200" dirty="0" smtClean="0">
                <a:latin typeface="Times New Roman" pitchFamily="18" charset="0"/>
                <a:cs typeface="Times New Roman" pitchFamily="18" charset="0"/>
              </a:rPr>
              <a:t>Defamation</a:t>
            </a:r>
          </a:p>
          <a:p>
            <a:pPr marL="514350" indent="-514350">
              <a:lnSpc>
                <a:spcPct val="150000"/>
              </a:lnSpc>
              <a:buFont typeface="+mj-lt"/>
              <a:buAutoNum type="arabicPeriod"/>
            </a:pPr>
            <a:r>
              <a:rPr lang="en-US" sz="2200" dirty="0" smtClean="0">
                <a:latin typeface="Times New Roman" pitchFamily="18" charset="0"/>
                <a:cs typeface="Times New Roman" pitchFamily="18" charset="0"/>
              </a:rPr>
              <a:t>Ethics</a:t>
            </a:r>
          </a:p>
          <a:p>
            <a:pPr marL="514350" indent="-514350">
              <a:lnSpc>
                <a:spcPct val="150000"/>
              </a:lnSpc>
              <a:buFont typeface="+mj-lt"/>
              <a:buAutoNum type="arabicPeriod"/>
            </a:pPr>
            <a:r>
              <a:rPr lang="en-US" sz="2200" dirty="0" smtClean="0">
                <a:latin typeface="Times New Roman" pitchFamily="18" charset="0"/>
                <a:cs typeface="Times New Roman" pitchFamily="18" charset="0"/>
              </a:rPr>
              <a:t>Code of Ethics</a:t>
            </a:r>
            <a:endParaRPr lang="en-US" sz="2200" dirty="0">
              <a:latin typeface="Times New Roman" pitchFamily="18" charset="0"/>
              <a:cs typeface="Times New Roman" pitchFamily="18" charset="0"/>
            </a:endParaRPr>
          </a:p>
        </p:txBody>
      </p:sp>
      <p:pic>
        <p:nvPicPr>
          <p:cNvPr id="8" name="Picture 7" descr="College logo_Updated.png"/>
          <p:cNvPicPr>
            <a:picLocks noChangeAspect="1"/>
          </p:cNvPicPr>
          <p:nvPr/>
        </p:nvPicPr>
        <p:blipFill>
          <a:blip r:embed="rId2" cstate="print"/>
          <a:stretch>
            <a:fillRect/>
          </a:stretch>
        </p:blipFill>
        <p:spPr>
          <a:xfrm>
            <a:off x="8114545" y="2618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216383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457200" y="890954"/>
            <a:ext cx="7995138" cy="5170646"/>
          </a:xfrm>
          <a:prstGeom prst="rect">
            <a:avLst/>
          </a:prstGeom>
        </p:spPr>
        <p:txBody>
          <a:bodyPr wrap="square">
            <a:spAutoFit/>
          </a:bodyPr>
          <a:lstStyle/>
          <a:p>
            <a:pPr marL="457200" indent="-457200" algn="just">
              <a:lnSpc>
                <a:spcPct val="150000"/>
              </a:lnSpc>
              <a:buAutoNum type="arabicPeriod" startAt="2"/>
            </a:pPr>
            <a:r>
              <a:rPr lang="en-US" sz="2200" b="1" dirty="0" smtClean="0">
                <a:latin typeface="Times New Roman" pitchFamily="18" charset="0"/>
                <a:cs typeface="Times New Roman" pitchFamily="18" charset="0"/>
              </a:rPr>
              <a:t>Fairness: </a:t>
            </a:r>
            <a:r>
              <a:rPr lang="en-US" sz="2200" dirty="0" smtClean="0">
                <a:latin typeface="Times New Roman" pitchFamily="18" charset="0"/>
                <a:cs typeface="Times New Roman" pitchFamily="18" charset="0"/>
              </a:rPr>
              <a:t>In the discharge of their duties, journalists should attach due value to fundamental, human and social rights and shall hold good faith and fair play in news reports and comments as essential professional obligations.</a:t>
            </a:r>
          </a:p>
          <a:p>
            <a:pPr marL="457200" indent="-457200" algn="just">
              <a:lnSpc>
                <a:spcPct val="150000"/>
              </a:lnSpc>
              <a:buFontTx/>
              <a:buAutoNum type="arabicPeriod" startAt="2"/>
            </a:pPr>
            <a:r>
              <a:rPr lang="en-US" sz="2200" b="1" dirty="0" smtClean="0">
                <a:latin typeface="Times New Roman" pitchFamily="18" charset="0"/>
                <a:cs typeface="Times New Roman" pitchFamily="18" charset="0"/>
              </a:rPr>
              <a:t>Restraint: </a:t>
            </a:r>
            <a:r>
              <a:rPr lang="en-US" sz="2200" dirty="0" smtClean="0">
                <a:latin typeface="Times New Roman" pitchFamily="18" charset="0"/>
                <a:cs typeface="Times New Roman" pitchFamily="18" charset="0"/>
              </a:rPr>
              <a:t>Journalists should observe special restraint in reports and comments while dealing with tensions that might lead towards civil disorder. They should specifically observe maximum restraint while publishing reports and comments that are related to communal tension, incidents, riots, incipient situations likely to lead to communal disturbances.</a:t>
            </a:r>
            <a:endParaRPr lang="en-US" sz="2200" dirty="0">
              <a:latin typeface="Times New Roman" pitchFamily="18" charset="0"/>
              <a:cs typeface="Times New Roman" pitchFamily="18" charset="0"/>
            </a:endParaRPr>
          </a:p>
        </p:txBody>
      </p:sp>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519953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240751" y="1022801"/>
            <a:ext cx="8271164" cy="4610365"/>
          </a:xfrm>
          <a:prstGeom prst="rect">
            <a:avLst/>
          </a:prstGeom>
        </p:spPr>
        <p:txBody>
          <a:bodyPr wrap="square">
            <a:spAutoFit/>
          </a:bodyPr>
          <a:lstStyle/>
          <a:p>
            <a:pPr marL="457200" indent="-457200" algn="just">
              <a:lnSpc>
                <a:spcPct val="150000"/>
              </a:lnSpc>
              <a:buAutoNum type="arabicPeriod" startAt="4"/>
            </a:pPr>
            <a:r>
              <a:rPr lang="en-US" sz="2200" b="1" dirty="0" smtClean="0">
                <a:latin typeface="Times New Roman" pitchFamily="18" charset="0"/>
                <a:cs typeface="Times New Roman" pitchFamily="18" charset="0"/>
              </a:rPr>
              <a:t>National unity: </a:t>
            </a:r>
            <a:r>
              <a:rPr lang="en-US" sz="2200" dirty="0" smtClean="0">
                <a:latin typeface="Times New Roman" pitchFamily="18" charset="0"/>
                <a:cs typeface="Times New Roman" pitchFamily="18" charset="0"/>
              </a:rPr>
              <a:t>Journalists should try to promote the pride and the unity of the country. They should write positive things about India’s people, its achievements and its strength in diversity. They should mostly be circumspect in dealing with movements and ideas that promote regionalism at the cost of national unity.</a:t>
            </a:r>
          </a:p>
          <a:p>
            <a:pPr marL="457200" indent="-457200" algn="just">
              <a:lnSpc>
                <a:spcPct val="150000"/>
              </a:lnSpc>
              <a:buFontTx/>
              <a:buAutoNum type="arabicPeriod" startAt="4"/>
            </a:pPr>
            <a:r>
              <a:rPr lang="en-US" sz="2200" b="1" dirty="0" smtClean="0">
                <a:latin typeface="Times New Roman" pitchFamily="18" charset="0"/>
                <a:cs typeface="Times New Roman" pitchFamily="18" charset="0"/>
              </a:rPr>
              <a:t>Caution</a:t>
            </a:r>
            <a:r>
              <a:rPr lang="en-US" sz="2200" dirty="0" smtClean="0">
                <a:latin typeface="Times New Roman" pitchFamily="18" charset="0"/>
                <a:cs typeface="Times New Roman" pitchFamily="18" charset="0"/>
              </a:rPr>
              <a:t>: Any reportage on ideas of fresh partition and secessionism should be treated with the great care. Comments that might give comfort to the proponents of ideas and further their interests should be avoided. </a:t>
            </a:r>
            <a:endParaRPr lang="en-US" sz="2200" dirty="0">
              <a:latin typeface="Times New Roman" pitchFamily="18" charset="0"/>
              <a:cs typeface="Times New Roman" pitchFamily="18" charset="0"/>
            </a:endParaRPr>
          </a:p>
        </p:txBody>
      </p:sp>
      <p:sp>
        <p:nvSpPr>
          <p:cNvPr id="7" name="TextBox 6">
            <a:extLst>
              <a:ext uri="{FF2B5EF4-FFF2-40B4-BE49-F238E27FC236}">
                <a16:creationId xmlns="" xmlns:a16="http://schemas.microsoft.com/office/drawing/2014/main" id="{7A72F5BB-01CE-4E1F-B528-9003564E9862}"/>
              </a:ext>
            </a:extLst>
          </p:cNvPr>
          <p:cNvSpPr txBox="1"/>
          <p:nvPr/>
        </p:nvSpPr>
        <p:spPr>
          <a:xfrm>
            <a:off x="151074" y="6380543"/>
            <a:ext cx="4225259" cy="338554"/>
          </a:xfrm>
          <a:prstGeom prst="rect">
            <a:avLst/>
          </a:prstGeom>
          <a:noFill/>
        </p:spPr>
        <p:txBody>
          <a:bodyPr wrap="none" rtlCol="0">
            <a:spAutoFit/>
          </a:bodyPr>
          <a:lstStyle/>
          <a:p>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Medit</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k.c</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Tree>
    <p:extLst>
      <p:ext uri="{BB962C8B-B14F-4D97-AF65-F5344CB8AC3E}">
        <p14:creationId xmlns:p14="http://schemas.microsoft.com/office/powerpoint/2010/main" val="2519953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457199" y="1246863"/>
            <a:ext cx="8215745" cy="4094198"/>
          </a:xfrm>
          <a:prstGeom prst="rect">
            <a:avLst/>
          </a:prstGeom>
        </p:spPr>
        <p:txBody>
          <a:bodyPr wrap="square">
            <a:spAutoFit/>
          </a:bodyPr>
          <a:lstStyle/>
          <a:p>
            <a:pPr marL="457200" indent="-457200" algn="just">
              <a:lnSpc>
                <a:spcPct val="150000"/>
              </a:lnSpc>
              <a:buAutoNum type="arabicPeriod" startAt="6"/>
            </a:pPr>
            <a:r>
              <a:rPr lang="en-US" sz="2200" b="1" dirty="0" smtClean="0">
                <a:latin typeface="Times New Roman" pitchFamily="18" charset="0"/>
                <a:cs typeface="Times New Roman" pitchFamily="18" charset="0"/>
              </a:rPr>
              <a:t>Accuracy: </a:t>
            </a:r>
            <a:r>
              <a:rPr lang="en-US" sz="2200" dirty="0" smtClean="0">
                <a:latin typeface="Times New Roman" pitchFamily="18" charset="0"/>
                <a:cs typeface="Times New Roman" pitchFamily="18" charset="0"/>
              </a:rPr>
              <a:t>Journalists should ensure that the information disseminated is factually accurate. No fact should be distorted or the essential facts deliberately omitted. No information known to be false should be published. It is unprofessional to give currency to rumors or loose talk affecting the private life of individuals.</a:t>
            </a:r>
          </a:p>
          <a:p>
            <a:pPr marL="457200" indent="-457200" algn="just">
              <a:lnSpc>
                <a:spcPct val="150000"/>
              </a:lnSpc>
              <a:buFontTx/>
              <a:buAutoNum type="arabicPeriod" startAt="6"/>
            </a:pPr>
            <a:r>
              <a:rPr lang="en-US" sz="2200" b="1" dirty="0" smtClean="0">
                <a:latin typeface="Times New Roman" pitchFamily="18" charset="0"/>
                <a:cs typeface="Times New Roman" pitchFamily="18" charset="0"/>
              </a:rPr>
              <a:t>Responsibility: </a:t>
            </a:r>
            <a:r>
              <a:rPr lang="en-US" sz="2200" dirty="0" smtClean="0">
                <a:latin typeface="Times New Roman" pitchFamily="18" charset="0"/>
                <a:cs typeface="Times New Roman" pitchFamily="18" charset="0"/>
              </a:rPr>
              <a:t>Responsibility shall be assumed for all information and comments published. If the responsibility is disclaimed, this will be explicitly stated</a:t>
            </a:r>
            <a:endParaRPr lang="en-US" sz="2200" dirty="0">
              <a:latin typeface="Times New Roman" pitchFamily="18" charset="0"/>
              <a:cs typeface="Times New Roman" pitchFamily="18" charset="0"/>
            </a:endParaRP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9" name="TextBox 8">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5199535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323983" y="1038965"/>
            <a:ext cx="8215745" cy="4602029"/>
          </a:xfrm>
          <a:prstGeom prst="rect">
            <a:avLst/>
          </a:prstGeom>
        </p:spPr>
        <p:txBody>
          <a:bodyPr wrap="square">
            <a:spAutoFit/>
          </a:bodyPr>
          <a:lstStyle/>
          <a:p>
            <a:pPr marL="401638" indent="-401638" algn="just">
              <a:lnSpc>
                <a:spcPct val="150000"/>
              </a:lnSpc>
            </a:pPr>
            <a:r>
              <a:rPr lang="en-US" sz="2200" b="1" dirty="0" smtClean="0">
                <a:latin typeface="Times New Roman" pitchFamily="18" charset="0"/>
                <a:cs typeface="Times New Roman" pitchFamily="18" charset="0"/>
              </a:rPr>
              <a:t>8.	Confidence</a:t>
            </a:r>
            <a:r>
              <a:rPr lang="en-US" sz="2200" dirty="0" smtClean="0">
                <a:latin typeface="Times New Roman" pitchFamily="18" charset="0"/>
                <a:cs typeface="Times New Roman" pitchFamily="18" charset="0"/>
              </a:rPr>
              <a:t>: Confidence should always be respected. Professional secrecy must be preserved.</a:t>
            </a:r>
          </a:p>
          <a:p>
            <a:pPr marL="457200" indent="-457200" algn="just">
              <a:lnSpc>
                <a:spcPct val="150000"/>
              </a:lnSpc>
              <a:buAutoNum type="arabicPeriod" startAt="9"/>
            </a:pPr>
            <a:r>
              <a:rPr lang="en-US" sz="2200" b="1" dirty="0" smtClean="0">
                <a:latin typeface="Times New Roman" pitchFamily="18" charset="0"/>
                <a:cs typeface="Times New Roman" pitchFamily="18" charset="0"/>
              </a:rPr>
              <a:t>Correction: </a:t>
            </a:r>
            <a:r>
              <a:rPr lang="en-US" sz="2200" dirty="0" smtClean="0">
                <a:latin typeface="Times New Roman" pitchFamily="18" charset="0"/>
                <a:cs typeface="Times New Roman" pitchFamily="18" charset="0"/>
              </a:rPr>
              <a:t>Any report found to be inaccurate and any comment on inaccurate reports should be voluntarily rectified. It should be obligatory to give fair publicity to a correlation of contradiction when a report published is shown to be false or inaccurate in material particulars.</a:t>
            </a:r>
          </a:p>
          <a:p>
            <a:pPr marL="457200" indent="-457200" algn="just">
              <a:lnSpc>
                <a:spcPct val="150000"/>
              </a:lnSpc>
              <a:buFontTx/>
              <a:buAutoNum type="arabicPeriod" startAt="9"/>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Freedom: </a:t>
            </a:r>
            <a:r>
              <a:rPr lang="en-US" sz="2200" dirty="0" smtClean="0">
                <a:latin typeface="Times New Roman" pitchFamily="18" charset="0"/>
                <a:cs typeface="Times New Roman" pitchFamily="18" charset="0"/>
              </a:rPr>
              <a:t>Freedom in the honest collection and publication of news and facts and the rights of their comments and criticism. </a:t>
            </a:r>
          </a:p>
        </p:txBody>
      </p:sp>
      <p:pic>
        <p:nvPicPr>
          <p:cNvPr id="8" name="Picture 7"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10" name="TextBox 9">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5199535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2" name="Rectangle 1"/>
          <p:cNvSpPr/>
          <p:nvPr/>
        </p:nvSpPr>
        <p:spPr>
          <a:xfrm>
            <a:off x="1165979" y="722805"/>
            <a:ext cx="2385589" cy="492443"/>
          </a:xfrm>
          <a:prstGeom prst="rect">
            <a:avLst/>
          </a:prstGeom>
        </p:spPr>
        <p:txBody>
          <a:bodyPr wrap="none">
            <a:spAutoFit/>
          </a:bodyPr>
          <a:lstStyle/>
          <a:p>
            <a:r>
              <a:rPr lang="en-US" sz="2600" b="1" dirty="0">
                <a:solidFill>
                  <a:srgbClr val="C00000"/>
                </a:solidFill>
                <a:latin typeface="Bookman Old Style" panose="02050604050505020204" pitchFamily="18" charset="0"/>
              </a:rPr>
              <a:t>REFERENCE</a:t>
            </a:r>
          </a:p>
        </p:txBody>
      </p:sp>
      <p:sp>
        <p:nvSpPr>
          <p:cNvPr id="3" name="Rectangle 2"/>
          <p:cNvSpPr/>
          <p:nvPr/>
        </p:nvSpPr>
        <p:spPr>
          <a:xfrm>
            <a:off x="708777" y="1435208"/>
            <a:ext cx="7950313" cy="4602029"/>
          </a:xfrm>
          <a:prstGeom prst="rect">
            <a:avLst/>
          </a:prstGeom>
        </p:spPr>
        <p:txBody>
          <a:bodyPr wrap="square">
            <a:spAutoFit/>
          </a:bodyPr>
          <a:lstStyle/>
          <a:p>
            <a:pPr>
              <a:lnSpc>
                <a:spcPct val="150000"/>
              </a:lnSpc>
              <a:buFont typeface="Wingdings" pitchFamily="2" charset="2"/>
              <a:buChar char="v"/>
            </a:pPr>
            <a:r>
              <a:rPr lang="en-US" sz="2200" dirty="0" smtClean="0">
                <a:latin typeface="Times New Roman" pitchFamily="18" charset="0"/>
                <a:cs typeface="Times New Roman" pitchFamily="18" charset="0"/>
              </a:rPr>
              <a:t>Legal system- Cambridge University Press</a:t>
            </a:r>
          </a:p>
          <a:p>
            <a:pPr>
              <a:lnSpc>
                <a:spcPct val="150000"/>
              </a:lnSpc>
              <a:buFont typeface="Wingdings" pitchFamily="2" charset="2"/>
              <a:buChar char="v"/>
            </a:pPr>
            <a:r>
              <a:rPr lang="en-US" sz="2200" dirty="0" smtClean="0">
                <a:latin typeface="Times New Roman" pitchFamily="18" charset="0"/>
                <a:cs typeface="Times New Roman" pitchFamily="18" charset="0"/>
              </a:rPr>
              <a:t>Media law &amp; Ethics – </a:t>
            </a:r>
            <a:r>
              <a:rPr lang="en-US" sz="2200" dirty="0" err="1" smtClean="0">
                <a:latin typeface="Times New Roman" pitchFamily="18" charset="0"/>
                <a:cs typeface="Times New Roman" pitchFamily="18" charset="0"/>
              </a:rPr>
              <a:t>Manipal</a:t>
            </a:r>
            <a:r>
              <a:rPr lang="en-US" sz="2200" dirty="0" smtClean="0">
                <a:latin typeface="Times New Roman" pitchFamily="18" charset="0"/>
                <a:cs typeface="Times New Roman" pitchFamily="18" charset="0"/>
              </a:rPr>
              <a:t> University Bangalore</a:t>
            </a:r>
          </a:p>
          <a:p>
            <a:pPr>
              <a:lnSpc>
                <a:spcPct val="150000"/>
              </a:lnSpc>
              <a:buFont typeface="Wingdings" pitchFamily="2" charset="2"/>
              <a:buChar char="v"/>
            </a:pPr>
            <a:r>
              <a:rPr lang="en-US" sz="2200" dirty="0" smtClean="0">
                <a:latin typeface="Times New Roman" pitchFamily="18" charset="0"/>
                <a:cs typeface="Times New Roman" pitchFamily="18" charset="0"/>
              </a:rPr>
              <a:t>NCERT-JUDICIARY</a:t>
            </a:r>
          </a:p>
          <a:p>
            <a:pPr>
              <a:lnSpc>
                <a:spcPct val="150000"/>
              </a:lnSpc>
              <a:buFont typeface="Wingdings" pitchFamily="2" charset="2"/>
              <a:buChar char="v"/>
            </a:pPr>
            <a:r>
              <a:rPr lang="en-US" sz="2200" dirty="0" smtClean="0">
                <a:latin typeface="Times New Roman" pitchFamily="18" charset="0"/>
                <a:cs typeface="Times New Roman" pitchFamily="18" charset="0"/>
              </a:rPr>
              <a:t>Aspects of the Constitution of India –Module1 &amp; 2</a:t>
            </a:r>
          </a:p>
          <a:p>
            <a:pPr>
              <a:lnSpc>
                <a:spcPct val="150000"/>
              </a:lnSpc>
              <a:buFont typeface="Wingdings" pitchFamily="2" charset="2"/>
              <a:buChar char="v"/>
            </a:pPr>
            <a:r>
              <a:rPr lang="en-US" sz="2200" u="sng" dirty="0" smtClean="0">
                <a:latin typeface="Times New Roman" pitchFamily="18" charset="0"/>
                <a:cs typeface="Times New Roman" pitchFamily="18" charset="0"/>
                <a:hlinkClick r:id="rId2"/>
              </a:rPr>
              <a:t>https://en.wikipedia.org/wiki/Self-censorship</a:t>
            </a:r>
            <a:endParaRPr lang="en-US" sz="2200" dirty="0" smtClean="0">
              <a:latin typeface="Times New Roman" pitchFamily="18" charset="0"/>
              <a:cs typeface="Times New Roman" pitchFamily="18" charset="0"/>
            </a:endParaRPr>
          </a:p>
          <a:p>
            <a:pPr>
              <a:lnSpc>
                <a:spcPct val="150000"/>
              </a:lnSpc>
              <a:buFont typeface="Wingdings" pitchFamily="2" charset="2"/>
              <a:buChar char="v"/>
            </a:pPr>
            <a:r>
              <a:rPr lang="en-US" sz="2200" u="sng" dirty="0" smtClean="0">
                <a:latin typeface="Times New Roman" pitchFamily="18" charset="0"/>
                <a:cs typeface="Times New Roman" pitchFamily="18" charset="0"/>
                <a:hlinkClick r:id="rId3"/>
              </a:rPr>
              <a:t>https://en.wikipedia.org/wiki/Press_laws</a:t>
            </a:r>
            <a:endParaRPr lang="en-US" sz="2200" dirty="0" smtClean="0">
              <a:latin typeface="Times New Roman" pitchFamily="18" charset="0"/>
              <a:cs typeface="Times New Roman" pitchFamily="18" charset="0"/>
            </a:endParaRPr>
          </a:p>
          <a:p>
            <a:pPr marL="290513" indent="-290513">
              <a:lnSpc>
                <a:spcPct val="150000"/>
              </a:lnSpc>
              <a:buFont typeface="Wingdings" pitchFamily="2" charset="2"/>
              <a:buChar char="v"/>
            </a:pPr>
            <a:r>
              <a:rPr lang="en-US" sz="2200" u="sng" dirty="0" smtClean="0">
                <a:latin typeface="Times New Roman" pitchFamily="18" charset="0"/>
                <a:cs typeface="Times New Roman" pitchFamily="18" charset="0"/>
                <a:hlinkClick r:id="rId4"/>
              </a:rPr>
              <a:t>https://indiankanoon.org/docfragment/861870/?formInput=defamation%20cases</a:t>
            </a:r>
            <a:endParaRPr lang="en-US" sz="2200" dirty="0" smtClean="0">
              <a:latin typeface="Times New Roman" pitchFamily="18" charset="0"/>
              <a:cs typeface="Times New Roman" pitchFamily="18" charset="0"/>
            </a:endParaRPr>
          </a:p>
          <a:p>
            <a:pPr>
              <a:lnSpc>
                <a:spcPct val="150000"/>
              </a:lnSpc>
              <a:buFont typeface="Wingdings" pitchFamily="2" charset="2"/>
              <a:buChar char="v"/>
            </a:pPr>
            <a:r>
              <a:rPr lang="en-US" sz="2200" dirty="0" smtClean="0">
                <a:latin typeface="Times New Roman" pitchFamily="18" charset="0"/>
                <a:cs typeface="Times New Roman" pitchFamily="18" charset="0"/>
              </a:rPr>
              <a:t>https://en.wikipedia.org/wiki/Embedded_journalism</a:t>
            </a:r>
            <a:endParaRPr lang="en-US" sz="2200" dirty="0">
              <a:latin typeface="Times New Roman" pitchFamily="18" charset="0"/>
              <a:cs typeface="Times New Roman" pitchFamily="18" charset="0"/>
            </a:endParaRPr>
          </a:p>
        </p:txBody>
      </p:sp>
      <p:pic>
        <p:nvPicPr>
          <p:cNvPr id="8" name="Picture 7" descr="College logo_Updated.png"/>
          <p:cNvPicPr>
            <a:picLocks noChangeAspect="1"/>
          </p:cNvPicPr>
          <p:nvPr/>
        </p:nvPicPr>
        <p:blipFill>
          <a:blip r:embed="rId5" cstate="print"/>
          <a:stretch>
            <a:fillRect/>
          </a:stretch>
        </p:blipFill>
        <p:spPr>
          <a:xfrm>
            <a:off x="8184594" y="0"/>
            <a:ext cx="991088" cy="1115290"/>
          </a:xfrm>
          <a:prstGeom prst="rect">
            <a:avLst/>
          </a:prstGeom>
        </p:spPr>
      </p:pic>
      <p:sp>
        <p:nvSpPr>
          <p:cNvPr id="10" name="TextBox 9">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1482340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0" y="583825"/>
            <a:ext cx="9144000"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The meaning of law</a:t>
            </a:r>
            <a:br>
              <a:rPr lang="en-US" sz="2600" b="1" dirty="0" smtClean="0">
                <a:solidFill>
                  <a:srgbClr val="C00000"/>
                </a:solidFill>
                <a:latin typeface="Bookman Old Style" panose="02050604050505020204" pitchFamily="18" charset="0"/>
              </a:rPr>
            </a:br>
            <a:endParaRPr lang="en-US" sz="2600" b="1" dirty="0">
              <a:solidFill>
                <a:srgbClr val="C00000"/>
              </a:solidFill>
              <a:latin typeface="Bookman Old Style" panose="02050604050505020204" pitchFamily="18" charset="0"/>
            </a:endParaRPr>
          </a:p>
        </p:txBody>
      </p:sp>
      <p:sp>
        <p:nvSpPr>
          <p:cNvPr id="2" name="Rectangle 1"/>
          <p:cNvSpPr/>
          <p:nvPr/>
        </p:nvSpPr>
        <p:spPr>
          <a:xfrm>
            <a:off x="457201" y="1828800"/>
            <a:ext cx="8229600" cy="3632533"/>
          </a:xfrm>
          <a:prstGeom prst="rect">
            <a:avLst/>
          </a:prstGeom>
        </p:spPr>
        <p:txBody>
          <a:bodyPr wrap="square">
            <a:spAutoFit/>
          </a:bodyPr>
          <a:lstStyle/>
          <a:p>
            <a:pPr marL="457200" indent="-457200" algn="just">
              <a:lnSpc>
                <a:spcPct val="15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“The law is a system of rules that a society or government develops in order to deal with crime, business agreements, and social relationships. It is also a  complex mechanism, evolving from hundreds of years of tradition, culture and values. </a:t>
            </a:r>
          </a:p>
          <a:p>
            <a:pPr marL="457200" indent="-457200" algn="just">
              <a:lnSpc>
                <a:spcPct val="150000"/>
              </a:lnSpc>
              <a:buFont typeface="Wingdings" pitchFamily="2" charset="2"/>
              <a:buChar char="v"/>
            </a:pPr>
            <a:r>
              <a:rPr lang="en-US" sz="2200" dirty="0" smtClean="0">
                <a:latin typeface="Times New Roman" panose="02020603050405020304" pitchFamily="18" charset="0"/>
                <a:cs typeface="Times New Roman" panose="02020603050405020304" pitchFamily="18" charset="0"/>
              </a:rPr>
              <a:t>The law can be defined as a set of enforceable rules of conduct which set down guidelines for relationships between people and organizations </a:t>
            </a:r>
            <a:endParaRPr lang="en-US" sz="2200" dirty="0">
              <a:latin typeface="Times New Roman" panose="02020603050405020304" pitchFamily="18" charset="0"/>
              <a:cs typeface="Times New Roman" panose="02020603050405020304" pitchFamily="18" charset="0"/>
            </a:endParaRPr>
          </a:p>
        </p:txBody>
      </p:sp>
      <p:pic>
        <p:nvPicPr>
          <p:cNvPr id="7" name="Picture 6"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216383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354446" y="1150460"/>
            <a:ext cx="8567882" cy="892552"/>
          </a:xfrm>
          <a:prstGeom prst="rect">
            <a:avLst/>
          </a:prstGeom>
        </p:spPr>
        <p:txBody>
          <a:bodyPr wrap="square">
            <a:spAutoFit/>
          </a:bodyPr>
          <a:lstStyle/>
          <a:p>
            <a:pPr>
              <a:buNone/>
            </a:pPr>
            <a:r>
              <a:rPr lang="en-US" sz="2600" b="1" dirty="0" smtClean="0">
                <a:solidFill>
                  <a:srgbClr val="C00000"/>
                </a:solidFill>
                <a:latin typeface="Bookman Old Style" pitchFamily="18" charset="0"/>
              </a:rPr>
              <a:t>Laws have certain characteristics that make </a:t>
            </a:r>
          </a:p>
          <a:p>
            <a:pPr>
              <a:buNone/>
            </a:pPr>
            <a:r>
              <a:rPr lang="en-US" sz="2600" b="1" dirty="0" smtClean="0">
                <a:solidFill>
                  <a:srgbClr val="C00000"/>
                </a:solidFill>
                <a:latin typeface="Bookman Old Style" pitchFamily="18" charset="0"/>
              </a:rPr>
              <a:t>them diff­erent from rules:</a:t>
            </a:r>
          </a:p>
        </p:txBody>
      </p:sp>
      <p:sp>
        <p:nvSpPr>
          <p:cNvPr id="2" name="Rectangle 1"/>
          <p:cNvSpPr/>
          <p:nvPr/>
        </p:nvSpPr>
        <p:spPr>
          <a:xfrm>
            <a:off x="457201" y="2216726"/>
            <a:ext cx="8494776" cy="2123658"/>
          </a:xfrm>
          <a:prstGeom prst="rect">
            <a:avLst/>
          </a:prstGeom>
        </p:spPr>
        <p:txBody>
          <a:bodyPr wrap="square">
            <a:spAutoFit/>
          </a:bodyPr>
          <a:lstStyle/>
          <a:p>
            <a:pPr algn="just">
              <a:buNone/>
            </a:pPr>
            <a:endParaRPr lang="en-US" sz="22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200" dirty="0" smtClean="0">
                <a:latin typeface="Times New Roman" panose="02020603050405020304" pitchFamily="18" charset="0"/>
                <a:cs typeface="Times New Roman" panose="02020603050405020304" pitchFamily="18" charset="0"/>
              </a:rPr>
              <a:t>Laws are binding on the whole community. </a:t>
            </a:r>
          </a:p>
          <a:p>
            <a:pPr marL="457200" indent="-457200" algn="just">
              <a:buFont typeface="+mj-lt"/>
              <a:buAutoNum type="arabicPeriod"/>
            </a:pPr>
            <a:r>
              <a:rPr lang="en-US" sz="2200" dirty="0" smtClean="0">
                <a:latin typeface="Times New Roman" panose="02020603050405020304" pitchFamily="18" charset="0"/>
                <a:cs typeface="Times New Roman" panose="02020603050405020304" pitchFamily="18" charset="0"/>
              </a:rPr>
              <a:t>Laws can be enforced. </a:t>
            </a:r>
          </a:p>
          <a:p>
            <a:pPr marL="457200" indent="-457200" algn="just">
              <a:buFont typeface="+mj-lt"/>
              <a:buAutoNum type="arabicPeriod"/>
            </a:pPr>
            <a:r>
              <a:rPr lang="en-US" sz="2200" dirty="0" smtClean="0">
                <a:latin typeface="Times New Roman" panose="02020603050405020304" pitchFamily="18" charset="0"/>
                <a:cs typeface="Times New Roman" panose="02020603050405020304" pitchFamily="18" charset="0"/>
              </a:rPr>
              <a:t>Laws are officially recognized. </a:t>
            </a:r>
          </a:p>
          <a:p>
            <a:pPr marL="457200" indent="-457200" algn="just">
              <a:buFont typeface="+mj-lt"/>
              <a:buAutoNum type="arabicPeriod"/>
            </a:pPr>
            <a:r>
              <a:rPr lang="en-US" sz="2200" dirty="0" smtClean="0">
                <a:latin typeface="Times New Roman" panose="02020603050405020304" pitchFamily="18" charset="0"/>
                <a:cs typeface="Times New Roman" panose="02020603050405020304" pitchFamily="18" charset="0"/>
              </a:rPr>
              <a:t>Laws are accessible (or discoverable). </a:t>
            </a:r>
          </a:p>
          <a:p>
            <a:pPr marL="457200" indent="-457200" algn="just">
              <a:buFont typeface="+mj-lt"/>
              <a:buAutoNum type="arabicPeriod"/>
            </a:pPr>
            <a:r>
              <a:rPr lang="en-US" sz="2200" dirty="0" smtClean="0">
                <a:latin typeface="Times New Roman" panose="02020603050405020304" pitchFamily="18" charset="0"/>
                <a:cs typeface="Times New Roman" panose="02020603050405020304" pitchFamily="18" charset="0"/>
              </a:rPr>
              <a:t> Laws relate to public interest. </a:t>
            </a:r>
          </a:p>
        </p:txBody>
      </p:sp>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225259" cy="338554"/>
          </a:xfrm>
          <a:prstGeom prst="rect">
            <a:avLst/>
          </a:prstGeom>
          <a:noFill/>
        </p:spPr>
        <p:txBody>
          <a:bodyPr wrap="none" rtlCol="0">
            <a:spAutoFit/>
          </a:bodyPr>
          <a:lstStyle/>
          <a:p>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Medit</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k.c</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St.Mary’s</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College</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7" name="Picture 6" descr="College logo_Updated.png"/>
          <p:cNvPicPr>
            <a:picLocks noChangeAspect="1"/>
          </p:cNvPicPr>
          <p:nvPr/>
        </p:nvPicPr>
        <p:blipFill>
          <a:blip r:embed="rId2" cstate="print"/>
          <a:stretch>
            <a:fillRect/>
          </a:stretch>
        </p:blipFill>
        <p:spPr>
          <a:xfrm>
            <a:off x="8184594" y="0"/>
            <a:ext cx="991088" cy="1115290"/>
          </a:xfrm>
          <a:prstGeom prst="rect">
            <a:avLst/>
          </a:prstGeom>
        </p:spPr>
      </p:pic>
    </p:spTree>
    <p:extLst>
      <p:ext uri="{BB962C8B-B14F-4D97-AF65-F5344CB8AC3E}">
        <p14:creationId xmlns:p14="http://schemas.microsoft.com/office/powerpoint/2010/main" val="4213965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573868" y="761844"/>
            <a:ext cx="4729180" cy="492443"/>
          </a:xfrm>
          <a:prstGeom prst="rect">
            <a:avLst/>
          </a:prstGeom>
        </p:spPr>
        <p:txBody>
          <a:bodyPr wrap="none">
            <a:spAutoFit/>
          </a:bodyPr>
          <a:lstStyle/>
          <a:p>
            <a:r>
              <a:rPr lang="en-US" sz="2600" b="1" dirty="0" smtClean="0">
                <a:solidFill>
                  <a:srgbClr val="C00000"/>
                </a:solidFill>
                <a:latin typeface="Bookman Old Style" panose="02050604050505020204" pitchFamily="18" charset="0"/>
              </a:rPr>
              <a:t>Concept of Press Freedom</a:t>
            </a:r>
            <a:endParaRPr lang="en-US" sz="2600" b="1" dirty="0">
              <a:solidFill>
                <a:srgbClr val="C00000"/>
              </a:solidFill>
              <a:latin typeface="Bookman Old Style" panose="02050604050505020204" pitchFamily="18" charset="0"/>
            </a:endParaRPr>
          </a:p>
        </p:txBody>
      </p:sp>
      <p:sp>
        <p:nvSpPr>
          <p:cNvPr id="3" name="Rectangle 2"/>
          <p:cNvSpPr/>
          <p:nvPr/>
        </p:nvSpPr>
        <p:spPr>
          <a:xfrm>
            <a:off x="415636" y="1399309"/>
            <a:ext cx="8494776" cy="3078535"/>
          </a:xfrm>
          <a:prstGeom prst="rect">
            <a:avLst/>
          </a:prstGeom>
        </p:spPr>
        <p:txBody>
          <a:bodyPr wrap="square">
            <a:spAutoFit/>
          </a:bodyPr>
          <a:lstStyle/>
          <a:p>
            <a:pPr marL="290513" indent="-290513" algn="just">
              <a:lnSpc>
                <a:spcPct val="150000"/>
              </a:lnSpc>
              <a:buFont typeface="Wingdings" pitchFamily="2" charset="2"/>
              <a:buChar char="v"/>
            </a:pPr>
            <a:r>
              <a:rPr lang="en-US" sz="2200" dirty="0" smtClean="0">
                <a:latin typeface="Times New Roman" pitchFamily="18" charset="0"/>
                <a:cs typeface="Times New Roman" pitchFamily="18" charset="0"/>
              </a:rPr>
              <a:t>Press freedom is globally and ideally guaranteed by Article 19 of the universal Declaration of Human Rights . It is the liberty to print or disseminate information, by printing, broadcasting, or through electronic media, without prior restraints such as licensing requirements or content review and without subsequent punishment for what is said as well. </a:t>
            </a:r>
          </a:p>
        </p:txBody>
      </p:sp>
      <p:pic>
        <p:nvPicPr>
          <p:cNvPr id="7" name="Picture 6"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575031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573868" y="761844"/>
            <a:ext cx="4729180" cy="492443"/>
          </a:xfrm>
          <a:prstGeom prst="rect">
            <a:avLst/>
          </a:prstGeom>
        </p:spPr>
        <p:txBody>
          <a:bodyPr wrap="none">
            <a:spAutoFit/>
          </a:bodyPr>
          <a:lstStyle/>
          <a:p>
            <a:r>
              <a:rPr lang="en-US" sz="2600" b="1" dirty="0" smtClean="0">
                <a:solidFill>
                  <a:srgbClr val="C00000"/>
                </a:solidFill>
                <a:latin typeface="Bookman Old Style" panose="02050604050505020204" pitchFamily="18" charset="0"/>
              </a:rPr>
              <a:t>Concept of Press Freedom</a:t>
            </a:r>
            <a:endParaRPr lang="en-US" sz="2600" b="1" dirty="0">
              <a:solidFill>
                <a:srgbClr val="C00000"/>
              </a:solidFill>
              <a:latin typeface="Bookman Old Style" panose="02050604050505020204" pitchFamily="18" charset="0"/>
            </a:endParaRPr>
          </a:p>
        </p:txBody>
      </p:sp>
      <p:sp>
        <p:nvSpPr>
          <p:cNvPr id="3" name="Rectangle 2"/>
          <p:cNvSpPr/>
          <p:nvPr/>
        </p:nvSpPr>
        <p:spPr>
          <a:xfrm>
            <a:off x="415636" y="1399309"/>
            <a:ext cx="8494776" cy="3078535"/>
          </a:xfrm>
          <a:prstGeom prst="rect">
            <a:avLst/>
          </a:prstGeom>
        </p:spPr>
        <p:txBody>
          <a:bodyPr wrap="square">
            <a:spAutoFit/>
          </a:bodyPr>
          <a:lstStyle/>
          <a:p>
            <a:pPr marL="290513" indent="-290513" algn="just">
              <a:lnSpc>
                <a:spcPct val="150000"/>
              </a:lnSpc>
              <a:buFont typeface="Wingdings" pitchFamily="2" charset="2"/>
              <a:buChar char="v"/>
            </a:pPr>
            <a:r>
              <a:rPr lang="en-US" sz="2200" dirty="0" smtClean="0">
                <a:latin typeface="Times New Roman" pitchFamily="18" charset="0"/>
                <a:cs typeface="Times New Roman" pitchFamily="18" charset="0"/>
              </a:rPr>
              <a:t>Although, the arguments that explain the need for acknowledging the positive rights stating that access to the press is restricted, and its operational cost is immeasurable are powerful but not sufficient arguments. Legally speaking, nobody is denied the right to establish a newspaper or television station, and restricted financial resources are not the same as restricted legal rights</a:t>
            </a:r>
            <a:endParaRPr lang="en-US" sz="2200" dirty="0">
              <a:latin typeface="Times New Roman" pitchFamily="18" charset="0"/>
              <a:cs typeface="Times New Roman" pitchFamily="18" charset="0"/>
            </a:endParaRPr>
          </a:p>
        </p:txBody>
      </p:sp>
      <p:pic>
        <p:nvPicPr>
          <p:cNvPr id="7" name="Picture 6"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2575031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0" y="996528"/>
            <a:ext cx="8395855" cy="745524"/>
          </a:xfrm>
          <a:prstGeom prst="rect">
            <a:avLst/>
          </a:prstGeom>
        </p:spPr>
        <p:txBody>
          <a:bodyPr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Freedom of Speech and Expression under Article 19(1)(a) </a:t>
            </a:r>
            <a:endParaRPr lang="en-US" sz="2600" b="1" dirty="0">
              <a:solidFill>
                <a:srgbClr val="C00000"/>
              </a:solidFill>
              <a:latin typeface="Bookman Old Style" panose="02050604050505020204" pitchFamily="18" charset="0"/>
            </a:endParaRPr>
          </a:p>
        </p:txBody>
      </p:sp>
      <p:sp>
        <p:nvSpPr>
          <p:cNvPr id="7" name="Rectangle 6"/>
          <p:cNvSpPr/>
          <p:nvPr/>
        </p:nvSpPr>
        <p:spPr>
          <a:xfrm>
            <a:off x="554182" y="2022764"/>
            <a:ext cx="8285018" cy="3586366"/>
          </a:xfrm>
          <a:prstGeom prst="rect">
            <a:avLst/>
          </a:prstGeom>
        </p:spPr>
        <p:txBody>
          <a:bodyPr wrap="square">
            <a:spAutoFit/>
          </a:bodyPr>
          <a:lstStyle/>
          <a:p>
            <a:pPr algn="just">
              <a:lnSpc>
                <a:spcPct val="150000"/>
              </a:lnSpc>
              <a:buNone/>
            </a:pPr>
            <a:r>
              <a:rPr lang="en-US" sz="2200" dirty="0" smtClean="0">
                <a:latin typeface="Times New Roman" panose="02020603050405020304" pitchFamily="18" charset="0"/>
                <a:cs typeface="Times New Roman" panose="02020603050405020304" pitchFamily="18" charset="0"/>
              </a:rPr>
              <a:t>Article 19(1)(a) covers the right to express oneself by word of mouth, writing, printing, picture, or in any manner. It includes the freedom of communication and the right to propagate or publish one’s views. The communication of ideas may be through any medium—newspaper, magazine, movie, electronic media or audio-visual media. Freedom of speech and expression includes the following rights</a:t>
            </a:r>
            <a:endParaRPr lang="en-US" sz="2200" dirty="0">
              <a:latin typeface="Times New Roman" panose="02020603050405020304" pitchFamily="18" charset="0"/>
              <a:cs typeface="Times New Roman" panose="02020603050405020304" pitchFamily="18" charset="0"/>
            </a:endParaRPr>
          </a:p>
          <a:p>
            <a:pPr algn="just">
              <a:lnSpc>
                <a:spcPct val="150000"/>
              </a:lnSpc>
              <a:buNone/>
            </a:pPr>
            <a:endParaRPr lang="en-US" sz="2200" dirty="0">
              <a:latin typeface="Times New Roman" panose="02020603050405020304" pitchFamily="18" charset="0"/>
              <a:cs typeface="Times New Roman" panose="02020603050405020304" pitchFamily="18" charset="0"/>
            </a:endParaRPr>
          </a:p>
        </p:txBody>
      </p:sp>
      <p:pic>
        <p:nvPicPr>
          <p:cNvPr id="9" name="Picture 8"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10" name="TextBox 9">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3943421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682335" y="704954"/>
            <a:ext cx="4391891" cy="646331"/>
          </a:xfrm>
          <a:prstGeom prst="rect">
            <a:avLst/>
          </a:prstGeom>
        </p:spPr>
        <p:txBody>
          <a:bodyPr wrap="square">
            <a:spAutoFit/>
          </a:bodyPr>
          <a:lstStyle/>
          <a:p>
            <a:r>
              <a:rPr lang="en-US" sz="3600" dirty="0" smtClean="0">
                <a:latin typeface="Bookman Old Style" pitchFamily="18" charset="0"/>
              </a:rPr>
              <a:t>  </a:t>
            </a:r>
            <a:r>
              <a:rPr lang="en-US" sz="2600" b="1" dirty="0" smtClean="0">
                <a:solidFill>
                  <a:srgbClr val="C00000"/>
                </a:solidFill>
                <a:latin typeface="Bookman Old Style" panose="02050604050505020204" pitchFamily="18" charset="0"/>
              </a:rPr>
              <a:t>Right to circulate</a:t>
            </a:r>
          </a:p>
        </p:txBody>
      </p:sp>
      <p:sp>
        <p:nvSpPr>
          <p:cNvPr id="10" name="Rectangle 9"/>
          <p:cNvSpPr/>
          <p:nvPr/>
        </p:nvSpPr>
        <p:spPr>
          <a:xfrm>
            <a:off x="419100" y="1498444"/>
            <a:ext cx="8044874" cy="3078535"/>
          </a:xfrm>
          <a:prstGeom prst="rect">
            <a:avLst/>
          </a:prstGeom>
        </p:spPr>
        <p:txBody>
          <a:bodyPr wrap="square">
            <a:spAutoFit/>
          </a:bodyPr>
          <a:lstStyle/>
          <a:p>
            <a:pPr marL="346075" indent="-346075" algn="just">
              <a:lnSpc>
                <a:spcPct val="150000"/>
              </a:lnSpc>
              <a:buFont typeface="Wingdings" panose="05000000000000000000" pitchFamily="2" charset="2"/>
              <a:buChar char="v"/>
            </a:pPr>
            <a:r>
              <a:rPr lang="en-US" sz="2200" dirty="0" smtClean="0">
                <a:latin typeface="Times New Roman" pitchFamily="18" charset="0"/>
                <a:cs typeface="Times New Roman" pitchFamily="18" charset="0"/>
              </a:rPr>
              <a:t>Freedom of expression has always been emphasized as an essential basis for the democratic functioning of a society. </a:t>
            </a:r>
          </a:p>
          <a:p>
            <a:pPr marL="346075" indent="-346075" algn="just">
              <a:lnSpc>
                <a:spcPct val="150000"/>
              </a:lnSpc>
              <a:buFont typeface="Wingdings" panose="05000000000000000000" pitchFamily="2" charset="2"/>
              <a:buChar char="v"/>
            </a:pPr>
            <a:r>
              <a:rPr lang="en-US" sz="2200" dirty="0" smtClean="0">
                <a:latin typeface="Times New Roman" pitchFamily="18" charset="0"/>
                <a:cs typeface="Times New Roman" pitchFamily="18" charset="0"/>
              </a:rPr>
              <a:t>The right to free speech and expression includes the right not only to publish but also to circulate information and opinion. Without this, the right to free speech and expression would carry little meaning</a:t>
            </a:r>
          </a:p>
        </p:txBody>
      </p:sp>
      <p:pic>
        <p:nvPicPr>
          <p:cNvPr id="7" name="Picture 6"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8" name="TextBox 7">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1633709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529936" y="487057"/>
            <a:ext cx="8044874" cy="3185487"/>
          </a:xfrm>
          <a:prstGeom prst="rect">
            <a:avLst/>
          </a:prstGeom>
        </p:spPr>
        <p:txBody>
          <a:bodyPr wrap="square">
            <a:spAutoFit/>
          </a:bodyPr>
          <a:lstStyle/>
          <a:p>
            <a:pPr marL="346075" indent="-346075" algn="just">
              <a:lnSpc>
                <a:spcPct val="150000"/>
              </a:lnSpc>
            </a:pPr>
            <a:r>
              <a:rPr lang="en-US" sz="2400" b="1" dirty="0" smtClean="0">
                <a:solidFill>
                  <a:srgbClr val="C00000"/>
                </a:solidFill>
                <a:latin typeface="Bookman Old Style" panose="02050604050505020204" pitchFamily="18" charset="0"/>
              </a:rPr>
              <a:t>Right to criticize</a:t>
            </a:r>
          </a:p>
          <a:p>
            <a:pPr marL="346075" indent="-346075" algn="just">
              <a:lnSpc>
                <a:spcPct val="150000"/>
              </a:lnSpc>
              <a:buFont typeface="Wingdings" panose="05000000000000000000" pitchFamily="2" charset="2"/>
              <a:buChar char="v"/>
            </a:pPr>
            <a:r>
              <a:rPr lang="en-US" sz="2200" dirty="0" smtClean="0">
                <a:latin typeface="Times New Roman" pitchFamily="18" charset="0"/>
                <a:cs typeface="Times New Roman" pitchFamily="18" charset="0"/>
              </a:rPr>
              <a:t>Right to free speech includes the right to criticize the government, which is necessary for a healthy democracy. Decisions of the Supreme Court in later cases made it clear that criticism of the government was not to be regarded as a ground for restricting the freedom of speech or expression.</a:t>
            </a:r>
            <a:endParaRPr lang="en-US" sz="2200" dirty="0">
              <a:latin typeface="Times New Roman" pitchFamily="18" charset="0"/>
              <a:cs typeface="Times New Roman" pitchFamily="18" charset="0"/>
            </a:endParaRPr>
          </a:p>
        </p:txBody>
      </p:sp>
      <p:sp>
        <p:nvSpPr>
          <p:cNvPr id="7" name="Rectangle 6"/>
          <p:cNvSpPr/>
          <p:nvPr/>
        </p:nvSpPr>
        <p:spPr>
          <a:xfrm>
            <a:off x="716036" y="3976303"/>
            <a:ext cx="5272597" cy="492443"/>
          </a:xfrm>
          <a:prstGeom prst="rect">
            <a:avLst/>
          </a:prstGeom>
        </p:spPr>
        <p:txBody>
          <a:bodyPr wrap="none">
            <a:spAutoFit/>
          </a:bodyPr>
          <a:lstStyle/>
          <a:p>
            <a:r>
              <a:rPr lang="en-US" sz="2600" b="1" dirty="0" smtClean="0">
                <a:solidFill>
                  <a:srgbClr val="C00000"/>
                </a:solidFill>
                <a:latin typeface="Bookman Old Style" panose="02050604050505020204" pitchFamily="18" charset="0"/>
              </a:rPr>
              <a:t>Right to receive information </a:t>
            </a:r>
            <a:endParaRPr lang="en-US" sz="2600" dirty="0"/>
          </a:p>
        </p:txBody>
      </p:sp>
      <p:sp>
        <p:nvSpPr>
          <p:cNvPr id="8" name="Rectangle 7"/>
          <p:cNvSpPr/>
          <p:nvPr/>
        </p:nvSpPr>
        <p:spPr>
          <a:xfrm>
            <a:off x="955964" y="4588316"/>
            <a:ext cx="7453745" cy="800219"/>
          </a:xfrm>
          <a:prstGeom prst="rect">
            <a:avLst/>
          </a:prstGeom>
        </p:spPr>
        <p:txBody>
          <a:bodyPr wrap="square">
            <a:spAutoFit/>
          </a:bodyPr>
          <a:lstStyle/>
          <a:p>
            <a:pPr algn="just"/>
            <a:r>
              <a:rPr lang="en-US" sz="2200" dirty="0" smtClean="0">
                <a:latin typeface="Times New Roman" pitchFamily="18" charset="0"/>
                <a:cs typeface="Times New Roman" pitchFamily="18" charset="0"/>
              </a:rPr>
              <a:t>The right to receive information was upheld by the Supreme Court in a series of judgments in varied contexts including</a:t>
            </a:r>
            <a:r>
              <a:rPr lang="en-US" sz="2400" dirty="0" smtClean="0">
                <a:cs typeface="Times New Roman" panose="02020603050405020304" pitchFamily="18" charset="0"/>
              </a:rPr>
              <a:t>:</a:t>
            </a:r>
          </a:p>
        </p:txBody>
      </p:sp>
      <p:pic>
        <p:nvPicPr>
          <p:cNvPr id="11" name="Picture 10"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12" name="TextBox 11">
            <a:extLst>
              <a:ext uri="{FF2B5EF4-FFF2-40B4-BE49-F238E27FC236}">
                <a16:creationId xmlns="" xmlns:a16="http://schemas.microsoft.com/office/drawing/2014/main" id="{7A72F5BB-01CE-4E1F-B528-9003564E9862}"/>
              </a:ext>
            </a:extLst>
          </p:cNvPr>
          <p:cNvSpPr txBox="1"/>
          <p:nvPr/>
        </p:nvSpPr>
        <p:spPr>
          <a:xfrm>
            <a:off x="151074" y="6380543"/>
            <a:ext cx="4327851" cy="338554"/>
          </a:xfrm>
          <a:prstGeom prst="rect">
            <a:avLst/>
          </a:prstGeom>
          <a:noFill/>
        </p:spPr>
        <p:txBody>
          <a:bodyPr wrap="none" rtlCol="0">
            <a:spAutoFit/>
          </a:bodyPr>
          <a:lstStyle/>
          <a:p>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Media Ethics, </a:t>
            </a:r>
            <a:r>
              <a:rPr lang="en-US" sz="1600" b="1" i="1" dirty="0" err="1"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Deepa</a:t>
            </a:r>
            <a:r>
              <a:rPr lang="en-US"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 K.C, St. Mary’s College</a:t>
            </a:r>
          </a:p>
        </p:txBody>
      </p:sp>
    </p:spTree>
    <p:extLst>
      <p:ext uri="{BB962C8B-B14F-4D97-AF65-F5344CB8AC3E}">
        <p14:creationId xmlns:p14="http://schemas.microsoft.com/office/powerpoint/2010/main" val="1633709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TotalTime>
  <Words>1791</Words>
  <Application>Microsoft Office PowerPoint</Application>
  <PresentationFormat>On-screen Show (4:3)</PresentationFormat>
  <Paragraphs>108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Avinz</dc:creator>
  <cp:lastModifiedBy>HP</cp:lastModifiedBy>
  <cp:revision>111</cp:revision>
  <dcterms:created xsi:type="dcterms:W3CDTF">2018-12-04T06:33:32Z</dcterms:created>
  <dcterms:modified xsi:type="dcterms:W3CDTF">2019-06-20T15:46:24Z</dcterms:modified>
</cp:coreProperties>
</file>