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89" r:id="rId3"/>
    <p:sldId id="261" r:id="rId4"/>
    <p:sldId id="260" r:id="rId5"/>
    <p:sldId id="283" r:id="rId6"/>
    <p:sldId id="286" r:id="rId7"/>
    <p:sldId id="262" r:id="rId8"/>
    <p:sldId id="266" r:id="rId9"/>
    <p:sldId id="272" r:id="rId10"/>
    <p:sldId id="273" r:id="rId11"/>
    <p:sldId id="276" r:id="rId12"/>
    <p:sldId id="287" r:id="rId13"/>
    <p:sldId id="265" r:id="rId14"/>
    <p:sldId id="264"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6C4613-76FE-4012-A2D2-A1D8CA953471}" type="datetimeFigureOut">
              <a:rPr lang="en-US" smtClean="0"/>
              <a:pPr/>
              <a:t>6/20/2019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6ED063-1165-4347-86F3-A6F41BC8D75A}" type="slidenum">
              <a:rPr lang="en-US" smtClean="0"/>
              <a:pPr/>
              <a:t>‹#›</a:t>
            </a:fld>
            <a:endParaRPr lang="en-US"/>
          </a:p>
        </p:txBody>
      </p:sp>
    </p:spTree>
    <p:extLst>
      <p:ext uri="{BB962C8B-B14F-4D97-AF65-F5344CB8AC3E}">
        <p14:creationId xmlns:p14="http://schemas.microsoft.com/office/powerpoint/2010/main" val="285964174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A8AB30-91EA-4264-909D-36EED7998841}" type="datetimeFigureOut">
              <a:rPr lang="en-US" smtClean="0"/>
              <a:pPr/>
              <a:t>6/20/2019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8CD30B-F33E-4B4B-A6A8-CF476B9CCD0E}" type="slidenum">
              <a:rPr lang="en-US" smtClean="0"/>
              <a:pPr/>
              <a:t>‹#›</a:t>
            </a:fld>
            <a:endParaRPr lang="en-US"/>
          </a:p>
        </p:txBody>
      </p:sp>
    </p:spTree>
    <p:extLst>
      <p:ext uri="{BB962C8B-B14F-4D97-AF65-F5344CB8AC3E}">
        <p14:creationId xmlns:p14="http://schemas.microsoft.com/office/powerpoint/2010/main" val="1174040442"/>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89669F-70C5-46B2-8A19-6550F10DDCE8}" type="datetime1">
              <a:rPr lang="en-US" smtClean="0"/>
              <a:pPr/>
              <a:t>6/20/2019</a:t>
            </a:fld>
            <a:endParaRPr lang="en-US"/>
          </a:p>
        </p:txBody>
      </p:sp>
      <p:sp>
        <p:nvSpPr>
          <p:cNvPr id="5" name="Footer Placeholder 4"/>
          <p:cNvSpPr>
            <a:spLocks noGrp="1"/>
          </p:cNvSpPr>
          <p:nvPr>
            <p:ph type="ftr" sz="quarter" idx="11"/>
          </p:nvPr>
        </p:nvSpPr>
        <p:spPr/>
        <p:txBody>
          <a:bodyPr/>
          <a:lstStyle/>
          <a:p>
            <a:r>
              <a:rPr lang="en-US" smtClean="0"/>
              <a:t>Multimedia Data Compression, Deepa K.C, St. Mary’s College</a:t>
            </a:r>
            <a:endParaRPr lang="en-US"/>
          </a:p>
        </p:txBody>
      </p:sp>
      <p:sp>
        <p:nvSpPr>
          <p:cNvPr id="6" name="Slide Number Placeholder 5"/>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31B0B-3FB1-47CC-A227-9EE0F72B500D}" type="datetime1">
              <a:rPr lang="en-US" smtClean="0"/>
              <a:pPr/>
              <a:t>6/20/2019</a:t>
            </a:fld>
            <a:endParaRPr lang="en-US"/>
          </a:p>
        </p:txBody>
      </p:sp>
      <p:sp>
        <p:nvSpPr>
          <p:cNvPr id="5" name="Footer Placeholder 4"/>
          <p:cNvSpPr>
            <a:spLocks noGrp="1"/>
          </p:cNvSpPr>
          <p:nvPr>
            <p:ph type="ftr" sz="quarter" idx="11"/>
          </p:nvPr>
        </p:nvSpPr>
        <p:spPr/>
        <p:txBody>
          <a:bodyPr/>
          <a:lstStyle/>
          <a:p>
            <a:r>
              <a:rPr lang="en-US" smtClean="0"/>
              <a:t>Multimedia Data Compression, Deepa K.C, St. Mary’s College</a:t>
            </a:r>
            <a:endParaRPr lang="en-US"/>
          </a:p>
        </p:txBody>
      </p:sp>
      <p:sp>
        <p:nvSpPr>
          <p:cNvPr id="6" name="Slide Number Placeholder 5"/>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C04BBC-E607-4339-9E47-74C2A737A34B}" type="datetime1">
              <a:rPr lang="en-US" smtClean="0"/>
              <a:pPr/>
              <a:t>6/20/2019</a:t>
            </a:fld>
            <a:endParaRPr lang="en-US"/>
          </a:p>
        </p:txBody>
      </p:sp>
      <p:sp>
        <p:nvSpPr>
          <p:cNvPr id="5" name="Footer Placeholder 4"/>
          <p:cNvSpPr>
            <a:spLocks noGrp="1"/>
          </p:cNvSpPr>
          <p:nvPr>
            <p:ph type="ftr" sz="quarter" idx="11"/>
          </p:nvPr>
        </p:nvSpPr>
        <p:spPr/>
        <p:txBody>
          <a:bodyPr/>
          <a:lstStyle/>
          <a:p>
            <a:r>
              <a:rPr lang="en-US" smtClean="0"/>
              <a:t>Multimedia Data Compression, Deepa K.C, St. Mary’s College</a:t>
            </a:r>
            <a:endParaRPr lang="en-US"/>
          </a:p>
        </p:txBody>
      </p:sp>
      <p:sp>
        <p:nvSpPr>
          <p:cNvPr id="6" name="Slide Number Placeholder 5"/>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5BE349-D502-450B-B601-7C9162CB70FB}" type="datetime1">
              <a:rPr lang="en-US" smtClean="0"/>
              <a:pPr/>
              <a:t>6/20/2019</a:t>
            </a:fld>
            <a:endParaRPr lang="en-US"/>
          </a:p>
        </p:txBody>
      </p:sp>
      <p:sp>
        <p:nvSpPr>
          <p:cNvPr id="5" name="Footer Placeholder 4"/>
          <p:cNvSpPr>
            <a:spLocks noGrp="1"/>
          </p:cNvSpPr>
          <p:nvPr>
            <p:ph type="ftr" sz="quarter" idx="11"/>
          </p:nvPr>
        </p:nvSpPr>
        <p:spPr/>
        <p:txBody>
          <a:bodyPr/>
          <a:lstStyle/>
          <a:p>
            <a:r>
              <a:rPr lang="en-US" smtClean="0"/>
              <a:t>Multimedia Data Compression, Deepa K.C, St. Mary’s College</a:t>
            </a:r>
            <a:endParaRPr lang="en-US" dirty="0"/>
          </a:p>
        </p:txBody>
      </p:sp>
      <p:sp>
        <p:nvSpPr>
          <p:cNvPr id="6" name="Slide Number Placeholder 5"/>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374947-1CA2-4F00-B9F4-00E931A7E8D9}" type="datetime1">
              <a:rPr lang="en-US" smtClean="0"/>
              <a:pPr/>
              <a:t>6/20/2019</a:t>
            </a:fld>
            <a:endParaRPr lang="en-US"/>
          </a:p>
        </p:txBody>
      </p:sp>
      <p:sp>
        <p:nvSpPr>
          <p:cNvPr id="5" name="Footer Placeholder 4"/>
          <p:cNvSpPr>
            <a:spLocks noGrp="1"/>
          </p:cNvSpPr>
          <p:nvPr>
            <p:ph type="ftr" sz="quarter" idx="11"/>
          </p:nvPr>
        </p:nvSpPr>
        <p:spPr/>
        <p:txBody>
          <a:bodyPr/>
          <a:lstStyle/>
          <a:p>
            <a:r>
              <a:rPr lang="en-US" smtClean="0"/>
              <a:t>Multimedia Data Compression, Deepa K.C, St. Mary’s College</a:t>
            </a:r>
            <a:endParaRPr lang="en-US"/>
          </a:p>
        </p:txBody>
      </p:sp>
      <p:sp>
        <p:nvSpPr>
          <p:cNvPr id="6" name="Slide Number Placeholder 5"/>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BC1ECE-C39E-41D4-8E05-D7CB3039BBC3}" type="datetime1">
              <a:rPr lang="en-US" smtClean="0"/>
              <a:pPr/>
              <a:t>6/20/2019</a:t>
            </a:fld>
            <a:endParaRPr lang="en-US"/>
          </a:p>
        </p:txBody>
      </p:sp>
      <p:sp>
        <p:nvSpPr>
          <p:cNvPr id="6" name="Footer Placeholder 5"/>
          <p:cNvSpPr>
            <a:spLocks noGrp="1"/>
          </p:cNvSpPr>
          <p:nvPr>
            <p:ph type="ftr" sz="quarter" idx="11"/>
          </p:nvPr>
        </p:nvSpPr>
        <p:spPr/>
        <p:txBody>
          <a:bodyPr/>
          <a:lstStyle/>
          <a:p>
            <a:r>
              <a:rPr lang="en-US" smtClean="0"/>
              <a:t>Multimedia Data Compression, Deepa K.C, St. Mary’s College</a:t>
            </a:r>
            <a:endParaRPr lang="en-US"/>
          </a:p>
        </p:txBody>
      </p:sp>
      <p:sp>
        <p:nvSpPr>
          <p:cNvPr id="7" name="Slide Number Placeholder 6"/>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F9881D-378D-4A39-AA14-C1166A11A139}" type="datetime1">
              <a:rPr lang="en-US" smtClean="0"/>
              <a:pPr/>
              <a:t>6/20/2019</a:t>
            </a:fld>
            <a:endParaRPr lang="en-US"/>
          </a:p>
        </p:txBody>
      </p:sp>
      <p:sp>
        <p:nvSpPr>
          <p:cNvPr id="8" name="Footer Placeholder 7"/>
          <p:cNvSpPr>
            <a:spLocks noGrp="1"/>
          </p:cNvSpPr>
          <p:nvPr>
            <p:ph type="ftr" sz="quarter" idx="11"/>
          </p:nvPr>
        </p:nvSpPr>
        <p:spPr/>
        <p:txBody>
          <a:bodyPr/>
          <a:lstStyle/>
          <a:p>
            <a:r>
              <a:rPr lang="en-US" smtClean="0"/>
              <a:t>Multimedia Data Compression, Deepa K.C, St. Mary’s College</a:t>
            </a:r>
            <a:endParaRPr lang="en-US"/>
          </a:p>
        </p:txBody>
      </p:sp>
      <p:sp>
        <p:nvSpPr>
          <p:cNvPr id="9" name="Slide Number Placeholder 8"/>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1447A5-9DD4-4016-AE85-691F8D0B4892}" type="datetime1">
              <a:rPr lang="en-US" smtClean="0"/>
              <a:pPr/>
              <a:t>6/20/2019</a:t>
            </a:fld>
            <a:endParaRPr lang="en-US"/>
          </a:p>
        </p:txBody>
      </p:sp>
      <p:sp>
        <p:nvSpPr>
          <p:cNvPr id="4" name="Footer Placeholder 3"/>
          <p:cNvSpPr>
            <a:spLocks noGrp="1"/>
          </p:cNvSpPr>
          <p:nvPr>
            <p:ph type="ftr" sz="quarter" idx="11"/>
          </p:nvPr>
        </p:nvSpPr>
        <p:spPr/>
        <p:txBody>
          <a:bodyPr/>
          <a:lstStyle/>
          <a:p>
            <a:r>
              <a:rPr lang="en-US" smtClean="0"/>
              <a:t>Multimedia Data Compression, Deepa K.C, St. Mary’s College</a:t>
            </a:r>
            <a:endParaRPr lang="en-US"/>
          </a:p>
        </p:txBody>
      </p:sp>
      <p:sp>
        <p:nvSpPr>
          <p:cNvPr id="5" name="Slide Number Placeholder 4"/>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72869-833E-4AB9-ABD6-F2B90BDD5173}" type="datetime1">
              <a:rPr lang="en-US" smtClean="0"/>
              <a:pPr/>
              <a:t>6/20/2019</a:t>
            </a:fld>
            <a:endParaRPr lang="en-US"/>
          </a:p>
        </p:txBody>
      </p:sp>
      <p:sp>
        <p:nvSpPr>
          <p:cNvPr id="3" name="Footer Placeholder 2"/>
          <p:cNvSpPr>
            <a:spLocks noGrp="1"/>
          </p:cNvSpPr>
          <p:nvPr>
            <p:ph type="ftr" sz="quarter" idx="11"/>
          </p:nvPr>
        </p:nvSpPr>
        <p:spPr/>
        <p:txBody>
          <a:bodyPr/>
          <a:lstStyle/>
          <a:p>
            <a:r>
              <a:rPr lang="en-US" smtClean="0"/>
              <a:t>Multimedia Data Compression, Deepa K.C, St. Mary’s College</a:t>
            </a:r>
            <a:endParaRPr lang="en-US"/>
          </a:p>
        </p:txBody>
      </p:sp>
      <p:sp>
        <p:nvSpPr>
          <p:cNvPr id="4" name="Slide Number Placeholder 3"/>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B8B544-3047-4AB1-B1A2-807F7C197C9F}" type="datetime1">
              <a:rPr lang="en-US" smtClean="0"/>
              <a:pPr/>
              <a:t>6/20/2019</a:t>
            </a:fld>
            <a:endParaRPr lang="en-US"/>
          </a:p>
        </p:txBody>
      </p:sp>
      <p:sp>
        <p:nvSpPr>
          <p:cNvPr id="6" name="Footer Placeholder 5"/>
          <p:cNvSpPr>
            <a:spLocks noGrp="1"/>
          </p:cNvSpPr>
          <p:nvPr>
            <p:ph type="ftr" sz="quarter" idx="11"/>
          </p:nvPr>
        </p:nvSpPr>
        <p:spPr/>
        <p:txBody>
          <a:bodyPr/>
          <a:lstStyle/>
          <a:p>
            <a:r>
              <a:rPr lang="en-US" smtClean="0"/>
              <a:t>Multimedia Data Compression, Deepa K.C, St. Mary’s College</a:t>
            </a:r>
            <a:endParaRPr lang="en-US"/>
          </a:p>
        </p:txBody>
      </p:sp>
      <p:sp>
        <p:nvSpPr>
          <p:cNvPr id="7" name="Slide Number Placeholder 6"/>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498A6-EBFE-49C4-9A2D-8DAB4A6FC57B}" type="datetime1">
              <a:rPr lang="en-US" smtClean="0"/>
              <a:pPr/>
              <a:t>6/20/2019</a:t>
            </a:fld>
            <a:endParaRPr lang="en-US"/>
          </a:p>
        </p:txBody>
      </p:sp>
      <p:sp>
        <p:nvSpPr>
          <p:cNvPr id="6" name="Footer Placeholder 5"/>
          <p:cNvSpPr>
            <a:spLocks noGrp="1"/>
          </p:cNvSpPr>
          <p:nvPr>
            <p:ph type="ftr" sz="quarter" idx="11"/>
          </p:nvPr>
        </p:nvSpPr>
        <p:spPr/>
        <p:txBody>
          <a:bodyPr/>
          <a:lstStyle/>
          <a:p>
            <a:r>
              <a:rPr lang="en-US" smtClean="0"/>
              <a:t>Multimedia Data Compression, Deepa K.C, St. Mary’s College</a:t>
            </a:r>
            <a:endParaRPr lang="en-US"/>
          </a:p>
        </p:txBody>
      </p:sp>
      <p:sp>
        <p:nvSpPr>
          <p:cNvPr id="7" name="Slide Number Placeholder 6"/>
          <p:cNvSpPr>
            <a:spLocks noGrp="1"/>
          </p:cNvSpPr>
          <p:nvPr>
            <p:ph type="sldNum" sz="quarter" idx="12"/>
          </p:nvPr>
        </p:nvSpPr>
        <p:spPr/>
        <p:txBody>
          <a:bodyPr/>
          <a:lstStyle/>
          <a:p>
            <a:fld id="{A97845E6-B79E-4BD1-9289-BCD1505904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9C26A-C2DE-4E5F-8625-696B8D961FE5}" type="datetime1">
              <a:rPr lang="en-US" smtClean="0"/>
              <a:pPr/>
              <a:t>6/20/2019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Multimedia Data Compression, Deepa K.C, St. Mary’s College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845E6-B79E-4BD1-9289-BCD1505904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echterms.com/definition/fil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73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524000"/>
            <a:ext cx="7315200" cy="1066800"/>
          </a:xfrm>
        </p:spPr>
        <p:txBody>
          <a:bodyPr>
            <a:normAutofit fontScale="90000"/>
          </a:bodyPr>
          <a:lstStyle/>
          <a:p>
            <a:pPr lvl="0">
              <a:spcBef>
                <a:spcPts val="0"/>
              </a:spcBef>
            </a:pPr>
            <a:r>
              <a:rPr lang="en-US" sz="40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ea typeface="+mn-ea"/>
                <a:cs typeface="+mn-cs"/>
              </a:rPr>
              <a:t>MULTIMEDIA COMPRESSION</a:t>
            </a:r>
            <a:r>
              <a:rPr lang="en-US" sz="54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a typeface="+mn-ea"/>
                <a:cs typeface="+mn-cs"/>
              </a:rPr>
              <a:t/>
            </a:r>
            <a:br>
              <a:rPr lang="en-US" sz="54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a typeface="+mn-ea"/>
                <a:cs typeface="+mn-cs"/>
              </a:rPr>
            </a:br>
            <a:r>
              <a:rPr lang="en-US" sz="1400" dirty="0">
                <a:ea typeface="Calibri"/>
                <a:cs typeface="Times New Roman"/>
              </a:rPr>
              <a:t/>
            </a:r>
            <a:br>
              <a:rPr lang="en-US" sz="1400" dirty="0">
                <a:ea typeface="Calibri"/>
                <a:cs typeface="Times New Roman"/>
              </a:rPr>
            </a:br>
            <a:endParaRPr lang="en-US" dirty="0"/>
          </a:p>
        </p:txBody>
      </p:sp>
      <p:cxnSp>
        <p:nvCxnSpPr>
          <p:cNvPr id="8" name="Straight Connector 7"/>
          <p:cNvCxnSpPr/>
          <p:nvPr/>
        </p:nvCxnSpPr>
        <p:spPr>
          <a:xfrm>
            <a:off x="0" y="685800"/>
            <a:ext cx="9144000"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9" name="Straight Connector 8"/>
          <p:cNvCxnSpPr/>
          <p:nvPr/>
        </p:nvCxnSpPr>
        <p:spPr>
          <a:xfrm>
            <a:off x="0" y="6172200"/>
            <a:ext cx="9144000" cy="1588"/>
          </a:xfrm>
          <a:prstGeom prst="line">
            <a:avLst/>
          </a:prstGeom>
          <a:ln/>
        </p:spPr>
        <p:style>
          <a:lnRef idx="3">
            <a:schemeClr val="accent6"/>
          </a:lnRef>
          <a:fillRef idx="0">
            <a:schemeClr val="accent6"/>
          </a:fillRef>
          <a:effectRef idx="2">
            <a:schemeClr val="accent6"/>
          </a:effectRef>
          <a:fontRef idx="minor">
            <a:schemeClr val="tx1"/>
          </a:fontRef>
        </p:style>
      </p:cxnSp>
      <p:sp>
        <p:nvSpPr>
          <p:cNvPr id="7" name="TextBox 6">
            <a:extLst>
              <a:ext uri="{FF2B5EF4-FFF2-40B4-BE49-F238E27FC236}">
                <a16:creationId xmlns="" xmlns:a16="http://schemas.microsoft.com/office/drawing/2014/main" id="{2B94F812-2F22-48FB-8E4A-2929987BAACA}"/>
              </a:ext>
            </a:extLst>
          </p:cNvPr>
          <p:cNvSpPr txBox="1"/>
          <p:nvPr/>
        </p:nvSpPr>
        <p:spPr>
          <a:xfrm>
            <a:off x="4145475" y="3314700"/>
            <a:ext cx="4541325" cy="1446550"/>
          </a:xfrm>
          <a:prstGeom prst="rect">
            <a:avLst/>
          </a:prstGeom>
          <a:noFill/>
        </p:spPr>
        <p:txBody>
          <a:bodyPr wrap="square" rtlCol="0">
            <a:spAutoFit/>
          </a:bodyPr>
          <a:lstStyle/>
          <a:p>
            <a:r>
              <a:rPr lang="en-US" sz="2200" dirty="0" smtClean="0">
                <a:latin typeface="Times New Roman" panose="02020603050405020304" pitchFamily="18" charset="0"/>
                <a:cs typeface="Times New Roman" panose="02020603050405020304" pitchFamily="18" charset="0"/>
              </a:rPr>
              <a:t>Smt. </a:t>
            </a:r>
            <a:r>
              <a:rPr lang="en-US" sz="2200" dirty="0" err="1" smtClean="0">
                <a:latin typeface="Times New Roman" panose="02020603050405020304" pitchFamily="18" charset="0"/>
                <a:cs typeface="Times New Roman" panose="02020603050405020304" pitchFamily="18" charset="0"/>
              </a:rPr>
              <a:t>Deepa</a:t>
            </a:r>
            <a:r>
              <a:rPr lang="en-US" sz="2200" dirty="0" smtClean="0">
                <a:latin typeface="Times New Roman" panose="02020603050405020304" pitchFamily="18" charset="0"/>
                <a:cs typeface="Times New Roman" panose="02020603050405020304" pitchFamily="18" charset="0"/>
              </a:rPr>
              <a:t> K C</a:t>
            </a:r>
          </a:p>
          <a:p>
            <a:r>
              <a:rPr lang="en-US" sz="2200" dirty="0" smtClean="0">
                <a:latin typeface="Times New Roman" panose="02020603050405020304" pitchFamily="18" charset="0"/>
                <a:cs typeface="Times New Roman" panose="02020603050405020304" pitchFamily="18" charset="0"/>
              </a:rPr>
              <a:t>Assistant Professor</a:t>
            </a:r>
          </a:p>
          <a:p>
            <a:r>
              <a:rPr lang="en-US" sz="2200" dirty="0" smtClean="0">
                <a:latin typeface="Times New Roman" panose="02020603050405020304" pitchFamily="18" charset="0"/>
                <a:cs typeface="Times New Roman" panose="02020603050405020304" pitchFamily="18" charset="0"/>
              </a:rPr>
              <a:t>Department of  </a:t>
            </a:r>
            <a:r>
              <a:rPr lang="en-US" sz="2200" dirty="0" err="1" smtClean="0">
                <a:latin typeface="Times New Roman" panose="02020603050405020304" pitchFamily="18" charset="0"/>
                <a:cs typeface="Times New Roman" panose="02020603050405020304" pitchFamily="18" charset="0"/>
              </a:rPr>
              <a:t>B.Voc</a:t>
            </a:r>
            <a:r>
              <a:rPr lang="en-US" sz="2200" dirty="0" smtClean="0">
                <a:latin typeface="Times New Roman" panose="02020603050405020304" pitchFamily="18" charset="0"/>
                <a:cs typeface="Times New Roman" panose="02020603050405020304" pitchFamily="18" charset="0"/>
              </a:rPr>
              <a:t>  Multimedia</a:t>
            </a:r>
          </a:p>
          <a:p>
            <a:r>
              <a:rPr lang="en-US" sz="2200" dirty="0" smtClean="0">
                <a:latin typeface="Times New Roman" panose="02020603050405020304" pitchFamily="18" charset="0"/>
                <a:cs typeface="Times New Roman" panose="02020603050405020304" pitchFamily="18" charset="0"/>
              </a:rPr>
              <a:t>St. Mary’s College, Thrissur</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599" y="2590800"/>
            <a:ext cx="2514601" cy="2743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80999" y="381000"/>
            <a:ext cx="6579863" cy="954107"/>
          </a:xfrm>
          <a:prstGeom prst="rect">
            <a:avLst/>
          </a:prstGeom>
        </p:spPr>
        <p:txBody>
          <a:bodyPr wrap="square">
            <a:spAutoFit/>
          </a:bodyPr>
          <a:lstStyle/>
          <a:p>
            <a:r>
              <a:rPr lang="en-US" sz="2800" b="1" spc="50" dirty="0">
                <a:ln w="11430"/>
                <a:gradFill>
                  <a:gsLst>
                    <a:gs pos="25000">
                      <a:srgbClr val="C0504D">
                        <a:satMod val="155000"/>
                      </a:srgbClr>
                    </a:gs>
                    <a:gs pos="100000">
                      <a:srgbClr val="C0504D">
                        <a:shade val="45000"/>
                        <a:satMod val="165000"/>
                      </a:srgbClr>
                    </a:gs>
                  </a:gsLst>
                  <a:lin ang="5400000"/>
                </a:gradFill>
                <a:latin typeface="Bookman Old Style" pitchFamily="18" charset="0"/>
              </a:rPr>
              <a:t>LOSSLESS COMPRESSSION</a:t>
            </a:r>
            <a:endParaRPr lang="en-US" sz="28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a:p>
            <a:pPr lvl="0"/>
            <a:endParaRPr lang="en-US" sz="2800" b="1" dirty="0">
              <a:solidFill>
                <a:srgbClr val="FF0000"/>
              </a:solidFill>
              <a:latin typeface="Bookman Old Style" pitchFamily="18" charset="0"/>
              <a:cs typeface="Times New Roman" pitchFamily="18" charset="0"/>
            </a:endParaRPr>
          </a:p>
        </p:txBody>
      </p:sp>
      <p:sp>
        <p:nvSpPr>
          <p:cNvPr id="7" name="TextBox 6"/>
          <p:cNvSpPr txBox="1"/>
          <p:nvPr/>
        </p:nvSpPr>
        <p:spPr>
          <a:xfrm>
            <a:off x="914400" y="1295400"/>
            <a:ext cx="7391400" cy="3647152"/>
          </a:xfrm>
          <a:prstGeom prst="rect">
            <a:avLst/>
          </a:prstGeom>
          <a:noFill/>
        </p:spPr>
        <p:txBody>
          <a:bodyPr wrap="square" rtlCol="0">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Lossless data compression makes use of data compression algorithms that allows the exact original data to be reconstructed from the compressed data. This can be contrasted to </a:t>
            </a:r>
            <a:r>
              <a:rPr lang="en-US" sz="2200" dirty="0" err="1" smtClean="0">
                <a:latin typeface="Times New Roman" pitchFamily="18" charset="0"/>
                <a:cs typeface="Times New Roman" pitchFamily="18" charset="0"/>
              </a:rPr>
              <a:t>lossy</a:t>
            </a:r>
            <a:r>
              <a:rPr lang="en-US" sz="2200" dirty="0" smtClean="0">
                <a:latin typeface="Times New Roman" pitchFamily="18" charset="0"/>
                <a:cs typeface="Times New Roman" pitchFamily="18" charset="0"/>
              </a:rPr>
              <a:t> data compression, which does not allow the exact original data to be reconstructed from the compressed data. Lossless data compression is used in many applications</a:t>
            </a:r>
            <a:endParaRPr lang="en-US" sz="2200" dirty="0">
              <a:latin typeface="Times New Roman" pitchFamily="18" charset="0"/>
              <a:cs typeface="Times New Roman" pitchFamily="18" charset="0"/>
            </a:endParaRPr>
          </a:p>
        </p:txBody>
      </p:sp>
      <p:sp>
        <p:nvSpPr>
          <p:cNvPr id="9" name="TextBox 8">
            <a:extLst>
              <a:ext uri="{FF2B5EF4-FFF2-40B4-BE49-F238E27FC236}">
                <a16:creationId xmlns="" xmlns:a16="http://schemas.microsoft.com/office/drawing/2014/main" id="{7A72F5BB-01CE-4E1F-B528-9003564E9862}"/>
              </a:ext>
            </a:extLst>
          </p:cNvPr>
          <p:cNvSpPr txBox="1"/>
          <p:nvPr/>
        </p:nvSpPr>
        <p:spPr>
          <a:xfrm>
            <a:off x="914400" y="60960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6" name="Picture 5" descr="College logo_Updated.png"/>
          <p:cNvPicPr>
            <a:picLocks noChangeAspect="1"/>
          </p:cNvPicPr>
          <p:nvPr/>
        </p:nvPicPr>
        <p:blipFill>
          <a:blip r:embed="rId3" cstate="print"/>
          <a:stretch>
            <a:fillRect/>
          </a:stretch>
        </p:blipFill>
        <p:spPr>
          <a:xfrm>
            <a:off x="8152912" y="84965"/>
            <a:ext cx="991088" cy="111529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33400" y="685800"/>
            <a:ext cx="5486400" cy="492443"/>
          </a:xfrm>
          <a:prstGeom prst="rect">
            <a:avLst/>
          </a:prstGeom>
        </p:spPr>
        <p:txBody>
          <a:bodyPr wrap="square">
            <a:spAutoFit/>
          </a:bodyPr>
          <a:lstStyle/>
          <a:p>
            <a:pPr lvl="0" algn="ctr"/>
            <a:r>
              <a:rPr lang="en-US" sz="2600" b="1" spc="50" dirty="0">
                <a:ln w="11430"/>
                <a:gradFill>
                  <a:gsLst>
                    <a:gs pos="25000">
                      <a:srgbClr val="C0504D">
                        <a:satMod val="155000"/>
                      </a:srgbClr>
                    </a:gs>
                    <a:gs pos="100000">
                      <a:srgbClr val="C0504D">
                        <a:shade val="45000"/>
                        <a:satMod val="165000"/>
                      </a:srgbClr>
                    </a:gs>
                  </a:gsLst>
                  <a:lin ang="5400000"/>
                </a:gradFill>
                <a:latin typeface="Bookman Old Style" pitchFamily="18" charset="0"/>
              </a:rPr>
              <a:t>LOSSLESS COMPRESSSION</a:t>
            </a:r>
            <a:endParaRPr lang="en-US" sz="26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13" name="Rectangle 12"/>
          <p:cNvSpPr/>
          <p:nvPr/>
        </p:nvSpPr>
        <p:spPr>
          <a:xfrm>
            <a:off x="914400" y="1432679"/>
            <a:ext cx="7315200" cy="3139321"/>
          </a:xfrm>
          <a:prstGeom prst="rect">
            <a:avLst/>
          </a:prstGeom>
        </p:spPr>
        <p:txBody>
          <a:bodyPr wrap="square">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Lossless compression implies the original data is not changed permanently during compression. After decompression therefore the original data can be retrieved back exactly. </a:t>
            </a:r>
          </a:p>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CODECs used for lossless compression are called lossless CODECs. </a:t>
            </a:r>
          </a:p>
        </p:txBody>
      </p:sp>
      <p:sp>
        <p:nvSpPr>
          <p:cNvPr id="7" name="TextBox 6">
            <a:extLst>
              <a:ext uri="{FF2B5EF4-FFF2-40B4-BE49-F238E27FC236}">
                <a16:creationId xmlns="" xmlns:a16="http://schemas.microsoft.com/office/drawing/2014/main" id="{7A72F5BB-01CE-4E1F-B528-9003564E9862}"/>
              </a:ext>
            </a:extLst>
          </p:cNvPr>
          <p:cNvSpPr txBox="1"/>
          <p:nvPr/>
        </p:nvSpPr>
        <p:spPr>
          <a:xfrm>
            <a:off x="838200"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6" name="Picture 5" descr="College logo_Updated.png"/>
          <p:cNvPicPr>
            <a:picLocks noChangeAspect="1"/>
          </p:cNvPicPr>
          <p:nvPr/>
        </p:nvPicPr>
        <p:blipFill>
          <a:blip r:embed="rId3" cstate="print"/>
          <a:stretch>
            <a:fillRect/>
          </a:stretch>
        </p:blipFill>
        <p:spPr>
          <a:xfrm>
            <a:off x="8152912" y="31552"/>
            <a:ext cx="991088" cy="111529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57199" y="685800"/>
            <a:ext cx="6427463" cy="892552"/>
          </a:xfrm>
          <a:prstGeom prst="rect">
            <a:avLst/>
          </a:prstGeom>
        </p:spPr>
        <p:txBody>
          <a:bodyPr wrap="square">
            <a:spAutoFit/>
          </a:bodyPr>
          <a:lstStyle/>
          <a:p>
            <a:pPr algn="ctr"/>
            <a:r>
              <a:rPr lang="en-US" sz="2600" b="1" spc="50" dirty="0">
                <a:ln w="11430"/>
                <a:gradFill>
                  <a:gsLst>
                    <a:gs pos="25000">
                      <a:srgbClr val="C0504D">
                        <a:satMod val="155000"/>
                      </a:srgbClr>
                    </a:gs>
                    <a:gs pos="100000">
                      <a:srgbClr val="C0504D">
                        <a:shade val="45000"/>
                        <a:satMod val="165000"/>
                      </a:srgbClr>
                    </a:gs>
                  </a:gsLst>
                  <a:lin ang="5400000"/>
                </a:gradFill>
                <a:latin typeface="Bookman Old Style" pitchFamily="18" charset="0"/>
              </a:rPr>
              <a:t>LOSSLESS </a:t>
            </a:r>
            <a:r>
              <a:rPr lang="en-US" sz="26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COMPRESSSION</a:t>
            </a:r>
            <a:endParaRPr lang="en-US" sz="26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a:p>
            <a:pPr lvl="0"/>
            <a:endParaRPr lang="en-US" sz="2600" b="1" dirty="0">
              <a:solidFill>
                <a:srgbClr val="FF0000"/>
              </a:solidFill>
              <a:latin typeface="Bookman Old Style" pitchFamily="18" charset="0"/>
              <a:cs typeface="Times New Roman" pitchFamily="18" charset="0"/>
            </a:endParaRPr>
          </a:p>
        </p:txBody>
      </p:sp>
      <p:sp>
        <p:nvSpPr>
          <p:cNvPr id="13" name="Rectangle 12"/>
          <p:cNvSpPr/>
          <p:nvPr/>
        </p:nvSpPr>
        <p:spPr>
          <a:xfrm>
            <a:off x="914400" y="1458248"/>
            <a:ext cx="7315200" cy="3647152"/>
          </a:xfrm>
          <a:prstGeom prst="rect">
            <a:avLst/>
          </a:prstGeom>
        </p:spPr>
        <p:txBody>
          <a:bodyPr wrap="square">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The  algorithms  within these CODECs attempt to represent  the existing information in  a more compact form without actually discarding any data. </a:t>
            </a:r>
          </a:p>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The advantage of lossless compression  is that the original data stays intact without degradation of quality and can be reused.</a:t>
            </a:r>
          </a:p>
          <a:p>
            <a:pPr marL="284163" indent="-284163" algn="just">
              <a:lnSpc>
                <a:spcPct val="150000"/>
              </a:lnSpc>
              <a:buFont typeface="Wingdings" pitchFamily="2" charset="2"/>
              <a:buChar char="v"/>
            </a:pPr>
            <a:endParaRPr lang="en-US" sz="2200" dirty="0">
              <a:latin typeface="Times New Roman" pitchFamily="18" charset="0"/>
              <a:cs typeface="Times New Roman" pitchFamily="18" charset="0"/>
            </a:endParaRPr>
          </a:p>
        </p:txBody>
      </p:sp>
      <p:sp>
        <p:nvSpPr>
          <p:cNvPr id="7" name="TextBox 6">
            <a:extLst>
              <a:ext uri="{FF2B5EF4-FFF2-40B4-BE49-F238E27FC236}">
                <a16:creationId xmlns="" xmlns:a16="http://schemas.microsoft.com/office/drawing/2014/main" id="{7A72F5BB-01CE-4E1F-B528-9003564E9862}"/>
              </a:ext>
            </a:extLst>
          </p:cNvPr>
          <p:cNvSpPr txBox="1"/>
          <p:nvPr/>
        </p:nvSpPr>
        <p:spPr>
          <a:xfrm>
            <a:off x="838200"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6" name="Picture 5" descr="College logo_Updated.png"/>
          <p:cNvPicPr>
            <a:picLocks noChangeAspect="1"/>
          </p:cNvPicPr>
          <p:nvPr/>
        </p:nvPicPr>
        <p:blipFill>
          <a:blip r:embed="rId3" cstate="print"/>
          <a:stretch>
            <a:fillRect/>
          </a:stretch>
        </p:blipFill>
        <p:spPr>
          <a:xfrm>
            <a:off x="8184594" y="0"/>
            <a:ext cx="991088" cy="111529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599" y="853680"/>
            <a:ext cx="6275063" cy="492443"/>
          </a:xfrm>
          <a:prstGeom prst="rect">
            <a:avLst/>
          </a:prstGeom>
        </p:spPr>
        <p:txBody>
          <a:bodyPr wrap="square">
            <a:spAutoFit/>
          </a:bodyPr>
          <a:lstStyle/>
          <a:p>
            <a:pPr lvl="0"/>
            <a:r>
              <a:rPr lang="en-US" sz="26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LOSSLESS COMPRESSSION</a:t>
            </a:r>
            <a:endParaRPr lang="en-US" sz="26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8" name="TextBox 7"/>
          <p:cNvSpPr txBox="1"/>
          <p:nvPr/>
        </p:nvSpPr>
        <p:spPr>
          <a:xfrm>
            <a:off x="914400" y="1447800"/>
            <a:ext cx="7315200" cy="3647152"/>
          </a:xfrm>
          <a:prstGeom prst="rect">
            <a:avLst/>
          </a:prstGeom>
          <a:noFill/>
        </p:spPr>
        <p:txBody>
          <a:bodyPr wrap="square" rtlCol="0">
            <a:spAutoFit/>
          </a:bodyPr>
          <a:lstStyle/>
          <a:p>
            <a:pPr marL="344488" indent="-344488" algn="just">
              <a:lnSpc>
                <a:spcPct val="150000"/>
              </a:lnSpc>
              <a:buFont typeface="Wingdings" pitchFamily="2" charset="2"/>
              <a:buChar char="v"/>
            </a:pPr>
            <a:r>
              <a:rPr lang="en-US" sz="2200" dirty="0" smtClean="0">
                <a:latin typeface="Times New Roman" pitchFamily="18" charset="0"/>
                <a:cs typeface="Times New Roman" pitchFamily="18" charset="0"/>
              </a:rPr>
              <a:t>The  disadvantage is that the compression achieved is not very high and may be typically of the order of two to five times. </a:t>
            </a:r>
          </a:p>
          <a:p>
            <a:pPr marL="344488" indent="-344488" algn="just">
              <a:lnSpc>
                <a:spcPct val="150000"/>
              </a:lnSpc>
              <a:buFont typeface="Wingdings" pitchFamily="2" charset="2"/>
              <a:buChar char="v"/>
            </a:pPr>
            <a:r>
              <a:rPr lang="en-US" sz="2200" dirty="0" smtClean="0">
                <a:latin typeface="Times New Roman" pitchFamily="18" charset="0"/>
                <a:cs typeface="Times New Roman" pitchFamily="18" charset="0"/>
              </a:rPr>
              <a:t>Lossless compression is used where media quality is of utmost importance and the larger space requirements may ne justified. </a:t>
            </a:r>
          </a:p>
          <a:p>
            <a:pPr marL="344488" indent="-344488" algn="just">
              <a:lnSpc>
                <a:spcPct val="150000"/>
              </a:lnSpc>
              <a:buFont typeface="Wingdings" pitchFamily="2" charset="2"/>
              <a:buChar char="v"/>
            </a:pPr>
            <a:r>
              <a:rPr lang="en-US" sz="2200" dirty="0" smtClean="0">
                <a:latin typeface="Times New Roman" pitchFamily="18" charset="0"/>
                <a:cs typeface="Times New Roman" pitchFamily="18" charset="0"/>
              </a:rPr>
              <a:t>Ex-LZ77 is a lossless compression file type.</a:t>
            </a:r>
          </a:p>
        </p:txBody>
      </p:sp>
      <p:sp>
        <p:nvSpPr>
          <p:cNvPr id="9" name="TextBox 8">
            <a:extLst>
              <a:ext uri="{FF2B5EF4-FFF2-40B4-BE49-F238E27FC236}">
                <a16:creationId xmlns="" xmlns:a16="http://schemas.microsoft.com/office/drawing/2014/main" id="{7A72F5BB-01CE-4E1F-B528-9003564E9862}"/>
              </a:ext>
            </a:extLst>
          </p:cNvPr>
          <p:cNvSpPr txBox="1"/>
          <p:nvPr/>
        </p:nvSpPr>
        <p:spPr>
          <a:xfrm>
            <a:off x="838200"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6" name="Picture 5" descr="College logo_Updated.png"/>
          <p:cNvPicPr>
            <a:picLocks noChangeAspect="1"/>
          </p:cNvPicPr>
          <p:nvPr/>
        </p:nvPicPr>
        <p:blipFill>
          <a:blip r:embed="rId3" cstate="print"/>
          <a:stretch>
            <a:fillRect/>
          </a:stretch>
        </p:blipFill>
        <p:spPr>
          <a:xfrm>
            <a:off x="8184594" y="0"/>
            <a:ext cx="991088" cy="111529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14400" y="1285250"/>
            <a:ext cx="7315200" cy="4662815"/>
          </a:xfrm>
          <a:prstGeom prst="rect">
            <a:avLst/>
          </a:prstGeom>
        </p:spPr>
        <p:txBody>
          <a:bodyPr wrap="square">
            <a:spAutoFit/>
          </a:bodyPr>
          <a:lstStyle/>
          <a:p>
            <a:pPr marL="465138" indent="-465138" algn="just">
              <a:lnSpc>
                <a:spcPct val="150000"/>
              </a:lnSpc>
              <a:buFont typeface="Wingdings" pitchFamily="2" charset="2"/>
              <a:buChar char="v"/>
            </a:pPr>
            <a:r>
              <a:rPr lang="en-US" sz="2200" dirty="0" smtClean="0">
                <a:latin typeface="Times New Roman" pitchFamily="18" charset="0"/>
                <a:cs typeface="Times New Roman" pitchFamily="18" charset="0"/>
              </a:rPr>
              <a:t>In </a:t>
            </a:r>
            <a:r>
              <a:rPr lang="en-US" sz="2200" dirty="0" err="1" smtClean="0">
                <a:latin typeface="Times New Roman" pitchFamily="18" charset="0"/>
                <a:cs typeface="Times New Roman" pitchFamily="18" charset="0"/>
              </a:rPr>
              <a:t>lossy</a:t>
            </a:r>
            <a:r>
              <a:rPr lang="en-US" sz="2200" dirty="0" smtClean="0">
                <a:latin typeface="Times New Roman" pitchFamily="18" charset="0"/>
                <a:cs typeface="Times New Roman" pitchFamily="18" charset="0"/>
              </a:rPr>
              <a:t> compression techniques, parts of the original data are discarded permanently to reduce file size. </a:t>
            </a:r>
          </a:p>
          <a:p>
            <a:pPr marL="465138" indent="-465138" algn="just">
              <a:lnSpc>
                <a:spcPct val="150000"/>
              </a:lnSpc>
              <a:buFont typeface="Wingdings" pitchFamily="2" charset="2"/>
              <a:buChar char="v"/>
            </a:pPr>
            <a:r>
              <a:rPr lang="en-US" sz="2200" dirty="0" smtClean="0">
                <a:latin typeface="Times New Roman" pitchFamily="18" charset="0"/>
                <a:cs typeface="Times New Roman" pitchFamily="18" charset="0"/>
              </a:rPr>
              <a:t>After the decompression the original data cannot be recovered which leads to a degradation of media  quality. </a:t>
            </a:r>
          </a:p>
          <a:p>
            <a:pPr marL="465138" indent="-465138" algn="just">
              <a:lnSpc>
                <a:spcPct val="150000"/>
              </a:lnSpc>
              <a:buFont typeface="Wingdings" pitchFamily="2" charset="2"/>
              <a:buChar char="v"/>
            </a:pPr>
            <a:r>
              <a:rPr lang="en-US" sz="2200" dirty="0" smtClean="0">
                <a:latin typeface="Times New Roman" pitchFamily="18" charset="0"/>
                <a:cs typeface="Times New Roman" pitchFamily="18" charset="0"/>
              </a:rPr>
              <a:t>Lossy compression is usually used where media quality may be sacrificed to a certain extent for reducing space requirements, like in multimedia presentation and web page content.</a:t>
            </a:r>
          </a:p>
          <a:p>
            <a:pPr marL="465138" indent="-465138" algn="just">
              <a:lnSpc>
                <a:spcPct val="150000"/>
              </a:lnSpc>
              <a:buFont typeface="Wingdings" pitchFamily="2" charset="2"/>
              <a:buChar char="v"/>
            </a:pPr>
            <a:r>
              <a:rPr lang="en-US" sz="2200" dirty="0" smtClean="0">
                <a:latin typeface="Times New Roman" pitchFamily="18" charset="0"/>
                <a:cs typeface="Times New Roman" pitchFamily="18" charset="0"/>
              </a:rPr>
              <a:t>Ex-JPEG is a format that uses </a:t>
            </a:r>
            <a:r>
              <a:rPr lang="en-US" sz="2200" dirty="0" err="1" smtClean="0">
                <a:latin typeface="Times New Roman" pitchFamily="18" charset="0"/>
                <a:cs typeface="Times New Roman" pitchFamily="18" charset="0"/>
              </a:rPr>
              <a:t>lossy</a:t>
            </a:r>
            <a:r>
              <a:rPr lang="en-US" sz="2200" dirty="0" smtClean="0">
                <a:latin typeface="Times New Roman" pitchFamily="18" charset="0"/>
                <a:cs typeface="Times New Roman" pitchFamily="18" charset="0"/>
              </a:rPr>
              <a:t> compression.</a:t>
            </a:r>
          </a:p>
        </p:txBody>
      </p:sp>
      <p:sp>
        <p:nvSpPr>
          <p:cNvPr id="8" name="Rectangle 7"/>
          <p:cNvSpPr/>
          <p:nvPr/>
        </p:nvSpPr>
        <p:spPr>
          <a:xfrm>
            <a:off x="609600" y="685800"/>
            <a:ext cx="5181600" cy="492443"/>
          </a:xfrm>
          <a:prstGeom prst="rect">
            <a:avLst/>
          </a:prstGeom>
        </p:spPr>
        <p:txBody>
          <a:bodyPr wrap="square">
            <a:spAutoFit/>
          </a:bodyPr>
          <a:lstStyle/>
          <a:p>
            <a:pPr lvl="0" algn="ctr"/>
            <a:r>
              <a:rPr lang="en-US" sz="26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LOSSY COMPRESSION</a:t>
            </a:r>
            <a:endParaRPr lang="en-US" sz="2600" b="1" dirty="0">
              <a:solidFill>
                <a:srgbClr val="FF0000"/>
              </a:solidFill>
              <a:latin typeface="Bookman Old Style" pitchFamily="18" charset="0"/>
              <a:cs typeface="Times New Roman" pitchFamily="18" charset="0"/>
            </a:endParaRPr>
          </a:p>
        </p:txBody>
      </p:sp>
      <p:sp>
        <p:nvSpPr>
          <p:cNvPr id="10" name="TextBox 9">
            <a:extLst>
              <a:ext uri="{FF2B5EF4-FFF2-40B4-BE49-F238E27FC236}">
                <a16:creationId xmlns="" xmlns:a16="http://schemas.microsoft.com/office/drawing/2014/main" id="{7A72F5BB-01CE-4E1F-B528-9003564E9862}"/>
              </a:ext>
            </a:extLst>
          </p:cNvPr>
          <p:cNvSpPr txBox="1"/>
          <p:nvPr/>
        </p:nvSpPr>
        <p:spPr>
          <a:xfrm>
            <a:off x="762000"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6" name="Picture 5" descr="College logo_Updated.png"/>
          <p:cNvPicPr>
            <a:picLocks noChangeAspect="1"/>
          </p:cNvPicPr>
          <p:nvPr/>
        </p:nvPicPr>
        <p:blipFill>
          <a:blip r:embed="rId3" cstate="print"/>
          <a:stretch>
            <a:fillRect/>
          </a:stretch>
        </p:blipFill>
        <p:spPr>
          <a:xfrm>
            <a:off x="8184594" y="27710"/>
            <a:ext cx="991088" cy="111529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85800" y="1143000"/>
            <a:ext cx="7010400" cy="1938992"/>
          </a:xfrm>
          <a:prstGeom prst="rect">
            <a:avLst/>
          </a:prstGeom>
          <a:noFill/>
        </p:spPr>
        <p:txBody>
          <a:bodyPr wrap="square" rtlCol="0">
            <a:spAutoFit/>
          </a:bodyPr>
          <a:lstStyle/>
          <a:p>
            <a:r>
              <a:rPr lang="en-US" sz="36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REFERENCE</a:t>
            </a:r>
            <a:r>
              <a:rPr lang="en-US" sz="48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rPr>
              <a:t/>
            </a:r>
            <a:br>
              <a:rPr lang="en-US" sz="48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rPr>
            </a:br>
            <a:r>
              <a:rPr lang="en-US" sz="1200" dirty="0">
                <a:ea typeface="Calibri"/>
                <a:cs typeface="Times New Roman"/>
              </a:rPr>
              <a:t/>
            </a:r>
            <a:br>
              <a:rPr lang="en-US" sz="1200" dirty="0">
                <a:ea typeface="Calibri"/>
                <a:cs typeface="Times New Roman"/>
              </a:rPr>
            </a:br>
            <a:endParaRPr lang="en-US" sz="3600" b="1" dirty="0">
              <a:solidFill>
                <a:srgbClr val="C00000"/>
              </a:solidFill>
              <a:latin typeface="Bookman Old Style" panose="02050604050505020204" pitchFamily="18" charset="0"/>
            </a:endParaRPr>
          </a:p>
          <a:p>
            <a:endParaRPr lang="en-US" sz="3600" dirty="0">
              <a:latin typeface="Bookman Old Style" pitchFamily="18" charset="0"/>
            </a:endParaRPr>
          </a:p>
        </p:txBody>
      </p:sp>
      <p:sp>
        <p:nvSpPr>
          <p:cNvPr id="11" name="TextBox 10"/>
          <p:cNvSpPr txBox="1"/>
          <p:nvPr/>
        </p:nvSpPr>
        <p:spPr>
          <a:xfrm>
            <a:off x="1066800" y="1905000"/>
            <a:ext cx="7543800" cy="3139321"/>
          </a:xfrm>
          <a:prstGeom prst="rect">
            <a:avLst/>
          </a:prstGeom>
          <a:noFill/>
        </p:spPr>
        <p:txBody>
          <a:bodyPr wrap="square" rtlCol="0">
            <a:spAutoFit/>
          </a:bodyPr>
          <a:lstStyle/>
          <a:p>
            <a:pPr marL="457200" indent="-457200" algn="just">
              <a:lnSpc>
                <a:spcPct val="150000"/>
              </a:lnSpc>
              <a:buFont typeface="+mj-lt"/>
              <a:buAutoNum type="arabicPeriod"/>
            </a:pPr>
            <a:r>
              <a:rPr lang="en-US" sz="2200" dirty="0" smtClean="0">
                <a:latin typeface="Times New Roman" pitchFamily="18" charset="0"/>
                <a:cs typeface="Times New Roman" pitchFamily="18" charset="0"/>
              </a:rPr>
              <a:t>Principles of Multimedia – RANJAN PAREKH</a:t>
            </a:r>
          </a:p>
          <a:p>
            <a:pPr marL="457200" indent="-457200" algn="just">
              <a:lnSpc>
                <a:spcPct val="150000"/>
              </a:lnSpc>
              <a:buFont typeface="+mj-lt"/>
              <a:buAutoNum type="arabicPeriod"/>
            </a:pPr>
            <a:r>
              <a:rPr lang="en-US" sz="2200" dirty="0" smtClean="0">
                <a:latin typeface="Times New Roman" pitchFamily="18" charset="0"/>
                <a:cs typeface="Times New Roman" pitchFamily="18" charset="0"/>
              </a:rPr>
              <a:t>Multimedia Making  it work- </a:t>
            </a:r>
            <a:r>
              <a:rPr lang="en-US" sz="2200" dirty="0" err="1" smtClean="0">
                <a:latin typeface="Times New Roman" pitchFamily="18" charset="0"/>
                <a:cs typeface="Times New Roman" pitchFamily="18" charset="0"/>
              </a:rPr>
              <a:t>Tay</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vaughan</a:t>
            </a:r>
            <a:endParaRPr lang="en-US" sz="2200" dirty="0" smtClean="0">
              <a:latin typeface="Times New Roman" pitchFamily="18" charset="0"/>
              <a:cs typeface="Times New Roman" pitchFamily="18" charset="0"/>
            </a:endParaRPr>
          </a:p>
          <a:p>
            <a:pPr marL="457200" indent="-457200" algn="just">
              <a:lnSpc>
                <a:spcPct val="150000"/>
              </a:lnSpc>
              <a:buFont typeface="+mj-lt"/>
              <a:buAutoNum type="arabicPeriod"/>
            </a:pPr>
            <a:r>
              <a:rPr lang="en-US" sz="2200" dirty="0" smtClean="0">
                <a:latin typeface="Times New Roman" pitchFamily="18" charset="0"/>
                <a:cs typeface="Times New Roman" pitchFamily="18" charset="0"/>
              </a:rPr>
              <a:t>Fundamentals of Multimedia-</a:t>
            </a:r>
            <a:r>
              <a:rPr lang="en-US" sz="2200" dirty="0" err="1" smtClean="0">
                <a:latin typeface="Times New Roman" pitchFamily="18" charset="0"/>
                <a:cs typeface="Times New Roman" pitchFamily="18" charset="0"/>
              </a:rPr>
              <a:t>Ze</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Nian</a:t>
            </a:r>
            <a:r>
              <a:rPr lang="en-US" sz="2200" dirty="0" smtClean="0">
                <a:latin typeface="Times New Roman" pitchFamily="18" charset="0"/>
                <a:cs typeface="Times New Roman" pitchFamily="18" charset="0"/>
              </a:rPr>
              <a:t> Li Mark S. Drew.</a:t>
            </a:r>
          </a:p>
          <a:p>
            <a:pPr marL="457200" indent="-457200" algn="just">
              <a:lnSpc>
                <a:spcPct val="150000"/>
              </a:lnSpc>
              <a:buFont typeface="+mj-lt"/>
              <a:buAutoNum type="arabicPeriod"/>
            </a:pPr>
            <a:r>
              <a:rPr lang="en-US" sz="2200" dirty="0" smtClean="0">
                <a:latin typeface="Times New Roman" pitchFamily="18" charset="0"/>
                <a:cs typeface="Times New Roman" pitchFamily="18" charset="0"/>
              </a:rPr>
              <a:t>https://www.ukessays.com/essays/computer-science/types-of-data-compression-computer-science-essay.php</a:t>
            </a:r>
          </a:p>
          <a:p>
            <a:pPr marL="457200" indent="-457200" algn="just">
              <a:lnSpc>
                <a:spcPct val="150000"/>
              </a:lnSpc>
              <a:buFont typeface="+mj-lt"/>
              <a:buAutoNum type="arabicPeriod"/>
            </a:pPr>
            <a:endParaRPr lang="en-US" sz="2200" dirty="0">
              <a:latin typeface="Times New Roman" pitchFamily="18" charset="0"/>
              <a:cs typeface="Times New Roman" pitchFamily="18" charset="0"/>
            </a:endParaRPr>
          </a:p>
        </p:txBody>
      </p:sp>
      <p:pic>
        <p:nvPicPr>
          <p:cNvPr id="5" name="Picture 4" descr="College logo_Updated.png"/>
          <p:cNvPicPr>
            <a:picLocks noChangeAspect="1"/>
          </p:cNvPicPr>
          <p:nvPr/>
        </p:nvPicPr>
        <p:blipFill>
          <a:blip r:embed="rId3" cstate="print"/>
          <a:stretch>
            <a:fillRect/>
          </a:stretch>
        </p:blipFill>
        <p:spPr>
          <a:xfrm>
            <a:off x="8184594" y="0"/>
            <a:ext cx="991088" cy="1115290"/>
          </a:xfrm>
          <a:prstGeom prst="rect">
            <a:avLst/>
          </a:prstGeom>
        </p:spPr>
      </p:pic>
      <p:sp>
        <p:nvSpPr>
          <p:cNvPr id="6" name="TextBox 5">
            <a:extLst>
              <a:ext uri="{FF2B5EF4-FFF2-40B4-BE49-F238E27FC236}">
                <a16:creationId xmlns="" xmlns:a16="http://schemas.microsoft.com/office/drawing/2014/main" id="{7A72F5BB-01CE-4E1F-B528-9003564E9862}"/>
              </a:ext>
            </a:extLst>
          </p:cNvPr>
          <p:cNvSpPr txBox="1"/>
          <p:nvPr/>
        </p:nvSpPr>
        <p:spPr>
          <a:xfrm>
            <a:off x="762000"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73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5300" y="1095838"/>
            <a:ext cx="7315200" cy="1066800"/>
          </a:xfrm>
        </p:spPr>
        <p:txBody>
          <a:bodyPr>
            <a:normAutofit fontScale="90000"/>
          </a:bodyPr>
          <a:lstStyle/>
          <a:p>
            <a:pPr lvl="0">
              <a:spcBef>
                <a:spcPts val="0"/>
              </a:spcBef>
            </a:pPr>
            <a:r>
              <a:rPr lang="en-US" sz="40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ea typeface="+mn-ea"/>
                <a:cs typeface="+mn-cs"/>
              </a:rPr>
              <a:t>OBJECTIVE</a:t>
            </a:r>
            <a:r>
              <a:rPr lang="en-US" sz="54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a typeface="+mn-ea"/>
                <a:cs typeface="+mn-cs"/>
              </a:rPr>
              <a:t/>
            </a:r>
            <a:br>
              <a:rPr lang="en-US" sz="54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ea typeface="+mn-ea"/>
                <a:cs typeface="+mn-cs"/>
              </a:rPr>
            </a:br>
            <a:r>
              <a:rPr lang="en-US" sz="1400" dirty="0">
                <a:ea typeface="Calibri"/>
                <a:cs typeface="Times New Roman"/>
              </a:rPr>
              <a:t/>
            </a:r>
            <a:br>
              <a:rPr lang="en-US" sz="1400" dirty="0">
                <a:ea typeface="Calibri"/>
                <a:cs typeface="Times New Roman"/>
              </a:rPr>
            </a:br>
            <a:endParaRPr lang="en-US" dirty="0"/>
          </a:p>
        </p:txBody>
      </p:sp>
      <p:cxnSp>
        <p:nvCxnSpPr>
          <p:cNvPr id="8" name="Straight Connector 7"/>
          <p:cNvCxnSpPr/>
          <p:nvPr/>
        </p:nvCxnSpPr>
        <p:spPr>
          <a:xfrm>
            <a:off x="0" y="685800"/>
            <a:ext cx="9144000" cy="1588"/>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9" name="Straight Connector 8"/>
          <p:cNvCxnSpPr/>
          <p:nvPr/>
        </p:nvCxnSpPr>
        <p:spPr>
          <a:xfrm>
            <a:off x="0" y="6172200"/>
            <a:ext cx="9144000" cy="1588"/>
          </a:xfrm>
          <a:prstGeom prst="line">
            <a:avLst/>
          </a:prstGeom>
          <a:ln/>
        </p:spPr>
        <p:style>
          <a:lnRef idx="3">
            <a:schemeClr val="accent6"/>
          </a:lnRef>
          <a:fillRef idx="0">
            <a:schemeClr val="accent6"/>
          </a:fillRef>
          <a:effectRef idx="2">
            <a:schemeClr val="accent6"/>
          </a:effectRef>
          <a:fontRef idx="minor">
            <a:schemeClr val="tx1"/>
          </a:fontRef>
        </p:style>
      </p:cxnSp>
      <p:sp>
        <p:nvSpPr>
          <p:cNvPr id="7" name="TextBox 6">
            <a:extLst>
              <a:ext uri="{FF2B5EF4-FFF2-40B4-BE49-F238E27FC236}">
                <a16:creationId xmlns="" xmlns:a16="http://schemas.microsoft.com/office/drawing/2014/main" id="{2B94F812-2F22-48FB-8E4A-2929987BAACA}"/>
              </a:ext>
            </a:extLst>
          </p:cNvPr>
          <p:cNvSpPr txBox="1"/>
          <p:nvPr/>
        </p:nvSpPr>
        <p:spPr>
          <a:xfrm>
            <a:off x="838200" y="1600200"/>
            <a:ext cx="5257800" cy="5109860"/>
          </a:xfrm>
          <a:prstGeom prst="rect">
            <a:avLst/>
          </a:prstGeom>
          <a:noFill/>
        </p:spPr>
        <p:txBody>
          <a:bodyPr wrap="square" rtlCol="0">
            <a:spAutoFit/>
          </a:bodyPr>
          <a:lstStyle/>
          <a:p>
            <a:pPr marL="514350" indent="-514350">
              <a:lnSpc>
                <a:spcPct val="150000"/>
              </a:lnSpc>
              <a:buFont typeface="+mj-lt"/>
              <a:buAutoNum type="arabicPeriod"/>
            </a:pPr>
            <a:r>
              <a:rPr lang="en-US" sz="2200" dirty="0" smtClean="0">
                <a:latin typeface="Times New Roman" pitchFamily="18" charset="0"/>
                <a:cs typeface="Times New Roman" pitchFamily="18" charset="0"/>
              </a:rPr>
              <a:t>Introduction </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Compression</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How to CODEC Work</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Types of Compression</a:t>
            </a:r>
          </a:p>
          <a:p>
            <a:pPr marL="749300">
              <a:lnSpc>
                <a:spcPct val="150000"/>
              </a:lnSpc>
              <a:buFont typeface="Wingdings" pitchFamily="2" charset="2"/>
              <a:buChar char="v"/>
            </a:pPr>
            <a:r>
              <a:rPr lang="en-US" sz="2200" dirty="0" smtClean="0">
                <a:latin typeface="Times New Roman" pitchFamily="18" charset="0"/>
                <a:cs typeface="Times New Roman" pitchFamily="18" charset="0"/>
              </a:rPr>
              <a:t>	Lossless</a:t>
            </a:r>
          </a:p>
          <a:p>
            <a:pPr marL="749300">
              <a:lnSpc>
                <a:spcPct val="150000"/>
              </a:lnSpc>
              <a:buFont typeface="Wingdings" pitchFamily="2" charset="2"/>
              <a:buChar char="v"/>
            </a:pPr>
            <a:r>
              <a:rPr lang="en-US" sz="2200" dirty="0" smtClean="0">
                <a:latin typeface="Times New Roman" pitchFamily="18" charset="0"/>
                <a:cs typeface="Times New Roman" pitchFamily="18" charset="0"/>
              </a:rPr>
              <a:t>	Lossy</a:t>
            </a:r>
          </a:p>
          <a:p>
            <a:pPr marL="514350" indent="-514350">
              <a:lnSpc>
                <a:spcPct val="150000"/>
              </a:lnSpc>
            </a:pPr>
            <a:r>
              <a:rPr lang="en-US" sz="2200" dirty="0" smtClean="0">
                <a:latin typeface="Times New Roman" pitchFamily="18" charset="0"/>
                <a:cs typeface="Times New Roman" pitchFamily="18" charset="0"/>
              </a:rPr>
              <a:t>5.	Reference</a:t>
            </a:r>
          </a:p>
          <a:p>
            <a:pPr>
              <a:lnSpc>
                <a:spcPct val="150000"/>
              </a:lnSpc>
            </a:pPr>
            <a:endParaRPr lang="en-US" sz="2200" dirty="0" smtClean="0">
              <a:latin typeface="Times New Roman" pitchFamily="18" charset="0"/>
              <a:cs typeface="Times New Roman" pitchFamily="18" charset="0"/>
            </a:endParaRPr>
          </a:p>
          <a:p>
            <a:pPr>
              <a:lnSpc>
                <a:spcPct val="150000"/>
              </a:lnSpc>
            </a:pPr>
            <a:endParaRPr lang="en-US" sz="2200" dirty="0" smtClean="0">
              <a:latin typeface="Times New Roman" pitchFamily="18" charset="0"/>
              <a:cs typeface="Times New Roman" pitchFamily="18" charset="0"/>
            </a:endParaRPr>
          </a:p>
          <a:p>
            <a:pPr>
              <a:lnSpc>
                <a:spcPct val="150000"/>
              </a:lnSpc>
            </a:pPr>
            <a:endParaRPr lang="en-US" sz="2200" dirty="0" smtClean="0">
              <a:latin typeface="Times New Roman" pitchFamily="18" charset="0"/>
              <a:cs typeface="Times New Roman" pitchFamily="18" charset="0"/>
            </a:endParaRPr>
          </a:p>
        </p:txBody>
      </p:sp>
      <p:pic>
        <p:nvPicPr>
          <p:cNvPr id="10" name="Picture 9" descr="College logo_Updated.png"/>
          <p:cNvPicPr>
            <a:picLocks noChangeAspect="1"/>
          </p:cNvPicPr>
          <p:nvPr/>
        </p:nvPicPr>
        <p:blipFill>
          <a:blip r:embed="rId2" cstate="print"/>
          <a:stretch>
            <a:fillRect/>
          </a:stretch>
        </p:blipFill>
        <p:spPr>
          <a:xfrm>
            <a:off x="8077200" y="838200"/>
            <a:ext cx="991088" cy="1115290"/>
          </a:xfrm>
          <a:prstGeom prst="rect">
            <a:avLst/>
          </a:prstGeom>
        </p:spPr>
      </p:pic>
      <p:sp>
        <p:nvSpPr>
          <p:cNvPr id="11" name="TextBox 10">
            <a:extLst>
              <a:ext uri="{FF2B5EF4-FFF2-40B4-BE49-F238E27FC236}">
                <a16:creationId xmlns="" xmlns:a16="http://schemas.microsoft.com/office/drawing/2014/main" id="{7A72F5BB-01CE-4E1F-B528-9003564E9862}"/>
              </a:ext>
            </a:extLst>
          </p:cNvPr>
          <p:cNvSpPr txBox="1"/>
          <p:nvPr/>
        </p:nvSpPr>
        <p:spPr>
          <a:xfrm>
            <a:off x="151074" y="6380543"/>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38200" y="373559"/>
            <a:ext cx="4191000" cy="823559"/>
          </a:xfrm>
          <a:prstGeom prst="rect">
            <a:avLst/>
          </a:prstGeom>
        </p:spPr>
        <p:txBody>
          <a:bodyPr wrap="square">
            <a:spAutoFit/>
          </a:bodyPr>
          <a:lstStyle/>
          <a:p>
            <a:pPr marL="457200" indent="-457200">
              <a:lnSpc>
                <a:spcPct val="200000"/>
              </a:lnSpc>
            </a:pPr>
            <a:r>
              <a:rPr lang="en-US" sz="28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 </a:t>
            </a:r>
            <a:r>
              <a:rPr lang="en-US" sz="26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INTRODUCTION</a:t>
            </a:r>
            <a:endParaRPr lang="en-US" sz="2600" b="1" dirty="0" smtClean="0">
              <a:solidFill>
                <a:srgbClr val="FF0000"/>
              </a:solidFill>
              <a:latin typeface="Bookman Old Style" pitchFamily="18" charset="0"/>
              <a:cs typeface="Times New Roman" pitchFamily="18" charset="0"/>
            </a:endParaRPr>
          </a:p>
        </p:txBody>
      </p:sp>
      <p:sp>
        <p:nvSpPr>
          <p:cNvPr id="10" name="TextBox 9"/>
          <p:cNvSpPr txBox="1"/>
          <p:nvPr/>
        </p:nvSpPr>
        <p:spPr>
          <a:xfrm>
            <a:off x="762000" y="1524000"/>
            <a:ext cx="7467600" cy="3139321"/>
          </a:xfrm>
          <a:prstGeom prst="rect">
            <a:avLst/>
          </a:prstGeom>
          <a:noFill/>
        </p:spPr>
        <p:txBody>
          <a:bodyPr wrap="square" rtlCol="0">
            <a:spAutoFit/>
          </a:bodyPr>
          <a:lstStyle/>
          <a:p>
            <a:pPr algn="just">
              <a:lnSpc>
                <a:spcPct val="150000"/>
              </a:lnSpc>
            </a:pPr>
            <a:r>
              <a:rPr lang="en-US" sz="2200" dirty="0" smtClean="0">
                <a:latin typeface="Times New Roman" pitchFamily="18" charset="0"/>
                <a:cs typeface="Times New Roman" pitchFamily="18" charset="0"/>
              </a:rPr>
              <a:t>Compared to text files other media files like image, audio and video take up a huge amount of disk space. A typical five page document file occupy </a:t>
            </a:r>
            <a:r>
              <a:rPr lang="en-US" sz="2200" dirty="0" smtClean="0">
                <a:solidFill>
                  <a:srgbClr val="FF0000"/>
                </a:solidFill>
                <a:latin typeface="Times New Roman" pitchFamily="18" charset="0"/>
                <a:cs typeface="Times New Roman" pitchFamily="18" charset="0"/>
              </a:rPr>
              <a:t>75 KB </a:t>
            </a:r>
            <a:r>
              <a:rPr lang="en-US" sz="2200" dirty="0" smtClean="0">
                <a:solidFill>
                  <a:srgbClr val="FF0000"/>
                </a:solidFill>
                <a:latin typeface="Times New Roman" pitchFamily="18" charset="0"/>
                <a:cs typeface="Times New Roman" pitchFamily="18" charset="0"/>
              </a:rPr>
              <a:t>of space</a:t>
            </a:r>
            <a:r>
              <a:rPr lang="en-US" sz="2200" dirty="0" smtClean="0">
                <a:latin typeface="Times New Roman" pitchFamily="18" charset="0"/>
                <a:cs typeface="Times New Roman" pitchFamily="18" charset="0"/>
              </a:rPr>
              <a:t>, whereas  a </a:t>
            </a:r>
            <a:r>
              <a:rPr lang="en-US" sz="2200" dirty="0" smtClean="0">
                <a:solidFill>
                  <a:srgbClr val="FF0000"/>
                </a:solidFill>
                <a:latin typeface="Times New Roman" pitchFamily="18" charset="0"/>
                <a:cs typeface="Times New Roman" pitchFamily="18" charset="0"/>
              </a:rPr>
              <a:t>single image </a:t>
            </a:r>
            <a:r>
              <a:rPr lang="en-US" sz="2200" dirty="0" smtClean="0">
                <a:latin typeface="Times New Roman" pitchFamily="18" charset="0"/>
                <a:cs typeface="Times New Roman" pitchFamily="18" charset="0"/>
              </a:rPr>
              <a:t>can take up  about </a:t>
            </a:r>
            <a:r>
              <a:rPr lang="en-US" sz="2200" dirty="0" smtClean="0">
                <a:solidFill>
                  <a:srgbClr val="FF0000"/>
                </a:solidFill>
                <a:latin typeface="Times New Roman" pitchFamily="18" charset="0"/>
                <a:cs typeface="Times New Roman" pitchFamily="18" charset="0"/>
              </a:rPr>
              <a:t>1.4 MB</a:t>
            </a:r>
            <a:r>
              <a:rPr lang="en-US" sz="2200" dirty="0" smtClean="0">
                <a:latin typeface="Times New Roman" pitchFamily="18" charset="0"/>
                <a:cs typeface="Times New Roman" pitchFamily="18" charset="0"/>
              </a:rPr>
              <a:t>, a 1 minute audio clip can take up over 10MB and </a:t>
            </a:r>
            <a:r>
              <a:rPr lang="en-US" sz="2200" dirty="0" smtClean="0">
                <a:solidFill>
                  <a:srgbClr val="FF0000"/>
                </a:solidFill>
                <a:latin typeface="Times New Roman" pitchFamily="18" charset="0"/>
                <a:cs typeface="Times New Roman" pitchFamily="18" charset="0"/>
              </a:rPr>
              <a:t>a1 min video clip </a:t>
            </a:r>
            <a:r>
              <a:rPr lang="en-US" sz="2200" dirty="0" smtClean="0">
                <a:latin typeface="Times New Roman" pitchFamily="18" charset="0"/>
                <a:cs typeface="Times New Roman" pitchFamily="18" charset="0"/>
              </a:rPr>
              <a:t>can take up </a:t>
            </a:r>
            <a:r>
              <a:rPr lang="en-US" sz="2200" dirty="0" smtClean="0">
                <a:solidFill>
                  <a:srgbClr val="FF0000"/>
                </a:solidFill>
                <a:latin typeface="Times New Roman" pitchFamily="18" charset="0"/>
                <a:cs typeface="Times New Roman" pitchFamily="18" charset="0"/>
              </a:rPr>
              <a:t>2 GB </a:t>
            </a:r>
            <a:r>
              <a:rPr lang="en-US" sz="2200" dirty="0" smtClean="0">
                <a:latin typeface="Times New Roman" pitchFamily="18" charset="0"/>
                <a:cs typeface="Times New Roman" pitchFamily="18" charset="0"/>
              </a:rPr>
              <a:t>of disk space.</a:t>
            </a:r>
            <a:endParaRPr lang="en-US" sz="2200" dirty="0">
              <a:latin typeface="Times New Roman" pitchFamily="18" charset="0"/>
              <a:cs typeface="Times New Roman" pitchFamily="18" charset="0"/>
            </a:endParaRPr>
          </a:p>
        </p:txBody>
      </p:sp>
      <p:sp>
        <p:nvSpPr>
          <p:cNvPr id="7" name="TextBox 6">
            <a:extLst>
              <a:ext uri="{FF2B5EF4-FFF2-40B4-BE49-F238E27FC236}">
                <a16:creationId xmlns="" xmlns:a16="http://schemas.microsoft.com/office/drawing/2014/main" id="{7A72F5BB-01CE-4E1F-B528-9003564E9862}"/>
              </a:ext>
            </a:extLst>
          </p:cNvPr>
          <p:cNvSpPr txBox="1"/>
          <p:nvPr/>
        </p:nvSpPr>
        <p:spPr>
          <a:xfrm>
            <a:off x="151074" y="6380543"/>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9" name="Picture 8" descr="College logo_Updated.png"/>
          <p:cNvPicPr>
            <a:picLocks noChangeAspect="1"/>
          </p:cNvPicPr>
          <p:nvPr/>
        </p:nvPicPr>
        <p:blipFill>
          <a:blip r:embed="rId3" cstate="print"/>
          <a:stretch>
            <a:fillRect/>
          </a:stretch>
        </p:blipFill>
        <p:spPr>
          <a:xfrm>
            <a:off x="8184594" y="0"/>
            <a:ext cx="991088" cy="111529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28600"/>
            <a:ext cx="9144000" cy="1860702"/>
          </a:xfrm>
          <a:prstGeom prst="rect">
            <a:avLst/>
          </a:prstGeom>
        </p:spPr>
        <p:txBody>
          <a:bodyPr wrap="square">
            <a:spAutoFit/>
          </a:bodyPr>
          <a:lstStyle/>
          <a:p>
            <a:pPr marL="457200" indent="-457200" algn="ctr">
              <a:lnSpc>
                <a:spcPct val="200000"/>
              </a:lnSpc>
            </a:pPr>
            <a:r>
              <a:rPr lang="en-US" sz="32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COMPRESSION</a:t>
            </a:r>
            <a:endParaRPr lang="en-US" sz="3200" b="1" dirty="0">
              <a:solidFill>
                <a:srgbClr val="FF0000"/>
              </a:solidFill>
              <a:latin typeface="Bookman Old Style" pitchFamily="18" charset="0"/>
              <a:cs typeface="Times New Roman" pitchFamily="18" charset="0"/>
            </a:endParaRPr>
          </a:p>
          <a:p>
            <a:pPr marL="457200" indent="-457200" algn="ctr">
              <a:lnSpc>
                <a:spcPct val="200000"/>
              </a:lnSpc>
            </a:pPr>
            <a:endParaRPr lang="en-US" sz="3000" b="1" dirty="0" smtClean="0">
              <a:solidFill>
                <a:srgbClr val="FF0000"/>
              </a:solidFill>
              <a:latin typeface="Bookman Old Style" pitchFamily="18" charset="0"/>
              <a:cs typeface="Times New Roman" pitchFamily="18" charset="0"/>
            </a:endParaRPr>
          </a:p>
        </p:txBody>
      </p:sp>
      <p:sp>
        <p:nvSpPr>
          <p:cNvPr id="8" name="Rectangle 7"/>
          <p:cNvSpPr/>
          <p:nvPr/>
        </p:nvSpPr>
        <p:spPr>
          <a:xfrm>
            <a:off x="914400" y="1752600"/>
            <a:ext cx="7239000" cy="4662815"/>
          </a:xfrm>
          <a:prstGeom prst="rect">
            <a:avLst/>
          </a:prstGeom>
        </p:spPr>
        <p:txBody>
          <a:bodyPr wrap="square">
            <a:spAutoFit/>
          </a:bodyPr>
          <a:lstStyle/>
          <a:p>
            <a:pPr marL="344488" indent="-344488" algn="just">
              <a:lnSpc>
                <a:spcPct val="150000"/>
              </a:lnSpc>
              <a:buFont typeface="Wingdings" pitchFamily="2" charset="2"/>
              <a:buChar char="v"/>
            </a:pPr>
            <a:r>
              <a:rPr lang="en-US" sz="2200" dirty="0" smtClean="0">
                <a:latin typeface="Times New Roman" pitchFamily="18" charset="0"/>
                <a:cs typeface="Times New Roman" pitchFamily="18" charset="0"/>
              </a:rPr>
              <a:t>Data compression is a reduction in the number of bits needed to represent data. Compressing data can save storage capacity, speed up file transfer, and decrease costs for storage hardware and network.</a:t>
            </a:r>
          </a:p>
          <a:p>
            <a:pPr marL="344488" indent="-344488" algn="just">
              <a:lnSpc>
                <a:spcPct val="150000"/>
              </a:lnSpc>
              <a:buFont typeface="Wingdings" pitchFamily="2" charset="2"/>
              <a:buChar char="v"/>
            </a:pPr>
            <a:r>
              <a:rPr lang="en-US" sz="2200" dirty="0" smtClean="0">
                <a:latin typeface="Times New Roman" pitchFamily="18" charset="0"/>
                <a:cs typeface="Times New Roman" pitchFamily="18" charset="0"/>
              </a:rPr>
              <a:t>Compression, or "data compression," is used to reduce the size of one or more </a:t>
            </a:r>
            <a:r>
              <a:rPr lang="en-US" sz="2200" dirty="0" smtClean="0">
                <a:latin typeface="Times New Roman" pitchFamily="18" charset="0"/>
                <a:cs typeface="Times New Roman" pitchFamily="18" charset="0"/>
                <a:hlinkClick r:id="rId3"/>
              </a:rPr>
              <a:t>files</a:t>
            </a:r>
            <a:r>
              <a:rPr lang="en-US" sz="2200" dirty="0" smtClean="0">
                <a:latin typeface="Times New Roman" pitchFamily="18" charset="0"/>
                <a:cs typeface="Times New Roman" pitchFamily="18" charset="0"/>
              </a:rPr>
              <a:t>. When a file is compressed, it takes up less disk space than an uncompressed version and can be transferred to other systems more quickly. </a:t>
            </a:r>
          </a:p>
          <a:p>
            <a:pPr marL="344488" indent="-344488" algn="just">
              <a:lnSpc>
                <a:spcPct val="150000"/>
              </a:lnSpc>
              <a:buFont typeface="Wingdings" pitchFamily="2" charset="2"/>
              <a:buChar char="v"/>
            </a:pPr>
            <a:endParaRPr lang="en-US" sz="2200" dirty="0" smtClean="0">
              <a:latin typeface="Times New Roman" pitchFamily="18" charset="0"/>
              <a:cs typeface="Times New Roman" pitchFamily="18" charset="0"/>
            </a:endParaRPr>
          </a:p>
        </p:txBody>
      </p:sp>
      <p:sp>
        <p:nvSpPr>
          <p:cNvPr id="9" name="Rectangle 8"/>
          <p:cNvSpPr/>
          <p:nvPr/>
        </p:nvSpPr>
        <p:spPr>
          <a:xfrm>
            <a:off x="838200" y="1044745"/>
            <a:ext cx="3581400" cy="769441"/>
          </a:xfrm>
          <a:prstGeom prst="rect">
            <a:avLst/>
          </a:prstGeom>
        </p:spPr>
        <p:txBody>
          <a:bodyPr wrap="square">
            <a:spAutoFit/>
          </a:bodyPr>
          <a:lstStyle/>
          <a:p>
            <a:pPr marL="457200" indent="-457200">
              <a:lnSpc>
                <a:spcPct val="200000"/>
              </a:lnSpc>
            </a:pPr>
            <a:r>
              <a:rPr lang="en-US" sz="2200" b="1" dirty="0" smtClean="0">
                <a:solidFill>
                  <a:schemeClr val="tx1">
                    <a:lumMod val="95000"/>
                    <a:lumOff val="5000"/>
                  </a:schemeClr>
                </a:solidFill>
                <a:latin typeface="Times New Roman" pitchFamily="18" charset="0"/>
                <a:cs typeface="Times New Roman" pitchFamily="18" charset="0"/>
              </a:rPr>
              <a:t>Introduction</a:t>
            </a:r>
          </a:p>
        </p:txBody>
      </p:sp>
      <p:sp>
        <p:nvSpPr>
          <p:cNvPr id="12" name="TextBox 11">
            <a:extLst>
              <a:ext uri="{FF2B5EF4-FFF2-40B4-BE49-F238E27FC236}">
                <a16:creationId xmlns="" xmlns:a16="http://schemas.microsoft.com/office/drawing/2014/main" id="{7A72F5BB-01CE-4E1F-B528-9003564E9862}"/>
              </a:ext>
            </a:extLst>
          </p:cNvPr>
          <p:cNvSpPr txBox="1"/>
          <p:nvPr/>
        </p:nvSpPr>
        <p:spPr>
          <a:xfrm>
            <a:off x="354337" y="6380543"/>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10" name="Picture 9" descr="College logo_Updated.png"/>
          <p:cNvPicPr>
            <a:picLocks noChangeAspect="1"/>
          </p:cNvPicPr>
          <p:nvPr/>
        </p:nvPicPr>
        <p:blipFill>
          <a:blip r:embed="rId4" cstate="print"/>
          <a:stretch>
            <a:fillRect/>
          </a:stretch>
        </p:blipFill>
        <p:spPr>
          <a:xfrm>
            <a:off x="8184594" y="0"/>
            <a:ext cx="991088" cy="111529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352800" y="1295400"/>
            <a:ext cx="2209800" cy="4800600"/>
          </a:xfrm>
          <a:prstGeom prst="rect">
            <a:avLst/>
          </a:prstGeom>
          <a:solidFill>
            <a:schemeClr val="accent5">
              <a:lumMod val="20000"/>
              <a:lumOff val="80000"/>
            </a:schemeClr>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28600" y="1828800"/>
            <a:ext cx="1371600" cy="430887"/>
          </a:xfrm>
          <a:prstGeom prst="rect">
            <a:avLst/>
          </a:prstGeom>
          <a:noFill/>
        </p:spPr>
        <p:txBody>
          <a:bodyPr wrap="square" rtlCol="0">
            <a:spAutoFit/>
          </a:bodyPr>
          <a:lstStyle/>
          <a:p>
            <a:pPr algn="r"/>
            <a:r>
              <a:rPr lang="en-US" sz="2200" dirty="0" smtClean="0">
                <a:latin typeface="Times New Roman" pitchFamily="18" charset="0"/>
                <a:cs typeface="Times New Roman" pitchFamily="18" charset="0"/>
              </a:rPr>
              <a:t>Encoding</a:t>
            </a:r>
            <a:endParaRPr lang="en-US" sz="2200" dirty="0">
              <a:latin typeface="Times New Roman" pitchFamily="18" charset="0"/>
              <a:cs typeface="Times New Roman" pitchFamily="18" charset="0"/>
            </a:endParaRPr>
          </a:p>
        </p:txBody>
      </p:sp>
      <p:sp>
        <p:nvSpPr>
          <p:cNvPr id="16" name="TextBox 15"/>
          <p:cNvSpPr txBox="1"/>
          <p:nvPr/>
        </p:nvSpPr>
        <p:spPr>
          <a:xfrm>
            <a:off x="243590" y="5181600"/>
            <a:ext cx="1371600" cy="430887"/>
          </a:xfrm>
          <a:prstGeom prst="rect">
            <a:avLst/>
          </a:prstGeom>
          <a:noFill/>
        </p:spPr>
        <p:txBody>
          <a:bodyPr wrap="square" rtlCol="0">
            <a:spAutoFit/>
          </a:bodyPr>
          <a:lstStyle/>
          <a:p>
            <a:pPr algn="r"/>
            <a:r>
              <a:rPr lang="en-US" sz="2200" dirty="0" smtClean="0">
                <a:latin typeface="Times New Roman" pitchFamily="18" charset="0"/>
                <a:cs typeface="Times New Roman" pitchFamily="18" charset="0"/>
              </a:rPr>
              <a:t>decoding</a:t>
            </a:r>
            <a:endParaRPr lang="en-US" sz="2200" dirty="0">
              <a:latin typeface="Times New Roman" pitchFamily="18" charset="0"/>
              <a:cs typeface="Times New Roman" pitchFamily="18" charset="0"/>
            </a:endParaRPr>
          </a:p>
        </p:txBody>
      </p:sp>
      <p:grpSp>
        <p:nvGrpSpPr>
          <p:cNvPr id="51" name="Group 50"/>
          <p:cNvGrpSpPr/>
          <p:nvPr/>
        </p:nvGrpSpPr>
        <p:grpSpPr>
          <a:xfrm>
            <a:off x="1600200" y="1524001"/>
            <a:ext cx="7387652" cy="4343399"/>
            <a:chOff x="1600200" y="1524001"/>
            <a:chExt cx="7387652" cy="4343399"/>
          </a:xfrm>
        </p:grpSpPr>
        <p:sp>
          <p:nvSpPr>
            <p:cNvPr id="5" name="Rectangle 4"/>
            <p:cNvSpPr/>
            <p:nvPr/>
          </p:nvSpPr>
          <p:spPr>
            <a:xfrm>
              <a:off x="1600200" y="1524001"/>
              <a:ext cx="1371600" cy="990600"/>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96000" y="1600200"/>
              <a:ext cx="1371600" cy="990600"/>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657600" y="1600200"/>
              <a:ext cx="1371600" cy="990600"/>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676400" y="4876800"/>
              <a:ext cx="1295400" cy="914400"/>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72200" y="4953000"/>
              <a:ext cx="1295400" cy="914400"/>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733800" y="4953000"/>
              <a:ext cx="1295400" cy="914400"/>
            </a:xfrm>
            <a:prstGeom prst="rect">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p:cNvSpPr/>
            <p:nvPr/>
          </p:nvSpPr>
          <p:spPr>
            <a:xfrm>
              <a:off x="7467600" y="3048000"/>
              <a:ext cx="1371600" cy="1295400"/>
            </a:xfrm>
            <a:prstGeom prst="can">
              <a:avLst/>
            </a:prstGeom>
            <a:gradFill flip="none" rotWithShape="1">
              <a:gsLst>
                <a:gs pos="0">
                  <a:srgbClr val="FFFFFF"/>
                </a:gs>
                <a:gs pos="7001">
                  <a:srgbClr val="E6E6E6"/>
                </a:gs>
                <a:gs pos="32001">
                  <a:srgbClr val="7D8496"/>
                </a:gs>
                <a:gs pos="47000">
                  <a:srgbClr val="E6E6E6"/>
                </a:gs>
                <a:gs pos="85001">
                  <a:srgbClr val="7D8496"/>
                </a:gs>
                <a:gs pos="100000">
                  <a:srgbClr val="E6E6E6"/>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600200" y="1747099"/>
              <a:ext cx="1371600" cy="646331"/>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Original</a:t>
              </a:r>
              <a:r>
                <a:rPr lang="en-US" b="1" dirty="0" smtClean="0"/>
                <a:t> digital data </a:t>
              </a:r>
              <a:endParaRPr lang="en-US" b="1" dirty="0"/>
            </a:p>
          </p:txBody>
        </p:sp>
        <p:sp>
          <p:nvSpPr>
            <p:cNvPr id="18" name="TextBox 17"/>
            <p:cNvSpPr txBox="1"/>
            <p:nvPr/>
          </p:nvSpPr>
          <p:spPr>
            <a:xfrm>
              <a:off x="3505200" y="1747099"/>
              <a:ext cx="1600200" cy="646331"/>
            </a:xfrm>
            <a:prstGeom prst="rect">
              <a:avLst/>
            </a:prstGeom>
            <a:noFill/>
          </p:spPr>
          <p:txBody>
            <a:bodyPr wrap="square" rtlCol="0">
              <a:spAutoFit/>
            </a:bodyPr>
            <a:lstStyle/>
            <a:p>
              <a:pPr algn="ctr"/>
              <a:r>
                <a:rPr lang="en-US" b="1" dirty="0" smtClean="0"/>
                <a:t>Compression </a:t>
              </a:r>
              <a:r>
                <a:rPr lang="en-US" b="1" dirty="0" smtClean="0">
                  <a:latin typeface="Times New Roman" pitchFamily="18" charset="0"/>
                  <a:cs typeface="Times New Roman" pitchFamily="18" charset="0"/>
                </a:rPr>
                <a:t>algorithm</a:t>
              </a:r>
              <a:endParaRPr lang="en-US" b="1" dirty="0">
                <a:latin typeface="Times New Roman" pitchFamily="18" charset="0"/>
                <a:cs typeface="Times New Roman" pitchFamily="18" charset="0"/>
              </a:endParaRPr>
            </a:p>
          </p:txBody>
        </p:sp>
        <p:sp>
          <p:nvSpPr>
            <p:cNvPr id="19" name="TextBox 18"/>
            <p:cNvSpPr txBox="1"/>
            <p:nvPr/>
          </p:nvSpPr>
          <p:spPr>
            <a:xfrm>
              <a:off x="6023548" y="1792069"/>
              <a:ext cx="1600200" cy="646331"/>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Compressed</a:t>
              </a:r>
              <a:r>
                <a:rPr lang="en-US" b="1" dirty="0" smtClean="0"/>
                <a:t> data</a:t>
              </a:r>
              <a:endParaRPr lang="en-US" b="1" dirty="0"/>
            </a:p>
          </p:txBody>
        </p:sp>
        <p:cxnSp>
          <p:nvCxnSpPr>
            <p:cNvPr id="23" name="Straight Arrow Connector 22"/>
            <p:cNvCxnSpPr/>
            <p:nvPr/>
          </p:nvCxnSpPr>
          <p:spPr>
            <a:xfrm flipV="1">
              <a:off x="5029200" y="2057400"/>
              <a:ext cx="1066800" cy="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0" name="Straight Arrow Connector 29"/>
            <p:cNvCxnSpPr/>
            <p:nvPr/>
          </p:nvCxnSpPr>
          <p:spPr>
            <a:xfrm flipV="1">
              <a:off x="2971800" y="2057400"/>
              <a:ext cx="685800" cy="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V="1">
              <a:off x="7467600" y="2057400"/>
              <a:ext cx="762000" cy="1"/>
            </a:xfrm>
            <a:prstGeom prst="line">
              <a:avLst/>
            </a:prstGeom>
          </p:spPr>
          <p:style>
            <a:lnRef idx="3">
              <a:schemeClr val="accent2"/>
            </a:lnRef>
            <a:fillRef idx="0">
              <a:schemeClr val="accent2"/>
            </a:fillRef>
            <a:effectRef idx="2">
              <a:schemeClr val="accent2"/>
            </a:effectRef>
            <a:fontRef idx="minor">
              <a:schemeClr val="tx1"/>
            </a:fontRef>
          </p:style>
        </p:cxnSp>
        <p:cxnSp>
          <p:nvCxnSpPr>
            <p:cNvPr id="37" name="Straight Arrow Connector 36"/>
            <p:cNvCxnSpPr/>
            <p:nvPr/>
          </p:nvCxnSpPr>
          <p:spPr>
            <a:xfrm rot="5400000">
              <a:off x="7772400" y="2514600"/>
              <a:ext cx="9144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8" name="TextBox 37"/>
            <p:cNvSpPr txBox="1"/>
            <p:nvPr/>
          </p:nvSpPr>
          <p:spPr>
            <a:xfrm>
              <a:off x="7387652" y="3505200"/>
              <a:ext cx="1600200" cy="646331"/>
            </a:xfrm>
            <a:prstGeom prst="rect">
              <a:avLst/>
            </a:prstGeom>
            <a:noFill/>
          </p:spPr>
          <p:txBody>
            <a:bodyPr wrap="square" rtlCol="0">
              <a:spAutoFit/>
            </a:bodyPr>
            <a:lstStyle/>
            <a:p>
              <a:pPr algn="ctr"/>
              <a:r>
                <a:rPr lang="en-US" b="1" dirty="0" smtClean="0"/>
                <a:t>Storage </a:t>
              </a:r>
            </a:p>
            <a:p>
              <a:pPr algn="ctr"/>
              <a:r>
                <a:rPr lang="en-US" b="1" dirty="0" smtClean="0"/>
                <a:t>device</a:t>
              </a:r>
              <a:endParaRPr lang="en-US" b="1" dirty="0"/>
            </a:p>
          </p:txBody>
        </p:sp>
        <p:cxnSp>
          <p:nvCxnSpPr>
            <p:cNvPr id="40" name="Straight Connector 39"/>
            <p:cNvCxnSpPr/>
            <p:nvPr/>
          </p:nvCxnSpPr>
          <p:spPr>
            <a:xfrm rot="5400000">
              <a:off x="7772400" y="4876800"/>
              <a:ext cx="91440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42" name="Straight Arrow Connector 41"/>
            <p:cNvCxnSpPr/>
            <p:nvPr/>
          </p:nvCxnSpPr>
          <p:spPr>
            <a:xfrm rot="10800000">
              <a:off x="7543800" y="5334000"/>
              <a:ext cx="6858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5" name="Straight Arrow Connector 44"/>
            <p:cNvCxnSpPr>
              <a:stCxn id="9" idx="1"/>
              <a:endCxn id="10" idx="3"/>
            </p:cNvCxnSpPr>
            <p:nvPr/>
          </p:nvCxnSpPr>
          <p:spPr>
            <a:xfrm rot="10800000">
              <a:off x="5029200" y="5410200"/>
              <a:ext cx="1143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7" name="Straight Arrow Connector 46"/>
            <p:cNvCxnSpPr>
              <a:stCxn id="10" idx="1"/>
            </p:cNvCxnSpPr>
            <p:nvPr/>
          </p:nvCxnSpPr>
          <p:spPr>
            <a:xfrm rot="10800000">
              <a:off x="2971800" y="5410200"/>
              <a:ext cx="7620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48" name="TextBox 47"/>
            <p:cNvSpPr txBox="1"/>
            <p:nvPr/>
          </p:nvSpPr>
          <p:spPr>
            <a:xfrm>
              <a:off x="1630180" y="5014954"/>
              <a:ext cx="1371600" cy="646331"/>
            </a:xfrm>
            <a:prstGeom prst="rect">
              <a:avLst/>
            </a:prstGeom>
            <a:noFill/>
          </p:spPr>
          <p:txBody>
            <a:bodyPr wrap="square" rtlCol="0">
              <a:spAutoFit/>
            </a:bodyPr>
            <a:lstStyle/>
            <a:p>
              <a:pPr algn="ctr"/>
              <a:r>
                <a:rPr lang="en-US" b="1" dirty="0" smtClean="0"/>
                <a:t>Original digital data </a:t>
              </a:r>
              <a:endParaRPr lang="en-US" b="1" dirty="0"/>
            </a:p>
          </p:txBody>
        </p:sp>
        <p:sp>
          <p:nvSpPr>
            <p:cNvPr id="49" name="TextBox 48"/>
            <p:cNvSpPr txBox="1"/>
            <p:nvPr/>
          </p:nvSpPr>
          <p:spPr>
            <a:xfrm>
              <a:off x="3683833" y="4944070"/>
              <a:ext cx="1371600" cy="923330"/>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Decompression</a:t>
              </a:r>
              <a:r>
                <a:rPr lang="en-US" b="1" dirty="0" smtClean="0"/>
                <a:t> algorithm </a:t>
              </a:r>
              <a:endParaRPr lang="en-US" b="1" dirty="0"/>
            </a:p>
          </p:txBody>
        </p:sp>
        <p:sp>
          <p:nvSpPr>
            <p:cNvPr id="50" name="TextBox 49"/>
            <p:cNvSpPr txBox="1"/>
            <p:nvPr/>
          </p:nvSpPr>
          <p:spPr>
            <a:xfrm>
              <a:off x="5982933" y="5088623"/>
              <a:ext cx="1744479" cy="646331"/>
            </a:xfrm>
            <a:prstGeom prst="rect">
              <a:avLst/>
            </a:prstGeom>
            <a:noFill/>
          </p:spPr>
          <p:txBody>
            <a:bodyPr wrap="square" rtlCol="0">
              <a:spAutoFit/>
            </a:bodyPr>
            <a:lstStyle/>
            <a:p>
              <a:pPr algn="ctr"/>
              <a:r>
                <a:rPr lang="en-US" b="1" dirty="0" smtClean="0">
                  <a:latin typeface="Times New Roman" pitchFamily="18" charset="0"/>
                  <a:cs typeface="Times New Roman" pitchFamily="18" charset="0"/>
                </a:rPr>
                <a:t>Compressed</a:t>
              </a:r>
              <a:r>
                <a:rPr lang="en-US" b="1" dirty="0" smtClean="0"/>
                <a:t> </a:t>
              </a:r>
            </a:p>
            <a:p>
              <a:pPr algn="ctr"/>
              <a:r>
                <a:rPr lang="en-US" b="1" dirty="0" smtClean="0"/>
                <a:t>data</a:t>
              </a:r>
              <a:endParaRPr lang="en-US" b="1" dirty="0"/>
            </a:p>
          </p:txBody>
        </p:sp>
      </p:grpSp>
      <p:sp>
        <p:nvSpPr>
          <p:cNvPr id="53" name="Rectangle 52"/>
          <p:cNvSpPr/>
          <p:nvPr/>
        </p:nvSpPr>
        <p:spPr>
          <a:xfrm>
            <a:off x="762000" y="533400"/>
            <a:ext cx="5257800" cy="1015663"/>
          </a:xfrm>
          <a:prstGeom prst="rect">
            <a:avLst/>
          </a:prstGeom>
        </p:spPr>
        <p:txBody>
          <a:bodyPr wrap="square">
            <a:spAutoFit/>
          </a:bodyPr>
          <a:lstStyle/>
          <a:p>
            <a:r>
              <a:rPr lang="en-US" sz="32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 </a:t>
            </a:r>
            <a:r>
              <a:rPr lang="en-US" sz="28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How to CODEC work</a:t>
            </a:r>
            <a:endParaRPr lang="en-US" sz="2800" b="1" dirty="0">
              <a:solidFill>
                <a:srgbClr val="FF0000"/>
              </a:solidFill>
              <a:latin typeface="Bookman Old Style" pitchFamily="18" charset="0"/>
              <a:cs typeface="Times New Roman" pitchFamily="18" charset="0"/>
            </a:endParaRPr>
          </a:p>
          <a:p>
            <a:pPr lvl="0"/>
            <a:endParaRPr lang="en-US" sz="2800" b="1" dirty="0">
              <a:solidFill>
                <a:srgbClr val="FF0000"/>
              </a:solidFill>
              <a:latin typeface="Bookman Old Style" pitchFamily="18" charset="0"/>
              <a:cs typeface="Times New Roman" pitchFamily="18" charset="0"/>
            </a:endParaRPr>
          </a:p>
        </p:txBody>
      </p:sp>
      <p:pic>
        <p:nvPicPr>
          <p:cNvPr id="31" name="Picture 30" descr="College logo_Updated.png"/>
          <p:cNvPicPr>
            <a:picLocks noChangeAspect="1"/>
          </p:cNvPicPr>
          <p:nvPr/>
        </p:nvPicPr>
        <p:blipFill>
          <a:blip r:embed="rId2" cstate="print"/>
          <a:stretch>
            <a:fillRect/>
          </a:stretch>
        </p:blipFill>
        <p:spPr>
          <a:xfrm>
            <a:off x="8033943" y="98928"/>
            <a:ext cx="991088" cy="1115290"/>
          </a:xfrm>
          <a:prstGeom prst="rect">
            <a:avLst/>
          </a:prstGeom>
        </p:spPr>
      </p:pic>
      <p:sp>
        <p:nvSpPr>
          <p:cNvPr id="32" name="TextBox 31">
            <a:extLst>
              <a:ext uri="{FF2B5EF4-FFF2-40B4-BE49-F238E27FC236}">
                <a16:creationId xmlns="" xmlns:a16="http://schemas.microsoft.com/office/drawing/2014/main" id="{7A72F5BB-01CE-4E1F-B528-9003564E9862}"/>
              </a:ext>
            </a:extLst>
          </p:cNvPr>
          <p:cNvSpPr txBox="1"/>
          <p:nvPr/>
        </p:nvSpPr>
        <p:spPr>
          <a:xfrm>
            <a:off x="291468" y="6375924"/>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38200" y="1066800"/>
            <a:ext cx="7391400" cy="3078535"/>
          </a:xfrm>
          <a:prstGeom prst="rect">
            <a:avLst/>
          </a:prstGeom>
          <a:noFill/>
        </p:spPr>
        <p:txBody>
          <a:bodyPr wrap="square" rtlCol="0">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 After an analog quantity has been digitized, it is stored on the disk as a digital file.  Such files are referred to as </a:t>
            </a:r>
            <a:r>
              <a:rPr lang="en-US" sz="2200" b="1" dirty="0" smtClean="0">
                <a:latin typeface="Times New Roman" pitchFamily="18" charset="0"/>
                <a:cs typeface="Times New Roman" pitchFamily="18" charset="0"/>
              </a:rPr>
              <a:t>raw </a:t>
            </a:r>
            <a:r>
              <a:rPr lang="en-US" sz="2200" dirty="0" smtClean="0">
                <a:latin typeface="Times New Roman" pitchFamily="18" charset="0"/>
                <a:cs typeface="Times New Roman" pitchFamily="18" charset="0"/>
              </a:rPr>
              <a:t>or uncompressed media data. </a:t>
            </a:r>
          </a:p>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To compress the file and reduce its size, it needs to be filtered through a specialized software called a CODEC </a:t>
            </a:r>
            <a:r>
              <a:rPr lang="en-US" sz="2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Compression/ Decompression or Coder / Decoder</a:t>
            </a:r>
            <a:r>
              <a:rPr lang="en-US" sz="2200" dirty="0" smtClean="0">
                <a:latin typeface="Times New Roman" pitchFamily="18" charset="0"/>
                <a:cs typeface="Times New Roman" pitchFamily="18" charset="0"/>
              </a:rPr>
              <a:t>. </a:t>
            </a:r>
            <a:endParaRPr lang="en-US" sz="22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 name="Picture 6" descr="College logo_Updated.png"/>
          <p:cNvPicPr>
            <a:picLocks noChangeAspect="1"/>
          </p:cNvPicPr>
          <p:nvPr/>
        </p:nvPicPr>
        <p:blipFill>
          <a:blip r:embed="rId3" cstate="print"/>
          <a:stretch>
            <a:fillRect/>
          </a:stretch>
        </p:blipFill>
        <p:spPr>
          <a:xfrm>
            <a:off x="8184594" y="0"/>
            <a:ext cx="991088" cy="1115290"/>
          </a:xfrm>
          <a:prstGeom prst="rect">
            <a:avLst/>
          </a:prstGeom>
        </p:spPr>
      </p:pic>
      <p:sp>
        <p:nvSpPr>
          <p:cNvPr id="8" name="TextBox 7">
            <a:extLst>
              <a:ext uri="{FF2B5EF4-FFF2-40B4-BE49-F238E27FC236}">
                <a16:creationId xmlns="" xmlns:a16="http://schemas.microsoft.com/office/drawing/2014/main" id="{7A72F5BB-01CE-4E1F-B528-9003564E9862}"/>
              </a:ext>
            </a:extLst>
          </p:cNvPr>
          <p:cNvSpPr txBox="1"/>
          <p:nvPr/>
        </p:nvSpPr>
        <p:spPr>
          <a:xfrm>
            <a:off x="811537"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57200" y="6248400"/>
            <a:ext cx="6400800" cy="228600"/>
          </a:xfrm>
        </p:spPr>
        <p:txBody>
          <a:bodyPr/>
          <a:lstStyle/>
          <a:p>
            <a:pPr algn="l"/>
            <a:r>
              <a:rPr lang="en-US" sz="1600" b="1" i="1" dirty="0" smtClean="0">
                <a:solidFill>
                  <a:schemeClr val="tx1">
                    <a:lumMod val="95000"/>
                    <a:lumOff val="5000"/>
                  </a:schemeClr>
                </a:solidFill>
                <a:effectLst>
                  <a:outerShdw blurRad="38100" dist="38100" dir="2700000" algn="tl">
                    <a:srgbClr val="000000">
                      <a:alpha val="43137"/>
                    </a:srgbClr>
                  </a:outerShdw>
                </a:effectLst>
                <a:latin typeface="Constantia" pitchFamily="18" charset="0"/>
                <a:cs typeface="Times New Roman" pitchFamily="18" charset="0"/>
              </a:rPr>
              <a:t>Multimedia Data Compression, </a:t>
            </a:r>
            <a:r>
              <a:rPr lang="en-US" sz="1600" b="1" i="1" dirty="0" err="1" smtClean="0">
                <a:solidFill>
                  <a:schemeClr val="tx1">
                    <a:lumMod val="95000"/>
                    <a:lumOff val="5000"/>
                  </a:schemeClr>
                </a:solidFill>
                <a:effectLst>
                  <a:outerShdw blurRad="38100" dist="38100" dir="2700000" algn="tl">
                    <a:srgbClr val="000000">
                      <a:alpha val="43137"/>
                    </a:srgbClr>
                  </a:outerShdw>
                </a:effectLst>
                <a:latin typeface="Constantia" pitchFamily="18" charset="0"/>
                <a:cs typeface="Times New Roman" pitchFamily="18" charset="0"/>
              </a:rPr>
              <a:t>Deepa</a:t>
            </a:r>
            <a:r>
              <a:rPr lang="en-US" sz="1600" b="1" i="1" dirty="0" smtClean="0">
                <a:solidFill>
                  <a:schemeClr val="tx1">
                    <a:lumMod val="95000"/>
                    <a:lumOff val="5000"/>
                  </a:schemeClr>
                </a:solidFill>
                <a:effectLst>
                  <a:outerShdw blurRad="38100" dist="38100" dir="2700000" algn="tl">
                    <a:srgbClr val="000000">
                      <a:alpha val="43137"/>
                    </a:srgbClr>
                  </a:outerShdw>
                </a:effectLst>
                <a:latin typeface="Constantia" pitchFamily="18" charset="0"/>
                <a:cs typeface="Times New Roman" pitchFamily="18" charset="0"/>
              </a:rPr>
              <a:t> K.C, St. Mary’s College</a:t>
            </a:r>
            <a:endParaRPr lang="en-US" sz="1600" b="1" i="1" dirty="0">
              <a:solidFill>
                <a:schemeClr val="tx1">
                  <a:lumMod val="95000"/>
                  <a:lumOff val="5000"/>
                </a:schemeClr>
              </a:solidFill>
              <a:effectLst>
                <a:outerShdw blurRad="38100" dist="38100" dir="2700000" algn="tl">
                  <a:srgbClr val="000000">
                    <a:alpha val="43137"/>
                  </a:srgbClr>
                </a:outerShdw>
              </a:effectLst>
              <a:latin typeface="Constantia" pitchFamily="18" charset="0"/>
              <a:cs typeface="Times New Roman" pitchFamily="18" charset="0"/>
            </a:endParaRPr>
          </a:p>
        </p:txBody>
      </p:sp>
      <p:sp>
        <p:nvSpPr>
          <p:cNvPr id="9" name="TextBox 8"/>
          <p:cNvSpPr txBox="1"/>
          <p:nvPr/>
        </p:nvSpPr>
        <p:spPr>
          <a:xfrm>
            <a:off x="838200" y="1371600"/>
            <a:ext cx="7391400" cy="2062872"/>
          </a:xfrm>
          <a:prstGeom prst="rect">
            <a:avLst/>
          </a:prstGeom>
          <a:noFill/>
        </p:spPr>
        <p:txBody>
          <a:bodyPr wrap="square" rtlCol="0">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A codec is either a hardware device or a software-based process that compresses and decompresses large amounts of data used in </a:t>
            </a:r>
            <a:r>
              <a:rPr lang="en-US" sz="2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voice over IP, video conferencing and streaming media. </a:t>
            </a:r>
            <a:endParaRPr lang="en-US" sz="22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7" name="Picture 6" descr="College logo_Updated.png"/>
          <p:cNvPicPr>
            <a:picLocks noChangeAspect="1"/>
          </p:cNvPicPr>
          <p:nvPr/>
        </p:nvPicPr>
        <p:blipFill>
          <a:blip r:embed="rId3" cstate="print"/>
          <a:stretch>
            <a:fillRect/>
          </a:stretch>
        </p:blipFill>
        <p:spPr>
          <a:xfrm>
            <a:off x="8152912" y="76200"/>
            <a:ext cx="991088" cy="111529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38200" y="533400"/>
            <a:ext cx="5562600" cy="954107"/>
          </a:xfrm>
          <a:prstGeom prst="rect">
            <a:avLst/>
          </a:prstGeom>
        </p:spPr>
        <p:txBody>
          <a:bodyPr wrap="square">
            <a:spAutoFit/>
          </a:bodyPr>
          <a:lstStyle/>
          <a:p>
            <a:r>
              <a:rPr lang="en-US" sz="28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TYPES of </a:t>
            </a:r>
            <a:r>
              <a:rPr lang="en-US" sz="2800" b="1" spc="50" dirty="0">
                <a:ln w="11430"/>
                <a:gradFill>
                  <a:gsLst>
                    <a:gs pos="25000">
                      <a:srgbClr val="C0504D">
                        <a:satMod val="155000"/>
                      </a:srgbClr>
                    </a:gs>
                    <a:gs pos="100000">
                      <a:srgbClr val="C0504D">
                        <a:shade val="45000"/>
                        <a:satMod val="165000"/>
                      </a:srgbClr>
                    </a:gs>
                  </a:gsLst>
                  <a:lin ang="5400000"/>
                </a:gradFill>
                <a:latin typeface="Bookman Old Style" pitchFamily="18" charset="0"/>
              </a:rPr>
              <a:t>COMPRESSSION</a:t>
            </a:r>
            <a:endParaRPr lang="en-US" sz="28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a:p>
            <a:pPr lvl="0"/>
            <a:endParaRPr lang="en-US" sz="2800" b="1" dirty="0">
              <a:solidFill>
                <a:srgbClr val="FF0000"/>
              </a:solidFill>
              <a:latin typeface="Bookman Old Style" pitchFamily="18" charset="0"/>
              <a:cs typeface="Times New Roman" pitchFamily="18" charset="0"/>
            </a:endParaRPr>
          </a:p>
        </p:txBody>
      </p:sp>
      <p:sp>
        <p:nvSpPr>
          <p:cNvPr id="7" name="TextBox 6"/>
          <p:cNvSpPr txBox="1"/>
          <p:nvPr/>
        </p:nvSpPr>
        <p:spPr>
          <a:xfrm>
            <a:off x="838200" y="1585079"/>
            <a:ext cx="7391400" cy="3139321"/>
          </a:xfrm>
          <a:prstGeom prst="rect">
            <a:avLst/>
          </a:prstGeom>
          <a:noFill/>
        </p:spPr>
        <p:txBody>
          <a:bodyPr wrap="square" rtlCol="0">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Compressions are based on different ideas, are suitable for different types of data, and produce different results, but they are all based on the same principle, namely they compress data by removing redundancies from the original data in the source file. </a:t>
            </a:r>
          </a:p>
          <a:p>
            <a:pPr marL="284163" indent="-284163" algn="just">
              <a:lnSpc>
                <a:spcPct val="150000"/>
              </a:lnSpc>
              <a:buFont typeface="Wingdings" pitchFamily="2" charset="2"/>
              <a:buChar char="v"/>
            </a:pPr>
            <a:endParaRPr lang="en-US" sz="2200" dirty="0">
              <a:latin typeface="Times New Roman" pitchFamily="18" charset="0"/>
              <a:cs typeface="Times New Roman" pitchFamily="18" charset="0"/>
            </a:endParaRPr>
          </a:p>
        </p:txBody>
      </p:sp>
      <p:pic>
        <p:nvPicPr>
          <p:cNvPr id="9" name="Picture 8" descr="College logo_Updated.png"/>
          <p:cNvPicPr>
            <a:picLocks noChangeAspect="1"/>
          </p:cNvPicPr>
          <p:nvPr/>
        </p:nvPicPr>
        <p:blipFill>
          <a:blip r:embed="rId3" cstate="print"/>
          <a:stretch>
            <a:fillRect/>
          </a:stretch>
        </p:blipFill>
        <p:spPr>
          <a:xfrm>
            <a:off x="8129948" y="53278"/>
            <a:ext cx="991088" cy="1115290"/>
          </a:xfrm>
          <a:prstGeom prst="rect">
            <a:avLst/>
          </a:prstGeom>
        </p:spPr>
      </p:pic>
      <p:sp>
        <p:nvSpPr>
          <p:cNvPr id="10" name="TextBox 9">
            <a:extLst>
              <a:ext uri="{FF2B5EF4-FFF2-40B4-BE49-F238E27FC236}">
                <a16:creationId xmlns="" xmlns:a16="http://schemas.microsoft.com/office/drawing/2014/main" id="{7A72F5BB-01CE-4E1F-B528-9003564E9862}"/>
              </a:ext>
            </a:extLst>
          </p:cNvPr>
          <p:cNvSpPr txBox="1"/>
          <p:nvPr/>
        </p:nvSpPr>
        <p:spPr>
          <a:xfrm>
            <a:off x="811537"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762000" y="838200"/>
            <a:ext cx="5181600" cy="892552"/>
          </a:xfrm>
          <a:prstGeom prst="rect">
            <a:avLst/>
          </a:prstGeom>
        </p:spPr>
        <p:txBody>
          <a:bodyPr wrap="square">
            <a:spAutoFit/>
          </a:bodyPr>
          <a:lstStyle/>
          <a:p>
            <a:r>
              <a:rPr lang="en-US" sz="2600" b="1" spc="50" dirty="0" smtClean="0">
                <a:ln w="11430"/>
                <a:gradFill>
                  <a:gsLst>
                    <a:gs pos="25000">
                      <a:srgbClr val="C0504D">
                        <a:satMod val="155000"/>
                      </a:srgbClr>
                    </a:gs>
                    <a:gs pos="100000">
                      <a:srgbClr val="C0504D">
                        <a:shade val="45000"/>
                        <a:satMod val="165000"/>
                      </a:srgbClr>
                    </a:gs>
                  </a:gsLst>
                  <a:lin ang="5400000"/>
                </a:gradFill>
                <a:latin typeface="Bookman Old Style" pitchFamily="18" charset="0"/>
              </a:rPr>
              <a:t>DATA COMPRESSSION</a:t>
            </a:r>
            <a:endParaRPr lang="en-US" sz="26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a:p>
            <a:pPr lvl="0"/>
            <a:endParaRPr lang="en-US" sz="2600" b="1" dirty="0">
              <a:solidFill>
                <a:srgbClr val="FF0000"/>
              </a:solidFill>
              <a:effectLst>
                <a:outerShdw blurRad="38100" dist="38100" dir="2700000" algn="tl">
                  <a:srgbClr val="000000">
                    <a:alpha val="43137"/>
                  </a:srgbClr>
                </a:outerShdw>
              </a:effectLst>
              <a:latin typeface="Bookman Old Style" pitchFamily="18" charset="0"/>
              <a:cs typeface="Times New Roman" pitchFamily="18" charset="0"/>
            </a:endParaRPr>
          </a:p>
        </p:txBody>
      </p:sp>
      <p:sp>
        <p:nvSpPr>
          <p:cNvPr id="7" name="TextBox 6"/>
          <p:cNvSpPr txBox="1"/>
          <p:nvPr/>
        </p:nvSpPr>
        <p:spPr>
          <a:xfrm>
            <a:off x="914400" y="1610648"/>
            <a:ext cx="7315200" cy="3647152"/>
          </a:xfrm>
          <a:prstGeom prst="rect">
            <a:avLst/>
          </a:prstGeom>
          <a:noFill/>
        </p:spPr>
        <p:txBody>
          <a:bodyPr wrap="square" rtlCol="0">
            <a:spAutoFit/>
          </a:bodyPr>
          <a:lstStyle/>
          <a:p>
            <a:pPr marL="284163" indent="-284163" algn="just">
              <a:lnSpc>
                <a:spcPct val="150000"/>
              </a:lnSpc>
              <a:buFont typeface="Wingdings" pitchFamily="2" charset="2"/>
              <a:buChar char="v"/>
            </a:pPr>
            <a:r>
              <a:rPr lang="en-US" sz="2200" dirty="0" smtClean="0">
                <a:latin typeface="Times New Roman" pitchFamily="18" charset="0"/>
                <a:cs typeface="Times New Roman" pitchFamily="18" charset="0"/>
              </a:rPr>
              <a:t> Data compression is important because of the amount of data that is transferred within a certain network. It makes the transfer of data relatively easy. Based on the methodologies compression can broadly be classified in to two types, known as..</a:t>
            </a:r>
          </a:p>
          <a:p>
            <a:pPr marL="1423988" indent="-388938" algn="just">
              <a:lnSpc>
                <a:spcPct val="150000"/>
              </a:lnSpc>
              <a:buFont typeface="+mj-lt"/>
              <a:buAutoNum type="arabicParenR"/>
            </a:pPr>
            <a:r>
              <a:rPr lang="en-US" sz="2200" dirty="0" smtClean="0"/>
              <a:t>Lossy </a:t>
            </a:r>
          </a:p>
          <a:p>
            <a:pPr marL="1423988" indent="-388938" algn="just">
              <a:lnSpc>
                <a:spcPct val="150000"/>
              </a:lnSpc>
              <a:buFont typeface="+mj-lt"/>
              <a:buAutoNum type="arabicParenR"/>
            </a:pPr>
            <a:r>
              <a:rPr lang="en-US" sz="2200" dirty="0" smtClean="0"/>
              <a:t>lossless compression techniques</a:t>
            </a:r>
            <a:endParaRPr lang="en-US" sz="2200" dirty="0">
              <a:latin typeface="Times New Roman" pitchFamily="18" charset="0"/>
              <a:cs typeface="Times New Roman" pitchFamily="18" charset="0"/>
            </a:endParaRPr>
          </a:p>
        </p:txBody>
      </p:sp>
      <p:sp>
        <p:nvSpPr>
          <p:cNvPr id="9" name="TextBox 8">
            <a:extLst>
              <a:ext uri="{FF2B5EF4-FFF2-40B4-BE49-F238E27FC236}">
                <a16:creationId xmlns="" xmlns:a16="http://schemas.microsoft.com/office/drawing/2014/main" id="{7A72F5BB-01CE-4E1F-B528-9003564E9862}"/>
              </a:ext>
            </a:extLst>
          </p:cNvPr>
          <p:cNvSpPr txBox="1"/>
          <p:nvPr/>
        </p:nvSpPr>
        <p:spPr>
          <a:xfrm>
            <a:off x="811537" y="6172200"/>
            <a:ext cx="6046463"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Multimedia Data Compression,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pic>
        <p:nvPicPr>
          <p:cNvPr id="6" name="Picture 5" descr="College logo_Updated.png"/>
          <p:cNvPicPr>
            <a:picLocks noChangeAspect="1"/>
          </p:cNvPicPr>
          <p:nvPr/>
        </p:nvPicPr>
        <p:blipFill>
          <a:blip r:embed="rId3" cstate="print"/>
          <a:stretch>
            <a:fillRect/>
          </a:stretch>
        </p:blipFill>
        <p:spPr>
          <a:xfrm>
            <a:off x="8132035" y="21921"/>
            <a:ext cx="991088" cy="111529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TotalTime>
  <Words>847</Words>
  <Application>Microsoft Office PowerPoint</Application>
  <PresentationFormat>On-screen Show (4:3)</PresentationFormat>
  <Paragraphs>77</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MULTIMEDIA COMPRESSION  </vt:lpstr>
      <vt:lpstr>OBJECTIVE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MULTIMEDIA</dc:title>
  <dc:creator>mmdept</dc:creator>
  <cp:lastModifiedBy>HP</cp:lastModifiedBy>
  <cp:revision>101</cp:revision>
  <dcterms:created xsi:type="dcterms:W3CDTF">2018-11-30T19:49:04Z</dcterms:created>
  <dcterms:modified xsi:type="dcterms:W3CDTF">2019-06-20T15:46:34Z</dcterms:modified>
</cp:coreProperties>
</file>