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94" r:id="rId4"/>
    <p:sldId id="295" r:id="rId5"/>
    <p:sldId id="296" r:id="rId6"/>
    <p:sldId id="264" r:id="rId7"/>
    <p:sldId id="263" r:id="rId8"/>
    <p:sldId id="290" r:id="rId9"/>
    <p:sldId id="291" r:id="rId10"/>
    <p:sldId id="292" r:id="rId11"/>
    <p:sldId id="293" r:id="rId12"/>
    <p:sldId id="27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1290" y="-102"/>
      </p:cViewPr>
      <p:guideLst>
        <p:guide orient="horz" pos="2160"/>
        <p:guide pos="2880"/>
      </p:guideLst>
    </p:cSldViewPr>
  </p:slideViewPr>
  <p:notesTextViewPr>
    <p:cViewPr>
      <p:scale>
        <a:sx n="1" d="1"/>
        <a:sy n="1" d="1"/>
      </p:scale>
      <p:origin x="0" y="0"/>
    </p:cViewPr>
  </p:notesTextViewPr>
  <p:sorterViewPr>
    <p:cViewPr>
      <p:scale>
        <a:sx n="100" d="100"/>
        <a:sy n="100" d="100"/>
      </p:scale>
      <p:origin x="0" y="-19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893A24-685C-47EF-A629-502D73F5DEA8}" type="datetimeFigureOut">
              <a:rPr lang="en-US" smtClean="0"/>
              <a:pPr/>
              <a:t>01/Jul/2019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378182-CCB6-4453-B1D7-DD1C1BADD3AC}" type="slidenum">
              <a:rPr lang="en-US" smtClean="0"/>
              <a:pPr/>
              <a:t>‹#›</a:t>
            </a:fld>
            <a:endParaRPr lang="en-US"/>
          </a:p>
        </p:txBody>
      </p:sp>
    </p:spTree>
    <p:extLst>
      <p:ext uri="{BB962C8B-B14F-4D97-AF65-F5344CB8AC3E}">
        <p14:creationId xmlns:p14="http://schemas.microsoft.com/office/powerpoint/2010/main" xmlns="" val="1927505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01-07-2019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945950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01-07-2019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308605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01-07-2019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799057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01-07-2019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661194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01-07-2019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348661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01-07-2019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348303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01-07-2019</a:t>
            </a:fld>
            <a:endParaRPr lang="en-IN"/>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IN"/>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1300760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01-07-2019</a:t>
            </a:fld>
            <a:endParaRPr lang="en-IN"/>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IN"/>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157499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01-07-2019</a:t>
            </a:fld>
            <a:endParaRPr lang="en-IN"/>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IN"/>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125960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01-07-2019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65812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01-07-2019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01682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5504003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2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DAA5872A-EBA1-4765-860B-C6F753BE861D}"/>
              </a:ext>
            </a:extLst>
          </p:cNvPr>
          <p:cNvSpPr txBox="1"/>
          <p:nvPr/>
        </p:nvSpPr>
        <p:spPr>
          <a:xfrm>
            <a:off x="178905" y="692702"/>
            <a:ext cx="8584096" cy="646331"/>
          </a:xfrm>
          <a:prstGeom prst="rect">
            <a:avLst/>
          </a:prstGeom>
          <a:noFill/>
        </p:spPr>
        <p:txBody>
          <a:bodyPr wrap="square" rtlCol="0">
            <a:spAutoFit/>
          </a:bodyPr>
          <a:lstStyle/>
          <a:p>
            <a:pPr algn="ctr"/>
            <a:r>
              <a:rPr lang="en-US" sz="3600" b="1" dirty="0" smtClean="0">
                <a:solidFill>
                  <a:srgbClr val="C00000"/>
                </a:solidFill>
                <a:latin typeface="Bookman Old Style" panose="02050604050505020204" pitchFamily="18" charset="0"/>
              </a:rPr>
              <a:t>Yoga For Stress Relief</a:t>
            </a:r>
            <a:endParaRPr lang="en-IN" sz="3600" b="1" dirty="0">
              <a:solidFill>
                <a:srgbClr val="C00000"/>
              </a:solidFill>
              <a:latin typeface="Bookman Old Style" panose="02050604050505020204" pitchFamily="18" charset="0"/>
              <a:cs typeface="Arial" panose="020B0604020202020204" pitchFamily="34" charset="0"/>
            </a:endParaRPr>
          </a:p>
        </p:txBody>
      </p:sp>
      <p:sp>
        <p:nvSpPr>
          <p:cNvPr id="6" name="TextBox 5">
            <a:extLst>
              <a:ext uri="{FF2B5EF4-FFF2-40B4-BE49-F238E27FC236}">
                <a16:creationId xmlns:a16="http://schemas.microsoft.com/office/drawing/2014/main" xmlns="" id="{2B94F812-2F22-48FB-8E4A-2929987BAACA}"/>
              </a:ext>
            </a:extLst>
          </p:cNvPr>
          <p:cNvSpPr txBox="1"/>
          <p:nvPr/>
        </p:nvSpPr>
        <p:spPr>
          <a:xfrm>
            <a:off x="4145475" y="3314700"/>
            <a:ext cx="4515199" cy="1938992"/>
          </a:xfrm>
          <a:prstGeom prst="rect">
            <a:avLst/>
          </a:prstGeom>
          <a:noFill/>
        </p:spPr>
        <p:txBody>
          <a:bodyPr wrap="square" rtlCol="0">
            <a:spAutoFit/>
          </a:bodyPr>
          <a:lstStyle/>
          <a:p>
            <a:r>
              <a:rPr lang="en-US" sz="2400" dirty="0" err="1" smtClean="0">
                <a:latin typeface="Times New Roman" panose="02020603050405020304" pitchFamily="18" charset="0"/>
                <a:cs typeface="Times New Roman" panose="02020603050405020304" pitchFamily="18" charset="0"/>
              </a:rPr>
              <a:t>Lt.Anu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D.Alappat</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Assistant Professor  </a:t>
            </a:r>
          </a:p>
          <a:p>
            <a:r>
              <a:rPr lang="en-US" sz="2400" dirty="0">
                <a:latin typeface="Times New Roman" panose="02020603050405020304" pitchFamily="18" charset="0"/>
                <a:cs typeface="Times New Roman" panose="02020603050405020304" pitchFamily="18" charset="0"/>
              </a:rPr>
              <a:t>Department of </a:t>
            </a:r>
            <a:r>
              <a:rPr lang="en-US" sz="2400" dirty="0" smtClean="0">
                <a:latin typeface="Times New Roman" panose="02020603050405020304" pitchFamily="18" charset="0"/>
                <a:cs typeface="Times New Roman" panose="02020603050405020304" pitchFamily="18" charset="0"/>
              </a:rPr>
              <a:t>Physical Education</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St. Mary’s College Thrissur </a:t>
            </a:r>
          </a:p>
          <a:p>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1357712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pic>
        <p:nvPicPr>
          <p:cNvPr id="5" name="Picture 4" descr="College logo_Updated.png"/>
          <p:cNvPicPr>
            <a:picLocks noChangeAspect="1"/>
          </p:cNvPicPr>
          <p:nvPr/>
        </p:nvPicPr>
        <p:blipFill>
          <a:blip r:embed="rId3" cstate="print"/>
          <a:stretch>
            <a:fillRect/>
          </a:stretch>
        </p:blipFill>
        <p:spPr>
          <a:xfrm>
            <a:off x="8184594" y="0"/>
            <a:ext cx="991088" cy="1115290"/>
          </a:xfrm>
          <a:prstGeom prst="rect">
            <a:avLst/>
          </a:prstGeom>
        </p:spPr>
      </p:pic>
      <p:sp>
        <p:nvSpPr>
          <p:cNvPr id="6" name="Rectangle 5"/>
          <p:cNvSpPr/>
          <p:nvPr/>
        </p:nvSpPr>
        <p:spPr>
          <a:xfrm>
            <a:off x="-249796" y="785554"/>
            <a:ext cx="8434390" cy="492443"/>
          </a:xfrm>
          <a:prstGeom prst="rect">
            <a:avLst/>
          </a:prstGeom>
        </p:spPr>
        <p:txBody>
          <a:bodyPr wrap="square">
            <a:spAutoFit/>
          </a:bodyPr>
          <a:lstStyle/>
          <a:p>
            <a:pPr algn="ctr">
              <a:buNone/>
            </a:pPr>
            <a:r>
              <a:rPr lang="en-US" sz="2600" b="1" dirty="0" smtClean="0">
                <a:solidFill>
                  <a:srgbClr val="C00000"/>
                </a:solidFill>
                <a:latin typeface="Bookman Old Style" pitchFamily="18" charset="0"/>
              </a:rPr>
              <a:t>         Stress relief Asanas – </a:t>
            </a:r>
            <a:r>
              <a:rPr lang="en-US" sz="2600" b="1" dirty="0">
                <a:solidFill>
                  <a:srgbClr val="C00000"/>
                </a:solidFill>
                <a:latin typeface="Bookman Old Style" pitchFamily="18" charset="0"/>
              </a:rPr>
              <a:t>P</a:t>
            </a:r>
            <a:r>
              <a:rPr lang="en-US" sz="2600" b="1" dirty="0" smtClean="0">
                <a:solidFill>
                  <a:srgbClr val="C00000"/>
                </a:solidFill>
                <a:latin typeface="Bookman Old Style" pitchFamily="18" charset="0"/>
              </a:rPr>
              <a:t>rone Position</a:t>
            </a:r>
            <a:endParaRPr lang="en-US" sz="2600" b="1" dirty="0">
              <a:solidFill>
                <a:srgbClr val="C00000"/>
              </a:solidFill>
              <a:latin typeface="Bookman Old Style" pitchFamily="18" charset="0"/>
            </a:endParaRPr>
          </a:p>
        </p:txBody>
      </p:sp>
      <p:sp>
        <p:nvSpPr>
          <p:cNvPr id="2" name="Rectangle 1"/>
          <p:cNvSpPr/>
          <p:nvPr/>
        </p:nvSpPr>
        <p:spPr>
          <a:xfrm>
            <a:off x="324612" y="1675035"/>
            <a:ext cx="8494776" cy="3662541"/>
          </a:xfrm>
          <a:prstGeom prst="rect">
            <a:avLst/>
          </a:prstGeom>
        </p:spPr>
        <p:txBody>
          <a:bodyPr wrap="square">
            <a:spAutoFit/>
          </a:bodyPr>
          <a:lstStyle/>
          <a:p>
            <a:pPr algn="just">
              <a:buNone/>
            </a:pPr>
            <a:r>
              <a:rPr lang="en-US" sz="2800" b="1" dirty="0" smtClean="0">
                <a:solidFill>
                  <a:srgbClr val="7030A0"/>
                </a:solidFill>
                <a:latin typeface="Times New Roman" panose="02020603050405020304" pitchFamily="18" charset="0"/>
                <a:cs typeface="Times New Roman" panose="02020603050405020304" pitchFamily="18" charset="0"/>
              </a:rPr>
              <a:t>        Bhujangasana (cobra pose)</a:t>
            </a:r>
          </a:p>
          <a:p>
            <a:pPr algn="just">
              <a:buNone/>
            </a:pPr>
            <a:endParaRPr lang="en-US" sz="2400" dirty="0" smtClean="0">
              <a:latin typeface="Times New Roman" panose="02020603050405020304" pitchFamily="18" charset="0"/>
              <a:cs typeface="Times New Roman" panose="02020603050405020304" pitchFamily="18" charset="0"/>
            </a:endParaRPr>
          </a:p>
          <a:p>
            <a:pPr algn="just">
              <a:lnSpc>
                <a:spcPct val="200000"/>
              </a:lnSpc>
              <a:buNone/>
            </a:pPr>
            <a:r>
              <a:rPr lang="en-US" sz="2400" dirty="0" smtClean="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By performing Bhujangasana our lungs will </a:t>
            </a:r>
            <a:r>
              <a:rPr lang="en-US" sz="2200" b="1" dirty="0">
                <a:latin typeface="Times New Roman" panose="02020603050405020304" pitchFamily="18" charset="0"/>
                <a:cs typeface="Times New Roman" panose="02020603050405020304" pitchFamily="18" charset="0"/>
              </a:rPr>
              <a:t>fully expand and collect a larger amount of </a:t>
            </a:r>
            <a:r>
              <a:rPr lang="en-US" sz="2200" b="1" dirty="0" smtClean="0">
                <a:latin typeface="Times New Roman" panose="02020603050405020304" pitchFamily="18" charset="0"/>
                <a:cs typeface="Times New Roman" panose="02020603050405020304" pitchFamily="18" charset="0"/>
              </a:rPr>
              <a:t>oxygen.  This helps the heart for smooth blood circulation. By this we will feel </a:t>
            </a:r>
            <a:r>
              <a:rPr lang="en-US" sz="2200" b="1" dirty="0">
                <a:latin typeface="Times New Roman" panose="02020603050405020304" pitchFamily="18" charset="0"/>
                <a:cs typeface="Times New Roman" panose="02020603050405020304" pitchFamily="18" charset="0"/>
              </a:rPr>
              <a:t>fitter and more energetic. </a:t>
            </a:r>
            <a:r>
              <a:rPr lang="en-US" sz="2200" b="1" dirty="0" smtClean="0">
                <a:latin typeface="Times New Roman" panose="02020603050405020304" pitchFamily="18" charset="0"/>
                <a:cs typeface="Times New Roman" panose="02020603050405020304" pitchFamily="18" charset="0"/>
              </a:rPr>
              <a:t>So fatigue </a:t>
            </a:r>
            <a:r>
              <a:rPr lang="en-US" sz="2200" b="1" dirty="0">
                <a:latin typeface="Times New Roman" panose="02020603050405020304" pitchFamily="18" charset="0"/>
                <a:cs typeface="Times New Roman" panose="02020603050405020304" pitchFamily="18" charset="0"/>
              </a:rPr>
              <a:t>is relieved and you </a:t>
            </a:r>
            <a:r>
              <a:rPr lang="en-US" sz="2200" b="1" dirty="0" smtClean="0">
                <a:latin typeface="Times New Roman" panose="02020603050405020304" pitchFamily="18" charset="0"/>
                <a:cs typeface="Times New Roman" panose="02020603050405020304" pitchFamily="18" charset="0"/>
              </a:rPr>
              <a:t>we can </a:t>
            </a:r>
            <a:r>
              <a:rPr lang="en-US" sz="2200" b="1" dirty="0">
                <a:latin typeface="Times New Roman" panose="02020603050405020304" pitchFamily="18" charset="0"/>
                <a:cs typeface="Times New Roman" panose="02020603050405020304" pitchFamily="18" charset="0"/>
              </a:rPr>
              <a:t>cope with </a:t>
            </a:r>
            <a:r>
              <a:rPr lang="en-US" sz="2200" b="1" dirty="0" smtClean="0">
                <a:latin typeface="Times New Roman" panose="02020603050405020304" pitchFamily="18" charset="0"/>
                <a:cs typeface="Times New Roman" panose="02020603050405020304" pitchFamily="18" charset="0"/>
              </a:rPr>
              <a:t>stress more </a:t>
            </a:r>
            <a:r>
              <a:rPr lang="en-US" sz="2200" b="1" dirty="0">
                <a:latin typeface="Times New Roman" panose="02020603050405020304" pitchFamily="18" charset="0"/>
                <a:cs typeface="Times New Roman" panose="02020603050405020304" pitchFamily="18" charset="0"/>
              </a:rPr>
              <a:t>easily.</a:t>
            </a:r>
            <a:r>
              <a:rPr lang="en-US" sz="2200" b="1" dirty="0" smtClean="0">
                <a:latin typeface="Times New Roman" panose="02020603050405020304" pitchFamily="18" charset="0"/>
                <a:cs typeface="Times New Roman" panose="02020603050405020304" pitchFamily="18" charset="0"/>
              </a:rPr>
              <a:t> </a:t>
            </a:r>
          </a:p>
        </p:txBody>
      </p:sp>
      <p:sp>
        <p:nvSpPr>
          <p:cNvPr id="7" name="TextBox 6">
            <a:extLst>
              <a:ext uri="{FF2B5EF4-FFF2-40B4-BE49-F238E27FC236}">
                <a16:creationId xmlns:a16="http://schemas.microsoft.com/office/drawing/2014/main" xmlns="" id="{7A72F5BB-01CE-4E1F-B528-9003564E9862}"/>
              </a:ext>
            </a:extLst>
          </p:cNvPr>
          <p:cNvSpPr txBox="1"/>
          <p:nvPr/>
        </p:nvSpPr>
        <p:spPr>
          <a:xfrm>
            <a:off x="290588" y="6292353"/>
            <a:ext cx="5663473" cy="338554"/>
          </a:xfrm>
          <a:prstGeom prst="rect">
            <a:avLst/>
          </a:prstGeom>
          <a:noFill/>
        </p:spPr>
        <p:txBody>
          <a:bodyPr wrap="none" rtlCol="0">
            <a:spAutoFit/>
          </a:bodyPr>
          <a:lstStyle/>
          <a:p>
            <a:pPr algn="ctr"/>
            <a:r>
              <a:rPr lang="en-US" sz="1600" b="1" dirty="0" smtClean="0">
                <a:latin typeface="Constantia" pitchFamily="18" charset="0"/>
              </a:rPr>
              <a:t>Yoga for stress relief, </a:t>
            </a:r>
            <a:r>
              <a:rPr lang="en-US" sz="1600" b="1" dirty="0" err="1" smtClean="0">
                <a:latin typeface="Constantia" pitchFamily="18" charset="0"/>
              </a:rPr>
              <a:t>Lt.Anu</a:t>
            </a:r>
            <a:r>
              <a:rPr lang="en-US" sz="1600" b="1" dirty="0" smtClean="0">
                <a:latin typeface="Constantia" pitchFamily="18" charset="0"/>
              </a:rPr>
              <a:t> </a:t>
            </a:r>
            <a:r>
              <a:rPr lang="en-US" sz="1600" b="1" dirty="0" err="1" smtClean="0">
                <a:latin typeface="Constantia" pitchFamily="18" charset="0"/>
              </a:rPr>
              <a:t>D.Alappat,St.Mary’s</a:t>
            </a:r>
            <a:r>
              <a:rPr lang="en-US" sz="1600" b="1" dirty="0" smtClean="0">
                <a:latin typeface="Constantia" pitchFamily="18" charset="0"/>
              </a:rPr>
              <a:t> </a:t>
            </a:r>
            <a:r>
              <a:rPr lang="en-US" sz="1600" b="1" dirty="0" smtClean="0">
                <a:latin typeface="Constantia" pitchFamily="18" charset="0"/>
              </a:rPr>
              <a:t>College</a:t>
            </a:r>
            <a:endParaRPr lang="en-IN" sz="1600" b="1" dirty="0">
              <a:latin typeface="Constantia" pitchFamily="18" charset="0"/>
              <a:cs typeface="Arial" panose="020B0604020202020204" pitchFamily="34" charset="0"/>
            </a:endParaRPr>
          </a:p>
        </p:txBody>
      </p:sp>
    </p:spTree>
    <p:extLst>
      <p:ext uri="{BB962C8B-B14F-4D97-AF65-F5344CB8AC3E}">
        <p14:creationId xmlns:p14="http://schemas.microsoft.com/office/powerpoint/2010/main" xmlns="" val="14388816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3999" cy="3531476"/>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3531476"/>
            <a:ext cx="9144000" cy="3326524"/>
          </a:xfrm>
          <a:prstGeom prst="rect">
            <a:avLst/>
          </a:prstGeom>
        </p:spPr>
      </p:pic>
      <p:pic>
        <p:nvPicPr>
          <p:cNvPr id="5" name="Picture 4" descr="College logo_Updated.png"/>
          <p:cNvPicPr>
            <a:picLocks noChangeAspect="1"/>
          </p:cNvPicPr>
          <p:nvPr/>
        </p:nvPicPr>
        <p:blipFill>
          <a:blip r:embed="rId4" cstate="print"/>
          <a:stretch>
            <a:fillRect/>
          </a:stretch>
        </p:blipFill>
        <p:spPr>
          <a:xfrm>
            <a:off x="8184594" y="0"/>
            <a:ext cx="991088" cy="1115290"/>
          </a:xfrm>
          <a:prstGeom prst="rect">
            <a:avLst/>
          </a:prstGeom>
        </p:spPr>
      </p:pic>
      <p:sp>
        <p:nvSpPr>
          <p:cNvPr id="6" name="Rectangle 5"/>
          <p:cNvSpPr/>
          <p:nvPr/>
        </p:nvSpPr>
        <p:spPr>
          <a:xfrm>
            <a:off x="-249796" y="785554"/>
            <a:ext cx="8434390" cy="492443"/>
          </a:xfrm>
          <a:prstGeom prst="rect">
            <a:avLst/>
          </a:prstGeom>
        </p:spPr>
        <p:txBody>
          <a:bodyPr wrap="square">
            <a:spAutoFit/>
          </a:bodyPr>
          <a:lstStyle/>
          <a:p>
            <a:pPr algn="ctr">
              <a:buNone/>
            </a:pPr>
            <a:r>
              <a:rPr lang="en-US" sz="2600" b="1" dirty="0" smtClean="0">
                <a:solidFill>
                  <a:srgbClr val="C00000"/>
                </a:solidFill>
                <a:latin typeface="Bookman Old Style" pitchFamily="18" charset="0"/>
              </a:rPr>
              <a:t>         Stress relief Asanas – </a:t>
            </a:r>
            <a:r>
              <a:rPr lang="en-US" sz="2600" b="1" dirty="0">
                <a:solidFill>
                  <a:srgbClr val="C00000"/>
                </a:solidFill>
                <a:latin typeface="Bookman Old Style" pitchFamily="18" charset="0"/>
              </a:rPr>
              <a:t>P</a:t>
            </a:r>
            <a:r>
              <a:rPr lang="en-US" sz="2600" b="1" dirty="0" smtClean="0">
                <a:solidFill>
                  <a:srgbClr val="C00000"/>
                </a:solidFill>
                <a:latin typeface="Bookman Old Style" pitchFamily="18" charset="0"/>
              </a:rPr>
              <a:t>rone Position</a:t>
            </a:r>
            <a:endParaRPr lang="en-US" sz="2600" b="1" dirty="0">
              <a:solidFill>
                <a:srgbClr val="C00000"/>
              </a:solidFill>
              <a:latin typeface="Bookman Old Style" pitchFamily="18" charset="0"/>
            </a:endParaRPr>
          </a:p>
        </p:txBody>
      </p:sp>
      <p:sp>
        <p:nvSpPr>
          <p:cNvPr id="2" name="Rectangle 1"/>
          <p:cNvSpPr/>
          <p:nvPr/>
        </p:nvSpPr>
        <p:spPr>
          <a:xfrm>
            <a:off x="185362" y="2385589"/>
            <a:ext cx="8494776" cy="3293209"/>
          </a:xfrm>
          <a:prstGeom prst="rect">
            <a:avLst/>
          </a:prstGeom>
        </p:spPr>
        <p:txBody>
          <a:bodyPr wrap="square">
            <a:spAutoFit/>
          </a:bodyPr>
          <a:lstStyle/>
          <a:p>
            <a:pPr algn="just">
              <a:buNone/>
            </a:pPr>
            <a:r>
              <a:rPr lang="en-US" sz="2800" b="1" dirty="0" smtClean="0">
                <a:solidFill>
                  <a:srgbClr val="7030A0"/>
                </a:solidFill>
                <a:latin typeface="Times New Roman" panose="02020603050405020304" pitchFamily="18" charset="0"/>
                <a:cs typeface="Times New Roman" panose="02020603050405020304" pitchFamily="18" charset="0"/>
              </a:rPr>
              <a:t>        Ardha </a:t>
            </a:r>
            <a:r>
              <a:rPr lang="en-US" sz="2800" b="1" dirty="0" err="1" smtClean="0">
                <a:solidFill>
                  <a:srgbClr val="7030A0"/>
                </a:solidFill>
                <a:latin typeface="Times New Roman" panose="02020603050405020304" pitchFamily="18" charset="0"/>
                <a:cs typeface="Times New Roman" panose="02020603050405020304" pitchFamily="18" charset="0"/>
              </a:rPr>
              <a:t>Salabhasana</a:t>
            </a:r>
            <a:endParaRPr lang="en-US" sz="2800" b="1" dirty="0" smtClean="0">
              <a:solidFill>
                <a:srgbClr val="7030A0"/>
              </a:solidFill>
              <a:latin typeface="Times New Roman" panose="02020603050405020304" pitchFamily="18" charset="0"/>
              <a:cs typeface="Times New Roman" panose="02020603050405020304" pitchFamily="18" charset="0"/>
            </a:endParaRPr>
          </a:p>
          <a:p>
            <a:pPr algn="just">
              <a:lnSpc>
                <a:spcPct val="200000"/>
              </a:lnSpc>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By practicing this asana, it reduces </a:t>
            </a:r>
            <a:r>
              <a:rPr lang="en-US" sz="2200" b="1" dirty="0">
                <a:latin typeface="Times New Roman" panose="02020603050405020304" pitchFamily="18" charset="0"/>
                <a:cs typeface="Times New Roman" panose="02020603050405020304" pitchFamily="18" charset="0"/>
              </a:rPr>
              <a:t>abdominal fat and alleviates constipation. It also helps to remove backache and bronchial </a:t>
            </a:r>
            <a:r>
              <a:rPr lang="en-US" sz="2200" b="1" dirty="0" smtClean="0">
                <a:latin typeface="Times New Roman" panose="02020603050405020304" pitchFamily="18" charset="0"/>
                <a:cs typeface="Times New Roman" panose="02020603050405020304" pitchFamily="18" charset="0"/>
              </a:rPr>
              <a:t>problems. Thus it reduces stress and</a:t>
            </a:r>
            <a:r>
              <a:rPr lang="en-US" sz="2200" b="1" dirty="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it is </a:t>
            </a:r>
            <a:r>
              <a:rPr lang="en-US" sz="2200" b="1" dirty="0">
                <a:latin typeface="Times New Roman" panose="02020603050405020304" pitchFamily="18" charset="0"/>
                <a:cs typeface="Times New Roman" panose="02020603050405020304" pitchFamily="18" charset="0"/>
              </a:rPr>
              <a:t>best for stress management. </a:t>
            </a:r>
          </a:p>
        </p:txBody>
      </p:sp>
      <p:sp>
        <p:nvSpPr>
          <p:cNvPr id="9" name="TextBox 8">
            <a:extLst>
              <a:ext uri="{FF2B5EF4-FFF2-40B4-BE49-F238E27FC236}">
                <a16:creationId xmlns:a16="http://schemas.microsoft.com/office/drawing/2014/main" xmlns="" id="{7A72F5BB-01CE-4E1F-B528-9003564E9862}"/>
              </a:ext>
            </a:extLst>
          </p:cNvPr>
          <p:cNvSpPr txBox="1"/>
          <p:nvPr/>
        </p:nvSpPr>
        <p:spPr>
          <a:xfrm>
            <a:off x="290588" y="6292353"/>
            <a:ext cx="5663473" cy="338554"/>
          </a:xfrm>
          <a:prstGeom prst="rect">
            <a:avLst/>
          </a:prstGeom>
          <a:noFill/>
        </p:spPr>
        <p:txBody>
          <a:bodyPr wrap="none" rtlCol="0">
            <a:spAutoFit/>
          </a:bodyPr>
          <a:lstStyle/>
          <a:p>
            <a:pPr algn="ctr"/>
            <a:r>
              <a:rPr lang="en-US" sz="1600" b="1" dirty="0" smtClean="0">
                <a:latin typeface="Constantia" pitchFamily="18" charset="0"/>
              </a:rPr>
              <a:t>Yoga for stress relief, </a:t>
            </a:r>
            <a:r>
              <a:rPr lang="en-US" sz="1600" b="1" dirty="0" err="1" smtClean="0">
                <a:latin typeface="Constantia" pitchFamily="18" charset="0"/>
              </a:rPr>
              <a:t>Lt.Anu</a:t>
            </a:r>
            <a:r>
              <a:rPr lang="en-US" sz="1600" b="1" dirty="0" smtClean="0">
                <a:latin typeface="Constantia" pitchFamily="18" charset="0"/>
              </a:rPr>
              <a:t> </a:t>
            </a:r>
            <a:r>
              <a:rPr lang="en-US" sz="1600" b="1" dirty="0" err="1" smtClean="0">
                <a:latin typeface="Constantia" pitchFamily="18" charset="0"/>
              </a:rPr>
              <a:t>D.Alappat,St.Mary’s</a:t>
            </a:r>
            <a:r>
              <a:rPr lang="en-US" sz="1600" b="1" dirty="0" smtClean="0">
                <a:latin typeface="Constantia" pitchFamily="18" charset="0"/>
              </a:rPr>
              <a:t> </a:t>
            </a:r>
            <a:r>
              <a:rPr lang="en-US" sz="1600" b="1" dirty="0" smtClean="0">
                <a:latin typeface="Constantia" pitchFamily="18" charset="0"/>
              </a:rPr>
              <a:t>College</a:t>
            </a:r>
            <a:endParaRPr lang="en-IN" sz="1600" b="1" dirty="0">
              <a:latin typeface="Constantia" pitchFamily="18" charset="0"/>
              <a:cs typeface="Arial" panose="020B0604020202020204" pitchFamily="34" charset="0"/>
            </a:endParaRPr>
          </a:p>
        </p:txBody>
      </p:sp>
    </p:spTree>
    <p:extLst>
      <p:ext uri="{BB962C8B-B14F-4D97-AF65-F5344CB8AC3E}">
        <p14:creationId xmlns:p14="http://schemas.microsoft.com/office/powerpoint/2010/main" xmlns="" val="31087449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1165979" y="930624"/>
            <a:ext cx="2385589" cy="492443"/>
          </a:xfrm>
          <a:prstGeom prst="rect">
            <a:avLst/>
          </a:prstGeom>
        </p:spPr>
        <p:txBody>
          <a:bodyPr wrap="none">
            <a:spAutoFit/>
          </a:bodyPr>
          <a:lstStyle/>
          <a:p>
            <a:r>
              <a:rPr lang="en-US" sz="2600" b="1" dirty="0">
                <a:solidFill>
                  <a:srgbClr val="C00000"/>
                </a:solidFill>
                <a:latin typeface="Bookman Old Style" panose="02050604050505020204" pitchFamily="18" charset="0"/>
              </a:rPr>
              <a:t>REFERENCE</a:t>
            </a:r>
          </a:p>
        </p:txBody>
      </p:sp>
      <p:sp>
        <p:nvSpPr>
          <p:cNvPr id="3" name="Rectangle 2"/>
          <p:cNvSpPr/>
          <p:nvPr/>
        </p:nvSpPr>
        <p:spPr>
          <a:xfrm>
            <a:off x="917784" y="1579295"/>
            <a:ext cx="7821267" cy="2800767"/>
          </a:xfrm>
          <a:prstGeom prst="rect">
            <a:avLst/>
          </a:prstGeom>
        </p:spPr>
        <p:txBody>
          <a:bodyPr wrap="square">
            <a:spAutoFit/>
          </a:bodyPr>
          <a:lstStyle/>
          <a:p>
            <a:pPr>
              <a:buFont typeface="Wingdings" pitchFamily="2" charset="2"/>
              <a:buChar char="v"/>
            </a:pPr>
            <a:r>
              <a:rPr lang="en-US" sz="2200" dirty="0"/>
              <a:t> </a:t>
            </a:r>
            <a:r>
              <a:rPr lang="en-US" sz="2200" dirty="0" smtClean="0"/>
              <a:t> </a:t>
            </a:r>
            <a:r>
              <a:rPr lang="en-US" sz="2200" dirty="0" err="1" smtClean="0">
                <a:latin typeface="Times New Roman" panose="02020603050405020304" pitchFamily="18" charset="0"/>
                <a:cs typeface="Times New Roman" panose="02020603050405020304" pitchFamily="18" charset="0"/>
              </a:rPr>
              <a:t>Prabhavananda,Swami</a:t>
            </a:r>
            <a:r>
              <a:rPr lang="en-US" sz="2200" dirty="0" smtClean="0">
                <a:latin typeface="Times New Roman" panose="02020603050405020304" pitchFamily="18" charset="0"/>
                <a:cs typeface="Times New Roman" panose="02020603050405020304" pitchFamily="18" charset="0"/>
              </a:rPr>
              <a:t>.,(2002).</a:t>
            </a:r>
            <a:r>
              <a:rPr lang="en-US" sz="2200" dirty="0" err="1" smtClean="0">
                <a:latin typeface="Times New Roman" panose="02020603050405020304" pitchFamily="18" charset="0"/>
                <a:cs typeface="Times New Roman" panose="02020603050405020304" pitchFamily="18" charset="0"/>
              </a:rPr>
              <a:t>Patanjali</a:t>
            </a:r>
            <a:r>
              <a:rPr lang="en-US" sz="2200" dirty="0" smtClean="0">
                <a:latin typeface="Times New Roman" panose="02020603050405020304" pitchFamily="18" charset="0"/>
                <a:cs typeface="Times New Roman" panose="02020603050405020304" pitchFamily="18" charset="0"/>
              </a:rPr>
              <a:t> Yoga </a:t>
            </a:r>
            <a:r>
              <a:rPr lang="en-US" sz="2200" dirty="0" err="1" smtClean="0">
                <a:latin typeface="Times New Roman" panose="02020603050405020304" pitchFamily="18" charset="0"/>
                <a:cs typeface="Times New Roman" panose="02020603050405020304" pitchFamily="18" charset="0"/>
              </a:rPr>
              <a:t>Sutras,Chennai:Sri.ramakrisha</a:t>
            </a:r>
            <a:r>
              <a:rPr lang="en-US" sz="2200" dirty="0" smtClean="0">
                <a:latin typeface="Times New Roman" panose="02020603050405020304" pitchFamily="18" charset="0"/>
                <a:cs typeface="Times New Roman" panose="02020603050405020304" pitchFamily="18" charset="0"/>
              </a:rPr>
              <a:t> Math.</a:t>
            </a:r>
          </a:p>
          <a:p>
            <a:endParaRPr lang="en-US" sz="2200" dirty="0">
              <a:latin typeface="Times New Roman" panose="02020603050405020304" pitchFamily="18" charset="0"/>
              <a:cs typeface="Times New Roman" panose="02020603050405020304" pitchFamily="18" charset="0"/>
            </a:endParaRPr>
          </a:p>
          <a:p>
            <a:pPr>
              <a:buFont typeface="Wingdings" pitchFamily="2" charset="2"/>
              <a:buChar char="v"/>
            </a:pPr>
            <a:r>
              <a:rPr lang="en-US" sz="2200" dirty="0" err="1" smtClean="0">
                <a:latin typeface="Times New Roman" panose="02020603050405020304" pitchFamily="18" charset="0"/>
                <a:cs typeface="Times New Roman" panose="02020603050405020304" pitchFamily="18" charset="0"/>
              </a:rPr>
              <a:t>Saraswathi</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Sathyananda</a:t>
            </a:r>
            <a:r>
              <a:rPr lang="en-US" sz="2200" dirty="0" smtClean="0">
                <a:latin typeface="Times New Roman" panose="02020603050405020304" pitchFamily="18" charset="0"/>
                <a:cs typeface="Times New Roman" panose="02020603050405020304" pitchFamily="18" charset="0"/>
              </a:rPr>
              <a:t> Swami.,(2005) Yoga </a:t>
            </a:r>
            <a:r>
              <a:rPr lang="en-US" sz="2200" dirty="0" err="1" smtClean="0">
                <a:latin typeface="Times New Roman" panose="02020603050405020304" pitchFamily="18" charset="0"/>
                <a:cs typeface="Times New Roman" panose="02020603050405020304" pitchFamily="18" charset="0"/>
              </a:rPr>
              <a:t>Nidra,Bhihar</a:t>
            </a:r>
            <a:r>
              <a:rPr lang="en-US" sz="2200" dirty="0" smtClean="0">
                <a:latin typeface="Times New Roman" panose="02020603050405020304" pitchFamily="18" charset="0"/>
                <a:cs typeface="Times New Roman" panose="02020603050405020304" pitchFamily="18" charset="0"/>
              </a:rPr>
              <a:t>: Yoga publication Trust.</a:t>
            </a:r>
          </a:p>
          <a:p>
            <a:endParaRPr lang="en-US" sz="2200" dirty="0" smtClean="0">
              <a:latin typeface="Times New Roman" panose="02020603050405020304" pitchFamily="18" charset="0"/>
              <a:cs typeface="Times New Roman" panose="02020603050405020304" pitchFamily="18" charset="0"/>
            </a:endParaRPr>
          </a:p>
          <a:p>
            <a:pPr>
              <a:buFont typeface="Wingdings" pitchFamily="2" charset="2"/>
              <a:buChar char="v"/>
            </a:pPr>
            <a:r>
              <a:rPr lang="en-US" sz="2200" dirty="0" smtClean="0">
                <a:latin typeface="Times New Roman" panose="02020603050405020304" pitchFamily="18" charset="0"/>
                <a:cs typeface="Times New Roman" panose="02020603050405020304" pitchFamily="18" charset="0"/>
              </a:rPr>
              <a:t>Patel, C.,(1973). “Yoga and biofeedback in the management of hyperextension.Lancet,Nov.19,1973.</a:t>
            </a:r>
            <a:endParaRPr lang="en-US" sz="22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xmlns="" id="{7A72F5BB-01CE-4E1F-B528-9003564E9862}"/>
              </a:ext>
            </a:extLst>
          </p:cNvPr>
          <p:cNvSpPr txBox="1"/>
          <p:nvPr/>
        </p:nvSpPr>
        <p:spPr>
          <a:xfrm>
            <a:off x="290588" y="6292353"/>
            <a:ext cx="5663473" cy="338554"/>
          </a:xfrm>
          <a:prstGeom prst="rect">
            <a:avLst/>
          </a:prstGeom>
          <a:noFill/>
        </p:spPr>
        <p:txBody>
          <a:bodyPr wrap="none" rtlCol="0">
            <a:spAutoFit/>
          </a:bodyPr>
          <a:lstStyle/>
          <a:p>
            <a:pPr algn="ctr"/>
            <a:r>
              <a:rPr lang="en-US" sz="1600" b="1" dirty="0" smtClean="0">
                <a:latin typeface="Constantia" pitchFamily="18" charset="0"/>
              </a:rPr>
              <a:t>Yoga for stress relief, </a:t>
            </a:r>
            <a:r>
              <a:rPr lang="en-US" sz="1600" b="1" dirty="0" err="1" smtClean="0">
                <a:latin typeface="Constantia" pitchFamily="18" charset="0"/>
              </a:rPr>
              <a:t>Lt.Anu</a:t>
            </a:r>
            <a:r>
              <a:rPr lang="en-US" sz="1600" b="1" dirty="0" smtClean="0">
                <a:latin typeface="Constantia" pitchFamily="18" charset="0"/>
              </a:rPr>
              <a:t> </a:t>
            </a:r>
            <a:r>
              <a:rPr lang="en-US" sz="1600" b="1" dirty="0" err="1" smtClean="0">
                <a:latin typeface="Constantia" pitchFamily="18" charset="0"/>
              </a:rPr>
              <a:t>D.Alappat,St.Mary’s</a:t>
            </a:r>
            <a:r>
              <a:rPr lang="en-US" sz="1600" b="1" dirty="0" smtClean="0">
                <a:latin typeface="Constantia" pitchFamily="18" charset="0"/>
              </a:rPr>
              <a:t> </a:t>
            </a:r>
            <a:r>
              <a:rPr lang="en-US" sz="1600" b="1" dirty="0" smtClean="0">
                <a:latin typeface="Constantia" pitchFamily="18" charset="0"/>
              </a:rPr>
              <a:t>College</a:t>
            </a:r>
            <a:endParaRPr lang="en-IN" sz="1600" b="1" dirty="0">
              <a:latin typeface="Constantia" pitchFamily="18" charset="0"/>
              <a:cs typeface="Arial" panose="020B0604020202020204" pitchFamily="34" charset="0"/>
            </a:endParaRPr>
          </a:p>
        </p:txBody>
      </p:sp>
    </p:spTree>
    <p:extLst>
      <p:ext uri="{BB962C8B-B14F-4D97-AF65-F5344CB8AC3E}">
        <p14:creationId xmlns:p14="http://schemas.microsoft.com/office/powerpoint/2010/main" xmlns="" val="1482340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290588" y="6292353"/>
            <a:ext cx="5663473" cy="338554"/>
          </a:xfrm>
          <a:prstGeom prst="rect">
            <a:avLst/>
          </a:prstGeom>
          <a:noFill/>
        </p:spPr>
        <p:txBody>
          <a:bodyPr wrap="none" rtlCol="0">
            <a:spAutoFit/>
          </a:bodyPr>
          <a:lstStyle/>
          <a:p>
            <a:pPr algn="ctr"/>
            <a:r>
              <a:rPr lang="en-US" sz="1600" b="1" dirty="0" smtClean="0">
                <a:latin typeface="Constantia" pitchFamily="18" charset="0"/>
              </a:rPr>
              <a:t>Yoga for stress relief, </a:t>
            </a:r>
            <a:r>
              <a:rPr lang="en-US" sz="1600" b="1" dirty="0" err="1" smtClean="0">
                <a:latin typeface="Constantia" pitchFamily="18" charset="0"/>
              </a:rPr>
              <a:t>Lt.Anu</a:t>
            </a:r>
            <a:r>
              <a:rPr lang="en-US" sz="1600" b="1" dirty="0" smtClean="0">
                <a:latin typeface="Constantia" pitchFamily="18" charset="0"/>
              </a:rPr>
              <a:t> </a:t>
            </a:r>
            <a:r>
              <a:rPr lang="en-US" sz="1600" b="1" dirty="0" err="1" smtClean="0">
                <a:latin typeface="Constantia" pitchFamily="18" charset="0"/>
              </a:rPr>
              <a:t>D.Alappat,St.Mary’s</a:t>
            </a:r>
            <a:r>
              <a:rPr lang="en-US" sz="1600" b="1" dirty="0" smtClean="0">
                <a:latin typeface="Constantia" pitchFamily="18" charset="0"/>
              </a:rPr>
              <a:t> </a:t>
            </a:r>
            <a:r>
              <a:rPr lang="en-US" sz="1600" b="1" dirty="0" smtClean="0">
                <a:latin typeface="Constantia" pitchFamily="18" charset="0"/>
              </a:rPr>
              <a:t>College</a:t>
            </a:r>
            <a:endParaRPr lang="en-IN" sz="1600" b="1" dirty="0">
              <a:latin typeface="Constantia" pitchFamily="18" charset="0"/>
              <a:cs typeface="Arial" panose="020B0604020202020204" pitchFamily="34"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600" b="1" dirty="0" smtClean="0">
                <a:solidFill>
                  <a:srgbClr val="C00000"/>
                </a:solidFill>
                <a:latin typeface="Bookman Old Style" panose="02050604050505020204" pitchFamily="18" charset="0"/>
              </a:rPr>
              <a:t>      </a:t>
            </a:r>
            <a:r>
              <a:rPr lang="en-US" sz="2800" b="1" dirty="0" smtClean="0">
                <a:solidFill>
                  <a:srgbClr val="C00000"/>
                </a:solidFill>
                <a:latin typeface="Bookman Old Style" panose="02050604050505020204" pitchFamily="18" charset="0"/>
              </a:rPr>
              <a:t>Definition</a:t>
            </a:r>
            <a:endParaRPr lang="en-US" sz="2800" b="1" dirty="0">
              <a:solidFill>
                <a:srgbClr val="C00000"/>
              </a:solidFill>
              <a:latin typeface="Bookman Old Style" panose="02050604050505020204" pitchFamily="18" charset="0"/>
            </a:endParaRPr>
          </a:p>
        </p:txBody>
      </p:sp>
      <p:sp>
        <p:nvSpPr>
          <p:cNvPr id="2" name="Rectangle 1"/>
          <p:cNvSpPr/>
          <p:nvPr/>
        </p:nvSpPr>
        <p:spPr>
          <a:xfrm>
            <a:off x="235076" y="1595021"/>
            <a:ext cx="8308428" cy="5262979"/>
          </a:xfrm>
          <a:prstGeom prst="rect">
            <a:avLst/>
          </a:prstGeom>
        </p:spPr>
        <p:txBody>
          <a:bodyPr wrap="square">
            <a:spAutoFit/>
          </a:bodyPr>
          <a:lstStyle/>
          <a:p>
            <a:pPr algn="just"/>
            <a:r>
              <a:rPr lang="en-US" sz="2400" b="1" dirty="0" smtClean="0">
                <a:solidFill>
                  <a:srgbClr val="7030A0"/>
                </a:solidFill>
              </a:rPr>
              <a:t>								YOGA</a:t>
            </a:r>
          </a:p>
          <a:p>
            <a:pPr algn="just">
              <a:buFont typeface="Wingdings" pitchFamily="2" charset="2"/>
              <a:buChar char="v"/>
            </a:pPr>
            <a:endParaRPr lang="en-US" sz="2400" dirty="0"/>
          </a:p>
          <a:p>
            <a:pPr algn="just"/>
            <a:r>
              <a:rPr lang="en-US" sz="2400" dirty="0" smtClean="0">
                <a:latin typeface="Times New Roman" pitchFamily="18" charset="0"/>
                <a:cs typeface="Times New Roman" pitchFamily="18" charset="0"/>
              </a:rPr>
              <a:t>Yoga is defined as a technique</a:t>
            </a:r>
          </a:p>
          <a:p>
            <a:pPr algn="just"/>
            <a:r>
              <a:rPr lang="en-US" sz="2400" dirty="0" smtClean="0">
                <a:latin typeface="Times New Roman" pitchFamily="18" charset="0"/>
                <a:cs typeface="Times New Roman" pitchFamily="18" charset="0"/>
              </a:rPr>
              <a:t> for gaining control over the mind.  </a:t>
            </a:r>
            <a:endParaRPr lang="en-US" sz="2400" b="1" dirty="0" smtClean="0">
              <a:solidFill>
                <a:srgbClr val="7030A0"/>
              </a:solidFill>
              <a:latin typeface="Times New Roman" pitchFamily="18" charset="0"/>
              <a:cs typeface="Times New Roman" pitchFamily="18" charset="0"/>
            </a:endParaRPr>
          </a:p>
          <a:p>
            <a:pPr lvl="8" algn="just"/>
            <a:endParaRPr lang="en-US" sz="2400" b="1" dirty="0" smtClean="0">
              <a:solidFill>
                <a:srgbClr val="7030A0"/>
              </a:solidFill>
            </a:endParaRPr>
          </a:p>
          <a:p>
            <a:pPr lvl="8" algn="just"/>
            <a:endParaRPr lang="en-US" sz="2400" b="1" dirty="0">
              <a:solidFill>
                <a:srgbClr val="7030A0"/>
              </a:solidFill>
            </a:endParaRPr>
          </a:p>
          <a:p>
            <a:pPr lvl="8" algn="just"/>
            <a:r>
              <a:rPr lang="en-US" sz="2400" b="1" dirty="0" smtClean="0">
                <a:solidFill>
                  <a:srgbClr val="7030A0"/>
                </a:solidFill>
              </a:rPr>
              <a:t>STRESS</a:t>
            </a:r>
          </a:p>
          <a:p>
            <a:pPr lvl="8" algn="just"/>
            <a:endParaRPr lang="en-US" sz="2400" dirty="0" smtClean="0"/>
          </a:p>
          <a:p>
            <a:pPr lvl="8" algn="just"/>
            <a:r>
              <a:rPr lang="en-US" sz="2400" dirty="0" smtClean="0">
                <a:latin typeface="Times New Roman" pitchFamily="18" charset="0"/>
                <a:cs typeface="Times New Roman" pitchFamily="18" charset="0"/>
              </a:rPr>
              <a:t>Stress is defined as the imbalance between demand &amp; resources.</a:t>
            </a:r>
          </a:p>
          <a:p>
            <a:pPr lvl="8" algn="just"/>
            <a:endParaRPr lang="en-US" sz="2400" dirty="0"/>
          </a:p>
          <a:p>
            <a:pPr lvl="8" algn="just"/>
            <a:endParaRPr lang="en-US" sz="2400" dirty="0" smtClean="0"/>
          </a:p>
          <a:p>
            <a:pPr lvl="8" algn="just"/>
            <a:endParaRPr lang="en-US" sz="2400" dirty="0"/>
          </a:p>
          <a:p>
            <a:pPr lvl="8" algn="just"/>
            <a:endParaRPr lang="en-US" sz="2400" dirty="0"/>
          </a:p>
        </p:txBody>
      </p:sp>
      <p:pic>
        <p:nvPicPr>
          <p:cNvPr id="7" name="Picture 6"/>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370786" y="2256716"/>
            <a:ext cx="2971800" cy="1543050"/>
          </a:xfrm>
          <a:prstGeom prst="rect">
            <a:avLst/>
          </a:prstGeom>
          <a:ln>
            <a:noFill/>
          </a:ln>
          <a:effectLst>
            <a:outerShdw blurRad="292100" dist="139700" dir="2700000" algn="tl" rotWithShape="0">
              <a:srgbClr val="333333">
                <a:alpha val="65000"/>
              </a:srgbClr>
            </a:outerShdw>
          </a:effectLst>
        </p:spPr>
      </p:pic>
      <p:pic>
        <p:nvPicPr>
          <p:cNvPr id="8" name="Picture 7"/>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518291" y="4149631"/>
            <a:ext cx="2918592" cy="1818982"/>
          </a:xfrm>
          <a:prstGeom prst="rect">
            <a:avLst/>
          </a:prstGeom>
          <a:ln>
            <a:noFill/>
          </a:ln>
          <a:effectLst>
            <a:softEdge rad="112500"/>
          </a:effectLst>
        </p:spPr>
      </p:pic>
    </p:spTree>
    <p:extLst>
      <p:ext uri="{BB962C8B-B14F-4D97-AF65-F5344CB8AC3E}">
        <p14:creationId xmlns:p14="http://schemas.microsoft.com/office/powerpoint/2010/main" xmlns="" val="2216383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0"/>
            <a:ext cx="3310759" cy="2638097"/>
          </a:xfrm>
          <a:prstGeom prst="rect">
            <a:avLst/>
          </a:prstGeom>
          <a:ln>
            <a:noFill/>
          </a:ln>
          <a:effectLst>
            <a:softEdge rad="112500"/>
          </a:effectLst>
        </p:spPr>
      </p:pic>
      <p:pic>
        <p:nvPicPr>
          <p:cNvPr id="5" name="Picture 4" descr="College logo_Updated.png"/>
          <p:cNvPicPr>
            <a:picLocks noChangeAspect="1"/>
          </p:cNvPicPr>
          <p:nvPr/>
        </p:nvPicPr>
        <p:blipFill>
          <a:blip r:embed="rId3" cstate="print"/>
          <a:stretch>
            <a:fillRect/>
          </a:stretch>
        </p:blipFill>
        <p:spPr>
          <a:xfrm>
            <a:off x="8184594" y="0"/>
            <a:ext cx="991088" cy="1115290"/>
          </a:xfrm>
          <a:prstGeom prst="rect">
            <a:avLst/>
          </a:prstGeom>
        </p:spPr>
      </p:pic>
      <p:sp>
        <p:nvSpPr>
          <p:cNvPr id="6" name="Rectangle 5"/>
          <p:cNvSpPr/>
          <p:nvPr/>
        </p:nvSpPr>
        <p:spPr>
          <a:xfrm>
            <a:off x="-249796" y="785554"/>
            <a:ext cx="8434390" cy="492443"/>
          </a:xfrm>
          <a:prstGeom prst="rect">
            <a:avLst/>
          </a:prstGeom>
        </p:spPr>
        <p:txBody>
          <a:bodyPr wrap="square">
            <a:spAutoFit/>
          </a:bodyPr>
          <a:lstStyle/>
          <a:p>
            <a:pPr algn="ctr">
              <a:buNone/>
            </a:pPr>
            <a:r>
              <a:rPr lang="en-US" sz="2600" b="1" dirty="0" smtClean="0">
                <a:solidFill>
                  <a:srgbClr val="C00000"/>
                </a:solidFill>
                <a:latin typeface="Bookman Old Style" pitchFamily="18" charset="0"/>
              </a:rPr>
              <a:t>         				Stress relief- Pranayama</a:t>
            </a:r>
            <a:endParaRPr lang="en-US" sz="2600" b="1" dirty="0">
              <a:solidFill>
                <a:srgbClr val="C00000"/>
              </a:solidFill>
              <a:latin typeface="Bookman Old Style" pitchFamily="18" charset="0"/>
            </a:endParaRPr>
          </a:p>
        </p:txBody>
      </p:sp>
      <p:sp>
        <p:nvSpPr>
          <p:cNvPr id="2" name="Rectangle 1"/>
          <p:cNvSpPr/>
          <p:nvPr/>
        </p:nvSpPr>
        <p:spPr>
          <a:xfrm>
            <a:off x="325724" y="1900844"/>
            <a:ext cx="8494776" cy="3354765"/>
          </a:xfrm>
          <a:prstGeom prst="rect">
            <a:avLst/>
          </a:prstGeom>
        </p:spPr>
        <p:txBody>
          <a:bodyPr wrap="square">
            <a:spAutoFit/>
          </a:bodyPr>
          <a:lstStyle/>
          <a:p>
            <a:pPr algn="just">
              <a:lnSpc>
                <a:spcPct val="200000"/>
              </a:lnSpc>
              <a:buNone/>
            </a:pPr>
            <a:r>
              <a:rPr lang="en-US" sz="2000" dirty="0" smtClean="0">
                <a:latin typeface="Times New Roman" panose="02020603050405020304" pitchFamily="18" charset="0"/>
                <a:cs typeface="Times New Roman" panose="02020603050405020304" pitchFamily="18" charset="0"/>
              </a:rPr>
              <a:t>		</a:t>
            </a:r>
          </a:p>
          <a:p>
            <a:pPr algn="just">
              <a:lnSpc>
                <a:spcPct val="200000"/>
              </a:lnSpc>
              <a:buNone/>
            </a:pPr>
            <a:endParaRPr lang="en-US" sz="2000" dirty="0" smtClean="0">
              <a:latin typeface="Times New Roman" panose="02020603050405020304" pitchFamily="18" charset="0"/>
              <a:cs typeface="Times New Roman" panose="02020603050405020304" pitchFamily="18" charset="0"/>
            </a:endParaRPr>
          </a:p>
          <a:p>
            <a:pPr algn="just">
              <a:lnSpc>
                <a:spcPct val="150000"/>
              </a:lnSpc>
              <a:buNone/>
            </a:pPr>
            <a:r>
              <a:rPr lang="en-US" sz="20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Pranayama</a:t>
            </a:r>
            <a:r>
              <a:rPr lang="en-US" sz="2200" dirty="0">
                <a:latin typeface="Times New Roman" panose="02020603050405020304" pitchFamily="18" charset="0"/>
                <a:cs typeface="Times New Roman" panose="02020603050405020304" pitchFamily="18" charset="0"/>
              </a:rPr>
              <a:t> is </a:t>
            </a:r>
            <a:r>
              <a:rPr lang="en-US" sz="2200" dirty="0" smtClean="0">
                <a:latin typeface="Times New Roman" panose="02020603050405020304" pitchFamily="18" charset="0"/>
                <a:cs typeface="Times New Roman" panose="02020603050405020304" pitchFamily="18" charset="0"/>
              </a:rPr>
              <a:t>Breathing. Pranayama</a:t>
            </a:r>
            <a:r>
              <a:rPr lang="en-US" sz="2200" dirty="0">
                <a:latin typeface="Times New Roman" panose="02020603050405020304" pitchFamily="18" charset="0"/>
                <a:cs typeface="Times New Roman" panose="02020603050405020304" pitchFamily="18" charset="0"/>
              </a:rPr>
              <a:t> is the </a:t>
            </a:r>
            <a:r>
              <a:rPr lang="en-US" sz="2200" dirty="0" smtClean="0">
                <a:latin typeface="Times New Roman" panose="02020603050405020304" pitchFamily="18" charset="0"/>
                <a:cs typeface="Times New Roman" panose="02020603050405020304" pitchFamily="18" charset="0"/>
              </a:rPr>
              <a:t>practice </a:t>
            </a:r>
            <a:r>
              <a:rPr lang="en-US" sz="2200" dirty="0">
                <a:latin typeface="Times New Roman" panose="02020603050405020304" pitchFamily="18" charset="0"/>
                <a:cs typeface="Times New Roman" panose="02020603050405020304" pitchFamily="18" charset="0"/>
              </a:rPr>
              <a:t>of controlling the breath, which is the source of our </a:t>
            </a:r>
            <a:r>
              <a:rPr lang="en-US" sz="2200" dirty="0" smtClean="0">
                <a:latin typeface="Times New Roman" panose="02020603050405020304" pitchFamily="18" charset="0"/>
                <a:cs typeface="Times New Roman" panose="02020603050405020304" pitchFamily="18" charset="0"/>
              </a:rPr>
              <a:t>prana.</a:t>
            </a:r>
            <a:r>
              <a:rPr lang="en-US" sz="2200" dirty="0">
                <a:latin typeface="Times New Roman" panose="02020603050405020304" pitchFamily="18" charset="0"/>
                <a:cs typeface="Times New Roman" panose="02020603050405020304" pitchFamily="18" charset="0"/>
              </a:rPr>
              <a:t> P</a:t>
            </a:r>
            <a:r>
              <a:rPr lang="en-US" sz="2200" dirty="0" smtClean="0">
                <a:latin typeface="Times New Roman" panose="02020603050405020304" pitchFamily="18" charset="0"/>
                <a:cs typeface="Times New Roman" panose="02020603050405020304" pitchFamily="18" charset="0"/>
              </a:rPr>
              <a:t>ranayama </a:t>
            </a:r>
            <a:r>
              <a:rPr lang="en-US" sz="2200" dirty="0">
                <a:latin typeface="Times New Roman" panose="02020603050405020304" pitchFamily="18" charset="0"/>
                <a:cs typeface="Times New Roman" panose="02020603050405020304" pitchFamily="18" charset="0"/>
              </a:rPr>
              <a:t>is a combination of systematic exhalation and inhalation.</a:t>
            </a:r>
            <a:endParaRPr lang="en-US" sz="2200" dirty="0" smtClean="0">
              <a:latin typeface="Times New Roman" panose="02020603050405020304" pitchFamily="18" charset="0"/>
              <a:cs typeface="Times New Roman" panose="02020603050405020304" pitchFamily="18" charset="0"/>
            </a:endParaRPr>
          </a:p>
          <a:p>
            <a:pPr algn="just">
              <a:lnSpc>
                <a:spcPct val="150000"/>
              </a:lnSpc>
              <a:buNone/>
            </a:pPr>
            <a:r>
              <a:rPr lang="en-US" sz="2200" dirty="0">
                <a:latin typeface="Times New Roman" panose="02020603050405020304" pitchFamily="18" charset="0"/>
                <a:cs typeface="Times New Roman" panose="02020603050405020304" pitchFamily="18" charset="0"/>
              </a:rPr>
              <a:t>	</a:t>
            </a:r>
            <a:endParaRPr lang="en-US" sz="2200" dirty="0" smtClean="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5486401" y="4235669"/>
            <a:ext cx="3657600" cy="2622331"/>
          </a:xfrm>
          <a:prstGeom prst="rect">
            <a:avLst/>
          </a:prstGeom>
          <a:ln>
            <a:noFill/>
          </a:ln>
          <a:effectLst>
            <a:softEdge rad="112500"/>
          </a:effectLst>
        </p:spPr>
      </p:pic>
      <p:sp>
        <p:nvSpPr>
          <p:cNvPr id="8" name="TextBox 7">
            <a:extLst>
              <a:ext uri="{FF2B5EF4-FFF2-40B4-BE49-F238E27FC236}">
                <a16:creationId xmlns:a16="http://schemas.microsoft.com/office/drawing/2014/main" xmlns="" id="{7A72F5BB-01CE-4E1F-B528-9003564E9862}"/>
              </a:ext>
            </a:extLst>
          </p:cNvPr>
          <p:cNvSpPr txBox="1"/>
          <p:nvPr/>
        </p:nvSpPr>
        <p:spPr>
          <a:xfrm>
            <a:off x="290588" y="6292353"/>
            <a:ext cx="5663473" cy="338554"/>
          </a:xfrm>
          <a:prstGeom prst="rect">
            <a:avLst/>
          </a:prstGeom>
          <a:noFill/>
        </p:spPr>
        <p:txBody>
          <a:bodyPr wrap="none" rtlCol="0">
            <a:spAutoFit/>
          </a:bodyPr>
          <a:lstStyle/>
          <a:p>
            <a:pPr algn="ctr"/>
            <a:r>
              <a:rPr lang="en-US" sz="1600" b="1" dirty="0" smtClean="0">
                <a:latin typeface="Constantia" pitchFamily="18" charset="0"/>
              </a:rPr>
              <a:t>Yoga for stress relief, </a:t>
            </a:r>
            <a:r>
              <a:rPr lang="en-US" sz="1600" b="1" dirty="0" err="1" smtClean="0">
                <a:latin typeface="Constantia" pitchFamily="18" charset="0"/>
              </a:rPr>
              <a:t>Lt.Anu</a:t>
            </a:r>
            <a:r>
              <a:rPr lang="en-US" sz="1600" b="1" dirty="0" smtClean="0">
                <a:latin typeface="Constantia" pitchFamily="18" charset="0"/>
              </a:rPr>
              <a:t> </a:t>
            </a:r>
            <a:r>
              <a:rPr lang="en-US" sz="1600" b="1" dirty="0" err="1" smtClean="0">
                <a:latin typeface="Constantia" pitchFamily="18" charset="0"/>
              </a:rPr>
              <a:t>D.Alappat,St.Mary’s</a:t>
            </a:r>
            <a:r>
              <a:rPr lang="en-US" sz="1600" b="1" dirty="0" smtClean="0">
                <a:latin typeface="Constantia" pitchFamily="18" charset="0"/>
              </a:rPr>
              <a:t> </a:t>
            </a:r>
            <a:r>
              <a:rPr lang="en-US" sz="1600" b="1" dirty="0" smtClean="0">
                <a:latin typeface="Constantia" pitchFamily="18" charset="0"/>
              </a:rPr>
              <a:t>College</a:t>
            </a:r>
            <a:endParaRPr lang="en-IN" sz="1600" b="1" dirty="0">
              <a:latin typeface="Constantia" pitchFamily="18" charset="0"/>
              <a:cs typeface="Arial" panose="020B0604020202020204" pitchFamily="34" charset="0"/>
            </a:endParaRPr>
          </a:p>
        </p:txBody>
      </p:sp>
    </p:spTree>
    <p:extLst>
      <p:ext uri="{BB962C8B-B14F-4D97-AF65-F5344CB8AC3E}">
        <p14:creationId xmlns:p14="http://schemas.microsoft.com/office/powerpoint/2010/main" xmlns="" val="2245354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84083"/>
            <a:ext cx="9144000" cy="6769826"/>
          </a:xfrm>
          <a:prstGeom prst="rect">
            <a:avLst/>
          </a:prstGeom>
        </p:spPr>
      </p:pic>
      <p:pic>
        <p:nvPicPr>
          <p:cNvPr id="5" name="Picture 4" descr="College logo_Updated.png"/>
          <p:cNvPicPr>
            <a:picLocks noChangeAspect="1"/>
          </p:cNvPicPr>
          <p:nvPr/>
        </p:nvPicPr>
        <p:blipFill>
          <a:blip r:embed="rId3" cstate="print"/>
          <a:stretch>
            <a:fillRect/>
          </a:stretch>
        </p:blipFill>
        <p:spPr>
          <a:xfrm>
            <a:off x="8184594" y="0"/>
            <a:ext cx="991088" cy="1115290"/>
          </a:xfrm>
          <a:prstGeom prst="rect">
            <a:avLst/>
          </a:prstGeom>
        </p:spPr>
      </p:pic>
      <p:sp>
        <p:nvSpPr>
          <p:cNvPr id="6" name="Rectangle 5"/>
          <p:cNvSpPr/>
          <p:nvPr/>
        </p:nvSpPr>
        <p:spPr>
          <a:xfrm>
            <a:off x="-1395424" y="343819"/>
            <a:ext cx="8434390" cy="492443"/>
          </a:xfrm>
          <a:prstGeom prst="rect">
            <a:avLst/>
          </a:prstGeom>
        </p:spPr>
        <p:txBody>
          <a:bodyPr wrap="square">
            <a:spAutoFit/>
          </a:bodyPr>
          <a:lstStyle/>
          <a:p>
            <a:pPr algn="ctr">
              <a:buNone/>
            </a:pPr>
            <a:r>
              <a:rPr lang="en-US" sz="2600" b="1" dirty="0" smtClean="0">
                <a:solidFill>
                  <a:srgbClr val="C00000"/>
                </a:solidFill>
                <a:latin typeface="Bookman Old Style" pitchFamily="18" charset="0"/>
              </a:rPr>
              <a:t>Stress relief- Pranayama</a:t>
            </a:r>
            <a:endParaRPr lang="en-US" sz="2600" b="1" dirty="0">
              <a:solidFill>
                <a:srgbClr val="C00000"/>
              </a:solidFill>
              <a:latin typeface="Bookman Old Style" pitchFamily="18" charset="0"/>
            </a:endParaRPr>
          </a:p>
        </p:txBody>
      </p:sp>
      <p:sp>
        <p:nvSpPr>
          <p:cNvPr id="2" name="Rectangle 1"/>
          <p:cNvSpPr/>
          <p:nvPr/>
        </p:nvSpPr>
        <p:spPr>
          <a:xfrm>
            <a:off x="653142" y="938363"/>
            <a:ext cx="7789382" cy="5279137"/>
          </a:xfrm>
          <a:prstGeom prst="rect">
            <a:avLst/>
          </a:prstGeom>
        </p:spPr>
        <p:txBody>
          <a:bodyPr wrap="square">
            <a:spAutoFit/>
          </a:bodyPr>
          <a:lstStyle/>
          <a:p>
            <a:pPr algn="just">
              <a:lnSpc>
                <a:spcPct val="200000"/>
              </a:lnSpc>
              <a:buNone/>
            </a:pPr>
            <a:r>
              <a:rPr lang="en-US" sz="2000" dirty="0" smtClean="0">
                <a:latin typeface="Times New Roman" panose="02020603050405020304" pitchFamily="18" charset="0"/>
                <a:cs typeface="Times New Roman" panose="02020603050405020304" pitchFamily="18" charset="0"/>
              </a:rPr>
              <a:t>	</a:t>
            </a:r>
            <a:r>
              <a:rPr lang="en-US" sz="2200" b="1" dirty="0" smtClean="0">
                <a:solidFill>
                  <a:srgbClr val="7030A0"/>
                </a:solidFill>
                <a:latin typeface="Times New Roman" panose="02020603050405020304" pitchFamily="18" charset="0"/>
                <a:cs typeface="Times New Roman" panose="02020603050405020304" pitchFamily="18" charset="0"/>
              </a:rPr>
              <a:t>Chandra </a:t>
            </a:r>
            <a:r>
              <a:rPr lang="en-US" sz="2200" b="1" dirty="0" err="1" smtClean="0">
                <a:solidFill>
                  <a:srgbClr val="7030A0"/>
                </a:solidFill>
                <a:latin typeface="Times New Roman" panose="02020603050405020304" pitchFamily="18" charset="0"/>
                <a:cs typeface="Times New Roman" panose="02020603050405020304" pitchFamily="18" charset="0"/>
              </a:rPr>
              <a:t>bhedana</a:t>
            </a:r>
            <a:r>
              <a:rPr lang="en-US" sz="2200" b="1" dirty="0" smtClean="0">
                <a:solidFill>
                  <a:srgbClr val="7030A0"/>
                </a:solidFill>
                <a:latin typeface="Times New Roman" panose="02020603050405020304" pitchFamily="18" charset="0"/>
                <a:cs typeface="Times New Roman" panose="02020603050405020304" pitchFamily="18" charset="0"/>
              </a:rPr>
              <a:t>	</a:t>
            </a:r>
          </a:p>
          <a:p>
            <a:pPr algn="just">
              <a:lnSpc>
                <a:spcPct val="200000"/>
              </a:lnSpc>
              <a:buNone/>
            </a:pPr>
            <a:r>
              <a:rPr lang="en-US" sz="2200" b="1" dirty="0" smtClean="0">
                <a:latin typeface="Times New Roman" panose="02020603050405020304" pitchFamily="18" charset="0"/>
                <a:cs typeface="Times New Roman" panose="02020603050405020304" pitchFamily="18" charset="0"/>
              </a:rPr>
              <a:t>	In this we inhale through left nostril &amp; Exhalation through right nostril This is cooling Pranayama.</a:t>
            </a:r>
          </a:p>
          <a:p>
            <a:pPr algn="just">
              <a:lnSpc>
                <a:spcPct val="200000"/>
              </a:lnSpc>
              <a:buNone/>
            </a:pPr>
            <a:r>
              <a:rPr lang="en-US" sz="2200" b="1" dirty="0" smtClean="0">
                <a:solidFill>
                  <a:srgbClr val="FF0000"/>
                </a:solidFill>
                <a:latin typeface="Times New Roman" panose="02020603050405020304" pitchFamily="18" charset="0"/>
                <a:cs typeface="Times New Roman" panose="02020603050405020304" pitchFamily="18" charset="0"/>
              </a:rPr>
              <a:t>Technique:</a:t>
            </a:r>
          </a:p>
          <a:p>
            <a:pPr marL="285750" indent="-285750" algn="just">
              <a:lnSpc>
                <a:spcPct val="150000"/>
              </a:lnSpc>
              <a:buFont typeface="Arial" panose="020B0604020202020204" pitchFamily="34" charset="0"/>
              <a:buChar char="•"/>
            </a:pPr>
            <a:r>
              <a:rPr lang="en-US" sz="2200" b="1" dirty="0" smtClean="0">
                <a:latin typeface="Times New Roman" panose="02020603050405020304" pitchFamily="18" charset="0"/>
                <a:cs typeface="Times New Roman" panose="02020603050405020304" pitchFamily="18" charset="0"/>
              </a:rPr>
              <a:t>Sit in Vjrasana</a:t>
            </a:r>
          </a:p>
          <a:p>
            <a:pPr marL="342900" indent="-342900" algn="just">
              <a:lnSpc>
                <a:spcPct val="150000"/>
              </a:lnSpc>
              <a:buFont typeface="Arial" panose="020B0604020202020204" pitchFamily="34" charset="0"/>
              <a:buChar char="•"/>
            </a:pPr>
            <a:r>
              <a:rPr lang="en-US" sz="2200" b="1" dirty="0" smtClean="0">
                <a:latin typeface="Times New Roman" panose="02020603050405020304" pitchFamily="18" charset="0"/>
                <a:cs typeface="Times New Roman" panose="02020603050405020304" pitchFamily="18" charset="0"/>
              </a:rPr>
              <a:t>Adopt </a:t>
            </a:r>
            <a:r>
              <a:rPr lang="en-US" sz="2200" b="1" dirty="0" err="1" smtClean="0">
                <a:latin typeface="Times New Roman" panose="02020603050405020304" pitchFamily="18" charset="0"/>
                <a:cs typeface="Times New Roman" panose="02020603050405020304" pitchFamily="18" charset="0"/>
              </a:rPr>
              <a:t>Nasika</a:t>
            </a:r>
            <a:r>
              <a:rPr lang="en-US" sz="2200" b="1" dirty="0" smtClean="0">
                <a:latin typeface="Times New Roman" panose="02020603050405020304" pitchFamily="18" charset="0"/>
                <a:cs typeface="Times New Roman" panose="02020603050405020304" pitchFamily="18" charset="0"/>
              </a:rPr>
              <a:t> Mudra</a:t>
            </a:r>
          </a:p>
          <a:p>
            <a:pPr marL="342900" indent="-342900" algn="just">
              <a:lnSpc>
                <a:spcPct val="150000"/>
              </a:lnSpc>
              <a:buFont typeface="Arial" panose="020B0604020202020204" pitchFamily="34" charset="0"/>
              <a:buChar char="•"/>
            </a:pPr>
            <a:r>
              <a:rPr lang="en-US" sz="2200" b="1" dirty="0" smtClean="0">
                <a:latin typeface="Times New Roman" panose="02020603050405020304" pitchFamily="18" charset="0"/>
                <a:cs typeface="Times New Roman" panose="02020603050405020304" pitchFamily="18" charset="0"/>
              </a:rPr>
              <a:t>Close right nostril with thumb &amp; inhale through left nostril</a:t>
            </a:r>
          </a:p>
          <a:p>
            <a:pPr marL="342900" indent="-342900" algn="just">
              <a:lnSpc>
                <a:spcPct val="150000"/>
              </a:lnSpc>
              <a:buFont typeface="Arial" panose="020B0604020202020204" pitchFamily="34" charset="0"/>
              <a:buChar char="•"/>
            </a:pPr>
            <a:r>
              <a:rPr lang="en-US" sz="2200" b="1" dirty="0" smtClean="0">
                <a:latin typeface="Times New Roman" panose="02020603050405020304" pitchFamily="18" charset="0"/>
                <a:cs typeface="Times New Roman" panose="02020603050405020304" pitchFamily="18" charset="0"/>
              </a:rPr>
              <a:t>Close left nostril with little finger &amp; open right nostril</a:t>
            </a:r>
          </a:p>
          <a:p>
            <a:pPr marL="342900" indent="-342900" algn="just">
              <a:lnSpc>
                <a:spcPct val="150000"/>
              </a:lnSpc>
              <a:buFont typeface="Arial" panose="020B0604020202020204" pitchFamily="34" charset="0"/>
              <a:buChar char="•"/>
            </a:pPr>
            <a:r>
              <a:rPr lang="en-US" sz="2200" b="1" dirty="0" smtClean="0">
                <a:latin typeface="Times New Roman" panose="02020603050405020304" pitchFamily="18" charset="0"/>
                <a:cs typeface="Times New Roman" panose="02020603050405020304" pitchFamily="18" charset="0"/>
              </a:rPr>
              <a:t>Exhale through right nostril.</a:t>
            </a:r>
          </a:p>
        </p:txBody>
      </p:sp>
      <p:sp>
        <p:nvSpPr>
          <p:cNvPr id="7" name="TextBox 6">
            <a:extLst>
              <a:ext uri="{FF2B5EF4-FFF2-40B4-BE49-F238E27FC236}">
                <a16:creationId xmlns:a16="http://schemas.microsoft.com/office/drawing/2014/main" xmlns="" id="{7A72F5BB-01CE-4E1F-B528-9003564E9862}"/>
              </a:ext>
            </a:extLst>
          </p:cNvPr>
          <p:cNvSpPr txBox="1"/>
          <p:nvPr/>
        </p:nvSpPr>
        <p:spPr>
          <a:xfrm>
            <a:off x="290588" y="6292353"/>
            <a:ext cx="5663473" cy="338554"/>
          </a:xfrm>
          <a:prstGeom prst="rect">
            <a:avLst/>
          </a:prstGeom>
          <a:noFill/>
        </p:spPr>
        <p:txBody>
          <a:bodyPr wrap="none" rtlCol="0">
            <a:spAutoFit/>
          </a:bodyPr>
          <a:lstStyle/>
          <a:p>
            <a:pPr algn="ctr"/>
            <a:r>
              <a:rPr lang="en-US" sz="1600" b="1" dirty="0" smtClean="0">
                <a:latin typeface="Constantia" pitchFamily="18" charset="0"/>
              </a:rPr>
              <a:t>Yoga for stress relief, </a:t>
            </a:r>
            <a:r>
              <a:rPr lang="en-US" sz="1600" b="1" dirty="0" err="1" smtClean="0">
                <a:latin typeface="Constantia" pitchFamily="18" charset="0"/>
              </a:rPr>
              <a:t>Lt.Anu</a:t>
            </a:r>
            <a:r>
              <a:rPr lang="en-US" sz="1600" b="1" dirty="0" smtClean="0">
                <a:latin typeface="Constantia" pitchFamily="18" charset="0"/>
              </a:rPr>
              <a:t> </a:t>
            </a:r>
            <a:r>
              <a:rPr lang="en-US" sz="1600" b="1" dirty="0" err="1" smtClean="0">
                <a:latin typeface="Constantia" pitchFamily="18" charset="0"/>
              </a:rPr>
              <a:t>D.Alappat,St.Mary’s</a:t>
            </a:r>
            <a:r>
              <a:rPr lang="en-US" sz="1600" b="1" dirty="0" smtClean="0">
                <a:latin typeface="Constantia" pitchFamily="18" charset="0"/>
              </a:rPr>
              <a:t> </a:t>
            </a:r>
            <a:r>
              <a:rPr lang="en-US" sz="1600" b="1" dirty="0" smtClean="0">
                <a:latin typeface="Constantia" pitchFamily="18" charset="0"/>
              </a:rPr>
              <a:t>College</a:t>
            </a:r>
            <a:endParaRPr lang="en-IN" sz="1600" b="1" dirty="0">
              <a:latin typeface="Constantia" pitchFamily="18" charset="0"/>
              <a:cs typeface="Arial" panose="020B0604020202020204" pitchFamily="34" charset="0"/>
            </a:endParaRPr>
          </a:p>
        </p:txBody>
      </p:sp>
    </p:spTree>
    <p:extLst>
      <p:ext uri="{BB962C8B-B14F-4D97-AF65-F5344CB8AC3E}">
        <p14:creationId xmlns:p14="http://schemas.microsoft.com/office/powerpoint/2010/main" xmlns="" val="1042281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84083"/>
            <a:ext cx="9144000" cy="6773917"/>
          </a:xfrm>
          <a:prstGeom prst="rect">
            <a:avLst/>
          </a:prstGeom>
        </p:spPr>
      </p:pic>
      <p:pic>
        <p:nvPicPr>
          <p:cNvPr id="5" name="Picture 4" descr="College logo_Updated.png"/>
          <p:cNvPicPr>
            <a:picLocks noChangeAspect="1"/>
          </p:cNvPicPr>
          <p:nvPr/>
        </p:nvPicPr>
        <p:blipFill>
          <a:blip r:embed="rId3" cstate="print"/>
          <a:stretch>
            <a:fillRect/>
          </a:stretch>
        </p:blipFill>
        <p:spPr>
          <a:xfrm>
            <a:off x="8184594" y="0"/>
            <a:ext cx="991088" cy="1115290"/>
          </a:xfrm>
          <a:prstGeom prst="rect">
            <a:avLst/>
          </a:prstGeom>
        </p:spPr>
      </p:pic>
      <p:sp>
        <p:nvSpPr>
          <p:cNvPr id="6" name="Rectangle 5"/>
          <p:cNvSpPr/>
          <p:nvPr/>
        </p:nvSpPr>
        <p:spPr>
          <a:xfrm>
            <a:off x="1841762" y="743512"/>
            <a:ext cx="8434390" cy="492443"/>
          </a:xfrm>
          <a:prstGeom prst="rect">
            <a:avLst/>
          </a:prstGeom>
        </p:spPr>
        <p:txBody>
          <a:bodyPr wrap="square">
            <a:spAutoFit/>
          </a:bodyPr>
          <a:lstStyle/>
          <a:p>
            <a:pPr algn="ctr">
              <a:buNone/>
            </a:pPr>
            <a:r>
              <a:rPr lang="en-US" sz="2600" b="1" dirty="0" smtClean="0">
                <a:solidFill>
                  <a:srgbClr val="C00000"/>
                </a:solidFill>
                <a:latin typeface="Bookman Old Style" pitchFamily="18" charset="0"/>
              </a:rPr>
              <a:t>Stress relief- Pranayama</a:t>
            </a:r>
            <a:endParaRPr lang="en-US" sz="2600" b="1" dirty="0">
              <a:solidFill>
                <a:srgbClr val="C00000"/>
              </a:solidFill>
              <a:latin typeface="Bookman Old Style" pitchFamily="18" charset="0"/>
            </a:endParaRPr>
          </a:p>
        </p:txBody>
      </p:sp>
      <p:sp>
        <p:nvSpPr>
          <p:cNvPr id="2" name="Rectangle 1"/>
          <p:cNvSpPr/>
          <p:nvPr/>
        </p:nvSpPr>
        <p:spPr>
          <a:xfrm>
            <a:off x="783770" y="1277998"/>
            <a:ext cx="8177350" cy="4832092"/>
          </a:xfrm>
          <a:prstGeom prst="rect">
            <a:avLst/>
          </a:prstGeom>
        </p:spPr>
        <p:txBody>
          <a:bodyPr wrap="square">
            <a:spAutoFit/>
          </a:bodyPr>
          <a:lstStyle/>
          <a:p>
            <a:pPr algn="just">
              <a:lnSpc>
                <a:spcPct val="200000"/>
              </a:lnSpc>
              <a:buNone/>
            </a:pPr>
            <a:r>
              <a:rPr lang="en-US" sz="2000" dirty="0" smtClean="0">
                <a:latin typeface="Times New Roman" panose="02020603050405020304" pitchFamily="18" charset="0"/>
                <a:cs typeface="Times New Roman" panose="02020603050405020304" pitchFamily="18" charset="0"/>
              </a:rPr>
              <a:t>	</a:t>
            </a:r>
            <a:r>
              <a:rPr lang="en-US" sz="2200" dirty="0" err="1" smtClean="0">
                <a:solidFill>
                  <a:srgbClr val="7030A0"/>
                </a:solidFill>
                <a:latin typeface="Times New Roman" panose="02020603050405020304" pitchFamily="18" charset="0"/>
                <a:cs typeface="Times New Roman" panose="02020603050405020304" pitchFamily="18" charset="0"/>
              </a:rPr>
              <a:t>Suryabhedana</a:t>
            </a:r>
            <a:r>
              <a:rPr lang="en-US" sz="2200" dirty="0" smtClean="0">
                <a:solidFill>
                  <a:srgbClr val="7030A0"/>
                </a:solidFill>
                <a:latin typeface="Times New Roman" panose="02020603050405020304" pitchFamily="18" charset="0"/>
                <a:cs typeface="Times New Roman" panose="02020603050405020304" pitchFamily="18" charset="0"/>
              </a:rPr>
              <a:t>	</a:t>
            </a:r>
            <a:endParaRPr lang="en-US" sz="2200" dirty="0" smtClean="0">
              <a:solidFill>
                <a:srgbClr val="7030A0"/>
              </a:solidFill>
              <a:latin typeface="Times New Roman" panose="02020603050405020304" pitchFamily="18" charset="0"/>
              <a:cs typeface="Times New Roman" panose="02020603050405020304" pitchFamily="18" charset="0"/>
            </a:endParaRPr>
          </a:p>
          <a:p>
            <a:pPr algn="just">
              <a:lnSpc>
                <a:spcPct val="150000"/>
              </a:lnSpc>
              <a:buNone/>
            </a:pPr>
            <a:r>
              <a:rPr lang="en-US" sz="2200" dirty="0" smtClean="0">
                <a:latin typeface="Times New Roman" panose="02020603050405020304" pitchFamily="18" charset="0"/>
                <a:cs typeface="Times New Roman" panose="02020603050405020304" pitchFamily="18" charset="0"/>
              </a:rPr>
              <a:t>In </a:t>
            </a:r>
            <a:r>
              <a:rPr lang="en-US" sz="2200" dirty="0" smtClean="0">
                <a:latin typeface="Times New Roman" panose="02020603050405020304" pitchFamily="18" charset="0"/>
                <a:cs typeface="Times New Roman" panose="02020603050405020304" pitchFamily="18" charset="0"/>
              </a:rPr>
              <a:t>this we inhale through right nostril &amp; Exhalation through left nostril. This is heating pranayama.</a:t>
            </a:r>
          </a:p>
          <a:p>
            <a:pPr algn="just">
              <a:lnSpc>
                <a:spcPct val="150000"/>
              </a:lnSpc>
              <a:buNone/>
            </a:pPr>
            <a:r>
              <a:rPr lang="en-US" sz="2200" dirty="0" smtClean="0">
                <a:solidFill>
                  <a:srgbClr val="FF0000"/>
                </a:solidFill>
                <a:latin typeface="Times New Roman" panose="02020603050405020304" pitchFamily="18" charset="0"/>
                <a:cs typeface="Times New Roman" panose="02020603050405020304" pitchFamily="18" charset="0"/>
              </a:rPr>
              <a:t>Technique:</a:t>
            </a:r>
          </a:p>
          <a:p>
            <a:pPr marL="285750" indent="-285750" algn="just">
              <a:lnSpc>
                <a:spcPct val="150000"/>
              </a:lnSpc>
              <a:buFont typeface="Arial" panose="020B0604020202020204" pitchFamily="34" charset="0"/>
              <a:buChar char="•"/>
            </a:pPr>
            <a:r>
              <a:rPr lang="en-US" sz="2200" dirty="0" smtClean="0">
                <a:latin typeface="Times New Roman" panose="02020603050405020304" pitchFamily="18" charset="0"/>
                <a:cs typeface="Times New Roman" panose="02020603050405020304" pitchFamily="18" charset="0"/>
              </a:rPr>
              <a:t>Sit in Vjrasana</a:t>
            </a:r>
          </a:p>
          <a:p>
            <a:pPr marL="342900" indent="-342900" algn="just">
              <a:lnSpc>
                <a:spcPct val="150000"/>
              </a:lnSpc>
              <a:buFont typeface="Arial" panose="020B0604020202020204" pitchFamily="34" charset="0"/>
              <a:buChar char="•"/>
            </a:pPr>
            <a:r>
              <a:rPr lang="en-US" sz="2200" dirty="0" smtClean="0">
                <a:latin typeface="Times New Roman" panose="02020603050405020304" pitchFamily="18" charset="0"/>
                <a:cs typeface="Times New Roman" panose="02020603050405020304" pitchFamily="18" charset="0"/>
              </a:rPr>
              <a:t>Adopt </a:t>
            </a:r>
            <a:r>
              <a:rPr lang="en-US" sz="2200" dirty="0" err="1" smtClean="0">
                <a:latin typeface="Times New Roman" panose="02020603050405020304" pitchFamily="18" charset="0"/>
                <a:cs typeface="Times New Roman" panose="02020603050405020304" pitchFamily="18" charset="0"/>
              </a:rPr>
              <a:t>Nasika</a:t>
            </a:r>
            <a:r>
              <a:rPr lang="en-US" sz="2200" dirty="0" smtClean="0">
                <a:latin typeface="Times New Roman" panose="02020603050405020304" pitchFamily="18" charset="0"/>
                <a:cs typeface="Times New Roman" panose="02020603050405020304" pitchFamily="18" charset="0"/>
              </a:rPr>
              <a:t> Mudra</a:t>
            </a:r>
          </a:p>
          <a:p>
            <a:pPr marL="342900" indent="-342900" algn="just">
              <a:lnSpc>
                <a:spcPct val="150000"/>
              </a:lnSpc>
              <a:buFont typeface="Arial" panose="020B0604020202020204" pitchFamily="34" charset="0"/>
              <a:buChar char="•"/>
            </a:pPr>
            <a:r>
              <a:rPr lang="en-US" sz="2200" dirty="0" smtClean="0">
                <a:latin typeface="Times New Roman" panose="02020603050405020304" pitchFamily="18" charset="0"/>
                <a:cs typeface="Times New Roman" panose="02020603050405020304" pitchFamily="18" charset="0"/>
              </a:rPr>
              <a:t>Close left nostril with little finger &amp; inhale through right nostril</a:t>
            </a:r>
          </a:p>
          <a:p>
            <a:pPr marL="342900" indent="-342900" algn="just">
              <a:lnSpc>
                <a:spcPct val="150000"/>
              </a:lnSpc>
              <a:buFont typeface="Arial" panose="020B0604020202020204" pitchFamily="34" charset="0"/>
              <a:buChar char="•"/>
            </a:pPr>
            <a:r>
              <a:rPr lang="en-US" sz="2200" dirty="0" smtClean="0">
                <a:latin typeface="Times New Roman" panose="02020603050405020304" pitchFamily="18" charset="0"/>
                <a:cs typeface="Times New Roman" panose="02020603050405020304" pitchFamily="18" charset="0"/>
              </a:rPr>
              <a:t>Close right nostril with thumb &amp; open left nostril</a:t>
            </a:r>
          </a:p>
          <a:p>
            <a:pPr marL="342900" indent="-342900" algn="just">
              <a:lnSpc>
                <a:spcPct val="150000"/>
              </a:lnSpc>
              <a:buFont typeface="Arial" panose="020B0604020202020204" pitchFamily="34" charset="0"/>
              <a:buChar char="•"/>
            </a:pPr>
            <a:r>
              <a:rPr lang="en-US" sz="2200" dirty="0" smtClean="0">
                <a:latin typeface="Times New Roman" panose="02020603050405020304" pitchFamily="18" charset="0"/>
                <a:cs typeface="Times New Roman" panose="02020603050405020304" pitchFamily="18" charset="0"/>
              </a:rPr>
              <a:t>Exhale through left nostril.</a:t>
            </a:r>
          </a:p>
        </p:txBody>
      </p:sp>
      <p:sp>
        <p:nvSpPr>
          <p:cNvPr id="7" name="TextBox 6">
            <a:extLst>
              <a:ext uri="{FF2B5EF4-FFF2-40B4-BE49-F238E27FC236}">
                <a16:creationId xmlns:a16="http://schemas.microsoft.com/office/drawing/2014/main" xmlns="" id="{7A72F5BB-01CE-4E1F-B528-9003564E9862}"/>
              </a:ext>
            </a:extLst>
          </p:cNvPr>
          <p:cNvSpPr txBox="1"/>
          <p:nvPr/>
        </p:nvSpPr>
        <p:spPr>
          <a:xfrm>
            <a:off x="290588" y="6519446"/>
            <a:ext cx="5663473" cy="338554"/>
          </a:xfrm>
          <a:prstGeom prst="rect">
            <a:avLst/>
          </a:prstGeom>
          <a:noFill/>
        </p:spPr>
        <p:txBody>
          <a:bodyPr wrap="none" rtlCol="0">
            <a:spAutoFit/>
          </a:bodyPr>
          <a:lstStyle/>
          <a:p>
            <a:pPr algn="ctr"/>
            <a:r>
              <a:rPr lang="en-US" sz="1600" b="1" dirty="0" smtClean="0">
                <a:latin typeface="Constantia" pitchFamily="18" charset="0"/>
              </a:rPr>
              <a:t>Yoga for stress relief, </a:t>
            </a:r>
            <a:r>
              <a:rPr lang="en-US" sz="1600" b="1" dirty="0" err="1" smtClean="0">
                <a:latin typeface="Constantia" pitchFamily="18" charset="0"/>
              </a:rPr>
              <a:t>Lt.Anu</a:t>
            </a:r>
            <a:r>
              <a:rPr lang="en-US" sz="1600" b="1" dirty="0" smtClean="0">
                <a:latin typeface="Constantia" pitchFamily="18" charset="0"/>
              </a:rPr>
              <a:t> </a:t>
            </a:r>
            <a:r>
              <a:rPr lang="en-US" sz="1600" b="1" dirty="0" err="1" smtClean="0">
                <a:latin typeface="Constantia" pitchFamily="18" charset="0"/>
              </a:rPr>
              <a:t>D.Alappat,St.Mary’s</a:t>
            </a:r>
            <a:r>
              <a:rPr lang="en-US" sz="1600" b="1" dirty="0" smtClean="0">
                <a:latin typeface="Constantia" pitchFamily="18" charset="0"/>
              </a:rPr>
              <a:t> </a:t>
            </a:r>
            <a:r>
              <a:rPr lang="en-US" sz="1600" b="1" dirty="0" smtClean="0">
                <a:latin typeface="Constantia" pitchFamily="18" charset="0"/>
              </a:rPr>
              <a:t>College</a:t>
            </a:r>
            <a:endParaRPr lang="en-IN" sz="1600" b="1" dirty="0">
              <a:latin typeface="Constantia" pitchFamily="18" charset="0"/>
              <a:cs typeface="Arial" panose="020B0604020202020204" pitchFamily="34" charset="0"/>
            </a:endParaRPr>
          </a:p>
        </p:txBody>
      </p:sp>
    </p:spTree>
    <p:extLst>
      <p:ext uri="{BB962C8B-B14F-4D97-AF65-F5344CB8AC3E}">
        <p14:creationId xmlns:p14="http://schemas.microsoft.com/office/powerpoint/2010/main" xmlns="" val="3530108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7999"/>
          </a:xfrm>
          <a:prstGeom prst="rect">
            <a:avLst/>
          </a:prstGeom>
        </p:spPr>
      </p:pic>
      <p:pic>
        <p:nvPicPr>
          <p:cNvPr id="5" name="Picture 4" descr="College logo_Updated.png"/>
          <p:cNvPicPr>
            <a:picLocks noChangeAspect="1"/>
          </p:cNvPicPr>
          <p:nvPr/>
        </p:nvPicPr>
        <p:blipFill>
          <a:blip r:embed="rId3" cstate="print"/>
          <a:stretch>
            <a:fillRect/>
          </a:stretch>
        </p:blipFill>
        <p:spPr>
          <a:xfrm>
            <a:off x="8184594" y="0"/>
            <a:ext cx="991088" cy="1115290"/>
          </a:xfrm>
          <a:prstGeom prst="rect">
            <a:avLst/>
          </a:prstGeom>
        </p:spPr>
      </p:pic>
      <p:sp>
        <p:nvSpPr>
          <p:cNvPr id="6" name="Rectangle 5"/>
          <p:cNvSpPr/>
          <p:nvPr/>
        </p:nvSpPr>
        <p:spPr>
          <a:xfrm>
            <a:off x="-249796" y="785554"/>
            <a:ext cx="8434390" cy="492443"/>
          </a:xfrm>
          <a:prstGeom prst="rect">
            <a:avLst/>
          </a:prstGeom>
        </p:spPr>
        <p:txBody>
          <a:bodyPr wrap="square">
            <a:spAutoFit/>
          </a:bodyPr>
          <a:lstStyle/>
          <a:p>
            <a:pPr algn="ctr">
              <a:buNone/>
            </a:pPr>
            <a:r>
              <a:rPr lang="en-US" sz="2600" b="1" dirty="0" smtClean="0">
                <a:solidFill>
                  <a:srgbClr val="C00000"/>
                </a:solidFill>
                <a:latin typeface="Bookman Old Style" pitchFamily="18" charset="0"/>
              </a:rPr>
              <a:t>         Stress relief Asanas - standing posture</a:t>
            </a:r>
            <a:endParaRPr lang="en-US" sz="2600" b="1" dirty="0">
              <a:solidFill>
                <a:srgbClr val="C00000"/>
              </a:solidFill>
              <a:latin typeface="Bookman Old Style" pitchFamily="18" charset="0"/>
            </a:endParaRPr>
          </a:p>
        </p:txBody>
      </p:sp>
      <p:sp>
        <p:nvSpPr>
          <p:cNvPr id="2" name="Rectangle 1"/>
          <p:cNvSpPr/>
          <p:nvPr/>
        </p:nvSpPr>
        <p:spPr>
          <a:xfrm>
            <a:off x="325724" y="1900844"/>
            <a:ext cx="8494776" cy="4893647"/>
          </a:xfrm>
          <a:prstGeom prst="rect">
            <a:avLst/>
          </a:prstGeom>
        </p:spPr>
        <p:txBody>
          <a:bodyPr wrap="square">
            <a:spAutoFit/>
          </a:bodyPr>
          <a:lstStyle/>
          <a:p>
            <a:pPr algn="just">
              <a:buNone/>
            </a:pP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Trikonasana</a:t>
            </a:r>
            <a:endParaRPr lang="en-US" sz="2800" b="1" dirty="0" smtClean="0">
              <a:solidFill>
                <a:srgbClr val="7030A0"/>
              </a:solidFill>
              <a:latin typeface="Times New Roman" panose="02020603050405020304" pitchFamily="18" charset="0"/>
              <a:cs typeface="Times New Roman" panose="02020603050405020304" pitchFamily="18" charset="0"/>
            </a:endParaRPr>
          </a:p>
          <a:p>
            <a:pPr algn="just">
              <a:buNone/>
            </a:pPr>
            <a:endParaRPr lang="en-US" sz="2200" dirty="0" smtClean="0">
              <a:latin typeface="Times New Roman" panose="02020603050405020304" pitchFamily="18" charset="0"/>
              <a:cs typeface="Times New Roman" panose="02020603050405020304" pitchFamily="18" charset="0"/>
            </a:endParaRPr>
          </a:p>
          <a:p>
            <a:pPr algn="just">
              <a:lnSpc>
                <a:spcPct val="250000"/>
              </a:lnSpc>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This asana improves our mental equilibrium and will make us more comfortable. It also reduces anxiety and stress. Thereby, it helps us to beat acidity &amp; stress related stomach ailments .</a:t>
            </a:r>
          </a:p>
          <a:p>
            <a:pPr algn="just">
              <a:buNone/>
            </a:pPr>
            <a:endParaRPr lang="en-US" sz="2200" b="1" dirty="0" smtClean="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xmlns="" id="{7A72F5BB-01CE-4E1F-B528-9003564E9862}"/>
              </a:ext>
            </a:extLst>
          </p:cNvPr>
          <p:cNvSpPr txBox="1"/>
          <p:nvPr/>
        </p:nvSpPr>
        <p:spPr>
          <a:xfrm>
            <a:off x="290588" y="6292353"/>
            <a:ext cx="5663473" cy="338554"/>
          </a:xfrm>
          <a:prstGeom prst="rect">
            <a:avLst/>
          </a:prstGeom>
          <a:noFill/>
        </p:spPr>
        <p:txBody>
          <a:bodyPr wrap="none" rtlCol="0">
            <a:spAutoFit/>
          </a:bodyPr>
          <a:lstStyle/>
          <a:p>
            <a:pPr algn="ctr"/>
            <a:r>
              <a:rPr lang="en-US" sz="1600" b="1" dirty="0" smtClean="0">
                <a:latin typeface="Constantia" pitchFamily="18" charset="0"/>
              </a:rPr>
              <a:t>Yoga for stress relief, </a:t>
            </a:r>
            <a:r>
              <a:rPr lang="en-US" sz="1600" b="1" dirty="0" err="1" smtClean="0">
                <a:latin typeface="Constantia" pitchFamily="18" charset="0"/>
              </a:rPr>
              <a:t>Lt.Anu</a:t>
            </a:r>
            <a:r>
              <a:rPr lang="en-US" sz="1600" b="1" dirty="0" smtClean="0">
                <a:latin typeface="Constantia" pitchFamily="18" charset="0"/>
              </a:rPr>
              <a:t> </a:t>
            </a:r>
            <a:r>
              <a:rPr lang="en-US" sz="1600" b="1" dirty="0" err="1" smtClean="0">
                <a:latin typeface="Constantia" pitchFamily="18" charset="0"/>
              </a:rPr>
              <a:t>D.Alappat,St.Mary’s</a:t>
            </a:r>
            <a:r>
              <a:rPr lang="en-US" sz="1600" b="1" dirty="0" smtClean="0">
                <a:latin typeface="Constantia" pitchFamily="18" charset="0"/>
              </a:rPr>
              <a:t> </a:t>
            </a:r>
            <a:r>
              <a:rPr lang="en-US" sz="1600" b="1" dirty="0" smtClean="0">
                <a:latin typeface="Constantia" pitchFamily="18" charset="0"/>
              </a:rPr>
              <a:t>College</a:t>
            </a:r>
            <a:endParaRPr lang="en-IN" sz="1600" b="1" dirty="0">
              <a:latin typeface="Constantia" pitchFamily="18" charset="0"/>
              <a:cs typeface="Arial" panose="020B0604020202020204" pitchFamily="34" charset="0"/>
            </a:endParaRPr>
          </a:p>
        </p:txBody>
      </p:sp>
    </p:spTree>
    <p:extLst>
      <p:ext uri="{BB962C8B-B14F-4D97-AF65-F5344CB8AC3E}">
        <p14:creationId xmlns:p14="http://schemas.microsoft.com/office/powerpoint/2010/main" xmlns="" val="42139652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2" name="Rectangle 1"/>
          <p:cNvSpPr/>
          <p:nvPr/>
        </p:nvSpPr>
        <p:spPr>
          <a:xfrm>
            <a:off x="573868" y="761844"/>
            <a:ext cx="7359707" cy="1631216"/>
          </a:xfrm>
          <a:prstGeom prst="rect">
            <a:avLst/>
          </a:prstGeom>
        </p:spPr>
        <p:txBody>
          <a:bodyPr wrap="none">
            <a:spAutoFit/>
          </a:bodyPr>
          <a:lstStyle/>
          <a:p>
            <a:r>
              <a:rPr lang="en-US" sz="2800" b="1" dirty="0">
                <a:solidFill>
                  <a:srgbClr val="C00000"/>
                </a:solidFill>
                <a:latin typeface="Bookman Old Style" pitchFamily="18" charset="0"/>
              </a:rPr>
              <a:t>Stress relief Asanas - standing </a:t>
            </a:r>
            <a:r>
              <a:rPr lang="en-US" sz="2800" b="1" dirty="0" smtClean="0">
                <a:solidFill>
                  <a:srgbClr val="C00000"/>
                </a:solidFill>
                <a:latin typeface="Bookman Old Style" pitchFamily="18" charset="0"/>
              </a:rPr>
              <a:t>posture</a:t>
            </a:r>
            <a:endParaRPr lang="en-US" sz="2800" b="1" dirty="0" smtClean="0">
              <a:solidFill>
                <a:srgbClr val="C00000"/>
              </a:solidFill>
              <a:latin typeface="Bookman Old Style" panose="02050604050505020204" pitchFamily="18" charset="0"/>
            </a:endParaRPr>
          </a:p>
          <a:p>
            <a:endParaRPr lang="en-US" sz="2400" b="1" dirty="0" smtClean="0">
              <a:solidFill>
                <a:schemeClr val="accent2"/>
              </a:solidFill>
              <a:latin typeface="Bookman Old Style" panose="02050604050505020204" pitchFamily="18" charset="0"/>
            </a:endParaRPr>
          </a:p>
          <a:p>
            <a:endParaRPr lang="en-US" sz="2400" b="1" dirty="0" smtClean="0">
              <a:solidFill>
                <a:schemeClr val="accent2"/>
              </a:solidFill>
              <a:latin typeface="Bookman Old Style" panose="02050604050505020204" pitchFamily="18" charset="0"/>
            </a:endParaRPr>
          </a:p>
          <a:p>
            <a:r>
              <a:rPr lang="en-US" sz="2400" b="1" dirty="0" err="1" smtClean="0">
                <a:solidFill>
                  <a:schemeClr val="accent2"/>
                </a:solidFill>
                <a:latin typeface="Bookman Old Style" panose="02050604050505020204" pitchFamily="18" charset="0"/>
              </a:rPr>
              <a:t>Ardha</a:t>
            </a:r>
            <a:r>
              <a:rPr lang="en-US" sz="2400" b="1" dirty="0" smtClean="0">
                <a:solidFill>
                  <a:schemeClr val="accent2"/>
                </a:solidFill>
                <a:latin typeface="Bookman Old Style" panose="02050604050505020204" pitchFamily="18" charset="0"/>
              </a:rPr>
              <a:t> </a:t>
            </a:r>
            <a:r>
              <a:rPr lang="en-US" sz="2400" b="1" dirty="0" smtClean="0">
                <a:solidFill>
                  <a:schemeClr val="accent2"/>
                </a:solidFill>
                <a:latin typeface="Bookman Old Style" panose="02050604050505020204" pitchFamily="18" charset="0"/>
              </a:rPr>
              <a:t>Chakrasana</a:t>
            </a:r>
            <a:endParaRPr lang="en-US" sz="2400" b="1" dirty="0">
              <a:solidFill>
                <a:schemeClr val="accent2"/>
              </a:solidFill>
              <a:latin typeface="Bookman Old Style" panose="02050604050505020204" pitchFamily="18" charset="0"/>
            </a:endParaRPr>
          </a:p>
        </p:txBody>
      </p:sp>
      <p:sp>
        <p:nvSpPr>
          <p:cNvPr id="3" name="Rectangle 2"/>
          <p:cNvSpPr/>
          <p:nvPr/>
        </p:nvSpPr>
        <p:spPr>
          <a:xfrm>
            <a:off x="496388" y="2309653"/>
            <a:ext cx="8183749" cy="2109039"/>
          </a:xfrm>
          <a:prstGeom prst="rect">
            <a:avLst/>
          </a:prstGeom>
        </p:spPr>
        <p:txBody>
          <a:bodyPr wrap="square">
            <a:spAutoFit/>
          </a:bodyPr>
          <a:lstStyle/>
          <a:p>
            <a:pPr algn="just">
              <a:lnSpc>
                <a:spcPct val="150000"/>
              </a:lnSpc>
              <a:buNone/>
            </a:pPr>
            <a:r>
              <a:rPr lang="en-US" sz="2400" dirty="0" smtClean="0"/>
              <a:t>	</a:t>
            </a:r>
            <a:r>
              <a:rPr lang="en-US" sz="2200" dirty="0" smtClean="0">
                <a:latin typeface="Times New Roman" panose="02020603050405020304" pitchFamily="18" charset="0"/>
                <a:cs typeface="Times New Roman" panose="02020603050405020304" pitchFamily="18" charset="0"/>
              </a:rPr>
              <a:t>Ardha Chakrasana </a:t>
            </a:r>
            <a:r>
              <a:rPr lang="en-US" sz="2200" dirty="0">
                <a:latin typeface="Times New Roman" panose="02020603050405020304" pitchFamily="18" charset="0"/>
                <a:cs typeface="Times New Roman" panose="02020603050405020304" pitchFamily="18" charset="0"/>
              </a:rPr>
              <a:t>gives a good stretch to the entire body, improves balance, strengthens back and lower limbs, expands chest and shoulders, aids digestive system, relieves menstrual pain, improves coordination. It is a </a:t>
            </a:r>
            <a:r>
              <a:rPr lang="en-US" sz="2200" dirty="0" smtClean="0">
                <a:latin typeface="Times New Roman" panose="02020603050405020304" pitchFamily="18" charset="0"/>
                <a:cs typeface="Times New Roman" panose="02020603050405020304" pitchFamily="18" charset="0"/>
              </a:rPr>
              <a:t>stress-reliever.</a:t>
            </a:r>
            <a:endParaRPr lang="en-US" sz="2200" dirty="0">
              <a:latin typeface="Times New Roman" pitchFamily="18" charset="0"/>
              <a:cs typeface="Times New Roman" pitchFamily="18" charset="0"/>
            </a:endParaRPr>
          </a:p>
        </p:txBody>
      </p:sp>
      <p:sp>
        <p:nvSpPr>
          <p:cNvPr id="9" name="TextBox 8">
            <a:extLst>
              <a:ext uri="{FF2B5EF4-FFF2-40B4-BE49-F238E27FC236}">
                <a16:creationId xmlns:a16="http://schemas.microsoft.com/office/drawing/2014/main" xmlns="" id="{7A72F5BB-01CE-4E1F-B528-9003564E9862}"/>
              </a:ext>
            </a:extLst>
          </p:cNvPr>
          <p:cNvSpPr txBox="1"/>
          <p:nvPr/>
        </p:nvSpPr>
        <p:spPr>
          <a:xfrm>
            <a:off x="290588" y="6292353"/>
            <a:ext cx="5663473" cy="338554"/>
          </a:xfrm>
          <a:prstGeom prst="rect">
            <a:avLst/>
          </a:prstGeom>
          <a:noFill/>
        </p:spPr>
        <p:txBody>
          <a:bodyPr wrap="none" rtlCol="0">
            <a:spAutoFit/>
          </a:bodyPr>
          <a:lstStyle/>
          <a:p>
            <a:pPr algn="ctr"/>
            <a:r>
              <a:rPr lang="en-US" sz="1600" b="1" dirty="0" smtClean="0">
                <a:latin typeface="Constantia" pitchFamily="18" charset="0"/>
              </a:rPr>
              <a:t>Yoga for stress relief, </a:t>
            </a:r>
            <a:r>
              <a:rPr lang="en-US" sz="1600" b="1" dirty="0" err="1" smtClean="0">
                <a:latin typeface="Constantia" pitchFamily="18" charset="0"/>
              </a:rPr>
              <a:t>Lt.Anu</a:t>
            </a:r>
            <a:r>
              <a:rPr lang="en-US" sz="1600" b="1" dirty="0" smtClean="0">
                <a:latin typeface="Constantia" pitchFamily="18" charset="0"/>
              </a:rPr>
              <a:t> </a:t>
            </a:r>
            <a:r>
              <a:rPr lang="en-US" sz="1600" b="1" dirty="0" err="1" smtClean="0">
                <a:latin typeface="Constantia" pitchFamily="18" charset="0"/>
              </a:rPr>
              <a:t>D.Alappat,St.Mary’s</a:t>
            </a:r>
            <a:r>
              <a:rPr lang="en-US" sz="1600" b="1" dirty="0" smtClean="0">
                <a:latin typeface="Constantia" pitchFamily="18" charset="0"/>
              </a:rPr>
              <a:t> </a:t>
            </a:r>
            <a:r>
              <a:rPr lang="en-US" sz="1600" b="1" dirty="0" smtClean="0">
                <a:latin typeface="Constantia" pitchFamily="18" charset="0"/>
              </a:rPr>
              <a:t>College</a:t>
            </a:r>
            <a:endParaRPr lang="en-IN" sz="1600" b="1" dirty="0">
              <a:latin typeface="Constantia" pitchFamily="18" charset="0"/>
              <a:cs typeface="Arial" panose="020B0604020202020204" pitchFamily="34" charset="0"/>
            </a:endParaRPr>
          </a:p>
        </p:txBody>
      </p:sp>
    </p:spTree>
    <p:extLst>
      <p:ext uri="{BB962C8B-B14F-4D97-AF65-F5344CB8AC3E}">
        <p14:creationId xmlns:p14="http://schemas.microsoft.com/office/powerpoint/2010/main" xmlns="" val="25750315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2826"/>
            <a:ext cx="9144000" cy="6855174"/>
          </a:xfrm>
          <a:prstGeom prst="rect">
            <a:avLst/>
          </a:prstGeom>
        </p:spPr>
      </p:pic>
      <p:pic>
        <p:nvPicPr>
          <p:cNvPr id="5" name="Picture 4" descr="College logo_Updated.png"/>
          <p:cNvPicPr>
            <a:picLocks noChangeAspect="1"/>
          </p:cNvPicPr>
          <p:nvPr/>
        </p:nvPicPr>
        <p:blipFill>
          <a:blip r:embed="rId3" cstate="print"/>
          <a:stretch>
            <a:fillRect/>
          </a:stretch>
        </p:blipFill>
        <p:spPr>
          <a:xfrm>
            <a:off x="8184594" y="0"/>
            <a:ext cx="991088" cy="1115290"/>
          </a:xfrm>
          <a:prstGeom prst="rect">
            <a:avLst/>
          </a:prstGeom>
        </p:spPr>
      </p:pic>
      <p:sp>
        <p:nvSpPr>
          <p:cNvPr id="6" name="Rectangle 5"/>
          <p:cNvSpPr/>
          <p:nvPr/>
        </p:nvSpPr>
        <p:spPr>
          <a:xfrm>
            <a:off x="-249796" y="785554"/>
            <a:ext cx="8434390" cy="492443"/>
          </a:xfrm>
          <a:prstGeom prst="rect">
            <a:avLst/>
          </a:prstGeom>
        </p:spPr>
        <p:txBody>
          <a:bodyPr wrap="square">
            <a:spAutoFit/>
          </a:bodyPr>
          <a:lstStyle/>
          <a:p>
            <a:pPr algn="ctr">
              <a:buNone/>
            </a:pPr>
            <a:r>
              <a:rPr lang="en-US" sz="2600" b="1" dirty="0" smtClean="0">
                <a:solidFill>
                  <a:srgbClr val="C00000"/>
                </a:solidFill>
                <a:latin typeface="Bookman Old Style" pitchFamily="18" charset="0"/>
              </a:rPr>
              <a:t>         Stress relief Asanas - sitting posture</a:t>
            </a:r>
            <a:endParaRPr lang="en-US" sz="2600" b="1" dirty="0">
              <a:solidFill>
                <a:srgbClr val="C00000"/>
              </a:solidFill>
              <a:latin typeface="Bookman Old Style" pitchFamily="18" charset="0"/>
            </a:endParaRPr>
          </a:p>
        </p:txBody>
      </p:sp>
      <p:sp>
        <p:nvSpPr>
          <p:cNvPr id="2" name="Rectangle 1"/>
          <p:cNvSpPr/>
          <p:nvPr/>
        </p:nvSpPr>
        <p:spPr>
          <a:xfrm>
            <a:off x="470263" y="1675035"/>
            <a:ext cx="8216538" cy="4785926"/>
          </a:xfrm>
          <a:prstGeom prst="rect">
            <a:avLst/>
          </a:prstGeom>
        </p:spPr>
        <p:txBody>
          <a:bodyPr wrap="square">
            <a:spAutoFit/>
          </a:bodyPr>
          <a:lstStyle/>
          <a:p>
            <a:pPr algn="just">
              <a:buNone/>
            </a:pP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Vajrasana</a:t>
            </a:r>
            <a:endParaRPr lang="en-US" sz="2800" b="1" dirty="0" smtClean="0">
              <a:solidFill>
                <a:srgbClr val="7030A0"/>
              </a:solidFill>
              <a:latin typeface="Times New Roman" panose="02020603050405020304" pitchFamily="18" charset="0"/>
              <a:cs typeface="Times New Roman" panose="02020603050405020304" pitchFamily="18" charset="0"/>
            </a:endParaRPr>
          </a:p>
          <a:p>
            <a:pPr algn="just">
              <a:buNone/>
            </a:pPr>
            <a:endParaRPr lang="en-US" sz="2200" dirty="0" smtClean="0">
              <a:latin typeface="Times New Roman" panose="02020603050405020304" pitchFamily="18" charset="0"/>
              <a:cs typeface="Times New Roman" panose="02020603050405020304" pitchFamily="18" charset="0"/>
            </a:endParaRPr>
          </a:p>
          <a:p>
            <a:pPr algn="just">
              <a:lnSpc>
                <a:spcPct val="250000"/>
              </a:lnSpc>
              <a:buNone/>
            </a:pPr>
            <a:r>
              <a:rPr lang="en-US" sz="2200" dirty="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This asana calms our mind and relaxes each and every nerves in our body. Slow and rhythmic breathing in this asana takes ourselves into a meditative state. By practicing </a:t>
            </a:r>
            <a:r>
              <a:rPr lang="en-US" sz="2000" b="1" dirty="0">
                <a:latin typeface="Times New Roman" panose="02020603050405020304" pitchFamily="18" charset="0"/>
                <a:cs typeface="Times New Roman" panose="02020603050405020304" pitchFamily="18" charset="0"/>
              </a:rPr>
              <a:t>this asana </a:t>
            </a:r>
            <a:r>
              <a:rPr lang="en-US" sz="2000" b="1" dirty="0" smtClean="0">
                <a:latin typeface="Times New Roman" panose="02020603050405020304" pitchFamily="18" charset="0"/>
                <a:cs typeface="Times New Roman" panose="02020603050405020304" pitchFamily="18" charset="0"/>
              </a:rPr>
              <a:t>for </a:t>
            </a:r>
            <a:r>
              <a:rPr lang="en-US" sz="2000" b="1" dirty="0">
                <a:latin typeface="Times New Roman" panose="02020603050405020304" pitchFamily="18" charset="0"/>
                <a:cs typeface="Times New Roman" panose="02020603050405020304" pitchFamily="18" charset="0"/>
              </a:rPr>
              <a:t>people who face a high level of stress </a:t>
            </a:r>
            <a:r>
              <a:rPr lang="en-US" sz="2000" b="1" dirty="0" smtClean="0">
                <a:latin typeface="Times New Roman" panose="02020603050405020304" pitchFamily="18" charset="0"/>
                <a:cs typeface="Times New Roman" panose="02020603050405020304" pitchFamily="18" charset="0"/>
              </a:rPr>
              <a:t>and for </a:t>
            </a:r>
            <a:r>
              <a:rPr lang="en-US" sz="2000" b="1" dirty="0">
                <a:latin typeface="Times New Roman" panose="02020603050405020304" pitchFamily="18" charset="0"/>
                <a:cs typeface="Times New Roman" panose="02020603050405020304" pitchFamily="18" charset="0"/>
              </a:rPr>
              <a:t>those whose jobs involve a lot of stress and </a:t>
            </a:r>
            <a:r>
              <a:rPr lang="en-US" sz="2000" b="1" dirty="0" smtClean="0">
                <a:latin typeface="Times New Roman" panose="02020603050405020304" pitchFamily="18" charset="0"/>
                <a:cs typeface="Times New Roman" panose="02020603050405020304" pitchFamily="18" charset="0"/>
              </a:rPr>
              <a:t>pressure it gives more relief to the mind and to the body.</a:t>
            </a:r>
          </a:p>
        </p:txBody>
      </p:sp>
      <p:sp>
        <p:nvSpPr>
          <p:cNvPr id="7" name="TextBox 6">
            <a:extLst>
              <a:ext uri="{FF2B5EF4-FFF2-40B4-BE49-F238E27FC236}">
                <a16:creationId xmlns:a16="http://schemas.microsoft.com/office/drawing/2014/main" xmlns="" id="{7A72F5BB-01CE-4E1F-B528-9003564E9862}"/>
              </a:ext>
            </a:extLst>
          </p:cNvPr>
          <p:cNvSpPr txBox="1"/>
          <p:nvPr/>
        </p:nvSpPr>
        <p:spPr>
          <a:xfrm>
            <a:off x="290588" y="6292353"/>
            <a:ext cx="5663473" cy="338554"/>
          </a:xfrm>
          <a:prstGeom prst="rect">
            <a:avLst/>
          </a:prstGeom>
          <a:noFill/>
        </p:spPr>
        <p:txBody>
          <a:bodyPr wrap="none" rtlCol="0">
            <a:spAutoFit/>
          </a:bodyPr>
          <a:lstStyle/>
          <a:p>
            <a:pPr algn="ctr"/>
            <a:r>
              <a:rPr lang="en-US" sz="1600" b="1" dirty="0" smtClean="0">
                <a:latin typeface="Constantia" pitchFamily="18" charset="0"/>
              </a:rPr>
              <a:t>Yoga for stress relief, </a:t>
            </a:r>
            <a:r>
              <a:rPr lang="en-US" sz="1600" b="1" dirty="0" err="1" smtClean="0">
                <a:latin typeface="Constantia" pitchFamily="18" charset="0"/>
              </a:rPr>
              <a:t>Lt.Anu</a:t>
            </a:r>
            <a:r>
              <a:rPr lang="en-US" sz="1600" b="1" dirty="0" smtClean="0">
                <a:latin typeface="Constantia" pitchFamily="18" charset="0"/>
              </a:rPr>
              <a:t> </a:t>
            </a:r>
            <a:r>
              <a:rPr lang="en-US" sz="1600" b="1" dirty="0" err="1" smtClean="0">
                <a:latin typeface="Constantia" pitchFamily="18" charset="0"/>
              </a:rPr>
              <a:t>D.Alappat,St.Mary’s</a:t>
            </a:r>
            <a:r>
              <a:rPr lang="en-US" sz="1600" b="1" dirty="0" smtClean="0">
                <a:latin typeface="Constantia" pitchFamily="18" charset="0"/>
              </a:rPr>
              <a:t> </a:t>
            </a:r>
            <a:r>
              <a:rPr lang="en-US" sz="1600" b="1" dirty="0" smtClean="0">
                <a:latin typeface="Constantia" pitchFamily="18" charset="0"/>
              </a:rPr>
              <a:t>College</a:t>
            </a:r>
            <a:endParaRPr lang="en-IN" sz="1600" b="1" dirty="0">
              <a:latin typeface="Constantia" pitchFamily="18" charset="0"/>
              <a:cs typeface="Arial" panose="020B0604020202020204" pitchFamily="34" charset="0"/>
            </a:endParaRPr>
          </a:p>
        </p:txBody>
      </p:sp>
    </p:spTree>
    <p:extLst>
      <p:ext uri="{BB962C8B-B14F-4D97-AF65-F5344CB8AC3E}">
        <p14:creationId xmlns:p14="http://schemas.microsoft.com/office/powerpoint/2010/main" xmlns="" val="2905105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0043" cy="6768661"/>
          </a:xfrm>
          <a:prstGeom prst="rect">
            <a:avLst/>
          </a:prstGeom>
        </p:spPr>
      </p:pic>
      <p:pic>
        <p:nvPicPr>
          <p:cNvPr id="5" name="Picture 4" descr="College logo_Updated.png"/>
          <p:cNvPicPr>
            <a:picLocks noChangeAspect="1"/>
          </p:cNvPicPr>
          <p:nvPr/>
        </p:nvPicPr>
        <p:blipFill>
          <a:blip r:embed="rId3" cstate="print"/>
          <a:stretch>
            <a:fillRect/>
          </a:stretch>
        </p:blipFill>
        <p:spPr>
          <a:xfrm>
            <a:off x="8184594" y="0"/>
            <a:ext cx="991088" cy="1115290"/>
          </a:xfrm>
          <a:prstGeom prst="rect">
            <a:avLst/>
          </a:prstGeom>
        </p:spPr>
      </p:pic>
      <p:sp>
        <p:nvSpPr>
          <p:cNvPr id="6" name="Rectangle 5"/>
          <p:cNvSpPr/>
          <p:nvPr/>
        </p:nvSpPr>
        <p:spPr>
          <a:xfrm>
            <a:off x="-249796" y="785554"/>
            <a:ext cx="8434390" cy="492443"/>
          </a:xfrm>
          <a:prstGeom prst="rect">
            <a:avLst/>
          </a:prstGeom>
        </p:spPr>
        <p:txBody>
          <a:bodyPr wrap="square">
            <a:spAutoFit/>
          </a:bodyPr>
          <a:lstStyle/>
          <a:p>
            <a:pPr algn="ctr">
              <a:buNone/>
            </a:pPr>
            <a:r>
              <a:rPr lang="en-US" sz="2600" b="1" dirty="0" smtClean="0">
                <a:solidFill>
                  <a:srgbClr val="C00000"/>
                </a:solidFill>
                <a:latin typeface="Bookman Old Style" pitchFamily="18" charset="0"/>
              </a:rPr>
              <a:t>         Stress relief Asanas - sitting posture</a:t>
            </a:r>
            <a:endParaRPr lang="en-US" sz="2600" b="1" dirty="0">
              <a:solidFill>
                <a:srgbClr val="C00000"/>
              </a:solidFill>
              <a:latin typeface="Bookman Old Style" pitchFamily="18" charset="0"/>
            </a:endParaRPr>
          </a:p>
        </p:txBody>
      </p:sp>
      <p:sp>
        <p:nvSpPr>
          <p:cNvPr id="2" name="Rectangle 1"/>
          <p:cNvSpPr/>
          <p:nvPr/>
        </p:nvSpPr>
        <p:spPr>
          <a:xfrm>
            <a:off x="324612" y="1675035"/>
            <a:ext cx="8494776" cy="3662541"/>
          </a:xfrm>
          <a:prstGeom prst="rect">
            <a:avLst/>
          </a:prstGeom>
        </p:spPr>
        <p:txBody>
          <a:bodyPr wrap="square">
            <a:spAutoFit/>
          </a:bodyPr>
          <a:lstStyle/>
          <a:p>
            <a:pPr algn="just">
              <a:buNone/>
            </a:pPr>
            <a:r>
              <a:rPr lang="en-US" sz="2800" b="1" dirty="0" smtClean="0">
                <a:solidFill>
                  <a:srgbClr val="7030A0"/>
                </a:solidFill>
                <a:latin typeface="Times New Roman" panose="02020603050405020304" pitchFamily="18" charset="0"/>
                <a:cs typeface="Times New Roman" panose="02020603050405020304" pitchFamily="18" charset="0"/>
              </a:rPr>
              <a:t>        Sasangasana (Rabbit Pose)</a:t>
            </a:r>
          </a:p>
          <a:p>
            <a:pPr algn="just">
              <a:buNone/>
            </a:pPr>
            <a:endParaRPr lang="en-US" sz="2400" dirty="0" smtClean="0">
              <a:latin typeface="Times New Roman" panose="02020603050405020304" pitchFamily="18" charset="0"/>
              <a:cs typeface="Times New Roman" panose="02020603050405020304" pitchFamily="18" charset="0"/>
            </a:endParaRPr>
          </a:p>
          <a:p>
            <a:pPr algn="just">
              <a:lnSpc>
                <a:spcPct val="200000"/>
              </a:lnSpc>
              <a:buNone/>
            </a:pPr>
            <a:r>
              <a:rPr lang="en-US" sz="2400" dirty="0" smtClean="0">
                <a:latin typeface="Times New Roman" panose="02020603050405020304" pitchFamily="18" charset="0"/>
                <a:cs typeface="Times New Roman" panose="02020603050405020304" pitchFamily="18" charset="0"/>
              </a:rPr>
              <a:t>	</a:t>
            </a:r>
            <a:r>
              <a:rPr lang="en-US" dirty="0"/>
              <a:t> </a:t>
            </a:r>
            <a:r>
              <a:rPr lang="en-US" sz="2200" dirty="0" smtClean="0">
                <a:latin typeface="Times New Roman" panose="02020603050405020304" pitchFamily="18" charset="0"/>
                <a:cs typeface="Times New Roman" panose="02020603050405020304" pitchFamily="18" charset="0"/>
              </a:rPr>
              <a:t>By performing Sasangasana, it smoothens working of the thyroid gland and keep all hormones under control. It brings fresh blood supply to the crown of the head and relieves the stress. It also increases awareness of body and breathing.</a:t>
            </a:r>
          </a:p>
        </p:txBody>
      </p:sp>
      <p:sp>
        <p:nvSpPr>
          <p:cNvPr id="8" name="TextBox 7">
            <a:extLst>
              <a:ext uri="{FF2B5EF4-FFF2-40B4-BE49-F238E27FC236}">
                <a16:creationId xmlns:a16="http://schemas.microsoft.com/office/drawing/2014/main" xmlns="" id="{7A72F5BB-01CE-4E1F-B528-9003564E9862}"/>
              </a:ext>
            </a:extLst>
          </p:cNvPr>
          <p:cNvSpPr txBox="1"/>
          <p:nvPr/>
        </p:nvSpPr>
        <p:spPr>
          <a:xfrm>
            <a:off x="290588" y="6292353"/>
            <a:ext cx="5663473" cy="338554"/>
          </a:xfrm>
          <a:prstGeom prst="rect">
            <a:avLst/>
          </a:prstGeom>
          <a:noFill/>
        </p:spPr>
        <p:txBody>
          <a:bodyPr wrap="none" rtlCol="0">
            <a:spAutoFit/>
          </a:bodyPr>
          <a:lstStyle/>
          <a:p>
            <a:pPr algn="ctr"/>
            <a:r>
              <a:rPr lang="en-US" sz="1600" b="1" dirty="0" smtClean="0">
                <a:latin typeface="Constantia" pitchFamily="18" charset="0"/>
              </a:rPr>
              <a:t>Yoga for stress relief, </a:t>
            </a:r>
            <a:r>
              <a:rPr lang="en-US" sz="1600" b="1" dirty="0" err="1" smtClean="0">
                <a:latin typeface="Constantia" pitchFamily="18" charset="0"/>
              </a:rPr>
              <a:t>Lt.Anu</a:t>
            </a:r>
            <a:r>
              <a:rPr lang="en-US" sz="1600" b="1" dirty="0" smtClean="0">
                <a:latin typeface="Constantia" pitchFamily="18" charset="0"/>
              </a:rPr>
              <a:t> </a:t>
            </a:r>
            <a:r>
              <a:rPr lang="en-US" sz="1600" b="1" dirty="0" err="1" smtClean="0">
                <a:latin typeface="Constantia" pitchFamily="18" charset="0"/>
              </a:rPr>
              <a:t>D.Alappat,St.Mary’s</a:t>
            </a:r>
            <a:r>
              <a:rPr lang="en-US" sz="1600" b="1" dirty="0" smtClean="0">
                <a:latin typeface="Constantia" pitchFamily="18" charset="0"/>
              </a:rPr>
              <a:t> </a:t>
            </a:r>
            <a:r>
              <a:rPr lang="en-US" sz="1600" b="1" dirty="0" smtClean="0">
                <a:latin typeface="Constantia" pitchFamily="18" charset="0"/>
              </a:rPr>
              <a:t>College</a:t>
            </a:r>
            <a:endParaRPr lang="en-IN" sz="1600" b="1" dirty="0">
              <a:latin typeface="Constantia" pitchFamily="18" charset="0"/>
              <a:cs typeface="Arial" panose="020B0604020202020204" pitchFamily="34" charset="0"/>
            </a:endParaRPr>
          </a:p>
        </p:txBody>
      </p:sp>
    </p:spTree>
    <p:extLst>
      <p:ext uri="{BB962C8B-B14F-4D97-AF65-F5344CB8AC3E}">
        <p14:creationId xmlns:p14="http://schemas.microsoft.com/office/powerpoint/2010/main" xmlns="" val="33810724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501</TotalTime>
  <Words>218</Words>
  <Application>Microsoft Office PowerPoint</Application>
  <PresentationFormat>On-screen Show (4:3)</PresentationFormat>
  <Paragraphs>82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Avinz</dc:creator>
  <cp:lastModifiedBy>admission</cp:lastModifiedBy>
  <cp:revision>159</cp:revision>
  <dcterms:created xsi:type="dcterms:W3CDTF">2018-12-04T06:33:32Z</dcterms:created>
  <dcterms:modified xsi:type="dcterms:W3CDTF">2019-06-30T23:31:06Z</dcterms:modified>
</cp:coreProperties>
</file>