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86" r:id="rId12"/>
    <p:sldId id="279" r:id="rId13"/>
    <p:sldId id="280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ffine_space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en.wikipedia.org/wiki/Hyperplan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Euclidean_space" TargetMode="External"/><Relationship Id="rId5" Type="http://schemas.openxmlformats.org/officeDocument/2006/relationships/hyperlink" Target="https://en.wikipedia.org/wiki/Plane_(geometry)" TargetMode="External"/><Relationship Id="rId4" Type="http://schemas.openxmlformats.org/officeDocument/2006/relationships/hyperlink" Target="https://en.wikipedia.org/wiki/Geometr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A5872A-EBA1-4765-860B-C6F753BE861D}"/>
                  </a:ext>
                </a:extLst>
              </p:cNvPr>
              <p:cNvSpPr txBox="1"/>
              <p:nvPr/>
            </p:nvSpPr>
            <p:spPr>
              <a:xfrm>
                <a:off x="178905" y="692702"/>
                <a:ext cx="85840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C00000"/>
                    </a:solidFill>
                    <a:latin typeface="Bookman Old Style" panose="020506040505050202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IN" sz="3600" b="1" dirty="0">
                  <a:solidFill>
                    <a:srgbClr val="C00000"/>
                  </a:solidFill>
                  <a:latin typeface="Bookman Old Style" panose="0205060405050502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A5872A-EBA1-4765-860B-C6F753BE8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05" y="692702"/>
                <a:ext cx="8584096" cy="646331"/>
              </a:xfrm>
              <a:prstGeom prst="rect">
                <a:avLst/>
              </a:prstGeom>
              <a:blipFill>
                <a:blip r:embed="rId3"/>
                <a:stretch>
                  <a:fillRect t="-16038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Parvathy K. S.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11697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2500" y="1261089"/>
            <a:ext cx="7112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 Convexity of Infinite Arity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2800" y="1692884"/>
                <a:ext cx="7150100" cy="45366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X =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n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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 with the norm induced by the inner product defined by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= x(1)y(1) + x(2)y(2) + ………….+x(n)y(n)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For t = ( t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,…..t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define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on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by,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	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(x) = 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x(1)+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x(2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)+……..t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x(n-1) – x(n)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Then </a:t>
                </a:r>
                <a:r>
                  <a:rPr lang="en-US" sz="28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 linear for all t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800" y="1692884"/>
                <a:ext cx="7150100" cy="4536627"/>
              </a:xfrm>
              <a:prstGeom prst="rect">
                <a:avLst/>
              </a:prstGeom>
              <a:blipFill>
                <a:blip r:embed="rId4"/>
                <a:stretch>
                  <a:fillRect l="-1705" t="-1075" r="-2131" b="-2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63600" y="1273585"/>
                <a:ext cx="7264400" cy="33207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 r 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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 and  T = { t = ( t</a:t>
                </a:r>
                <a:r>
                  <a:rPr lang="en-US" sz="3200" b="1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</a:t>
                </a:r>
                <a:r>
                  <a:rPr lang="en-US" sz="3200" b="1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,…..t</a:t>
                </a:r>
                <a:r>
                  <a:rPr lang="en-US" sz="3200" b="1" i="1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</a:t>
                </a:r>
                <a:r>
                  <a:rPr lang="en-US" sz="3200" b="1" i="1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r},  and S = { (t, 0) : t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32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T}and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𝓒</m:t>
                    </m:r>
                  </m:oMath>
                </a14:m>
                <a:r>
                  <a:rPr lang="en-US" sz="3200" b="1" i="1" dirty="0"/>
                  <a:t> 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supHide m:val="on"/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  <m:sup/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2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∈ </m:t>
                            </m:r>
                            <m:sSup>
                              <m:sSupPr>
                                <m:ctrlP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: −</m:t>
                            </m:r>
                            <m:sSup>
                              <m:sSupPr>
                                <m:ctrlP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  <m:r>
                              <a:rPr lang="en-US" sz="3200" b="1" i="1">
                                <a:latin typeface="Cambria Math" panose="02040503050406030204" pitchFamily="18" charset="0"/>
                              </a:rPr>
                              <m:t> ≤ </m:t>
                            </m:r>
                            <m:sSup>
                              <m:sSupPr>
                                <m:ctrlP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32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3200" b="1" i="1" dirty="0" smtClean="0"/>
                  <a:t>. Then Co(S)=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𝓒</m:t>
                    </m:r>
                  </m:oMath>
                </a14:m>
                <a:endParaRPr lang="en-US" sz="3200" b="1" i="1" dirty="0"/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en-US" sz="3200" b="1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1273585"/>
                <a:ext cx="7264400" cy="3320781"/>
              </a:xfrm>
              <a:prstGeom prst="rect">
                <a:avLst/>
              </a:prstGeom>
              <a:blipFill>
                <a:blip r:embed="rId2"/>
                <a:stretch>
                  <a:fillRect l="-2183" t="-1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9700" y="6351369"/>
                <a:ext cx="72390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351369"/>
                <a:ext cx="7239000" cy="369332"/>
              </a:xfrm>
              <a:prstGeom prst="rect">
                <a:avLst/>
              </a:prstGeom>
              <a:blipFill>
                <a:blip r:embed="rId3"/>
                <a:stretch>
                  <a:fillRect l="-758" t="-1000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616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42882" y="1375389"/>
                <a:ext cx="8356600" cy="36004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i="1" dirty="0"/>
                  <a:t>Let C 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sup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/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∈ </m:t>
                            </m:r>
                            <m:sSup>
                              <m:sSup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: −</m:t>
                            </m:r>
                            <m:sSup>
                              <m:sSup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 ≤ </m:t>
                            </m:r>
                            <m:sSup>
                              <m:sSup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3200" i="1" dirty="0"/>
                  <a:t>.</a:t>
                </a:r>
              </a:p>
              <a:p>
                <a:r>
                  <a:rPr lang="en-US" sz="3200" i="1" dirty="0"/>
                  <a:t>Then C is convex and  S </a:t>
                </a:r>
                <a:r>
                  <a:rPr lang="en-US" sz="3200" i="1" dirty="0">
                    <a:sym typeface="Symbol" panose="05050102010706020507" pitchFamily="18" charset="2"/>
                  </a:rPr>
                  <a:t></a:t>
                </a:r>
                <a:r>
                  <a:rPr lang="en-US" sz="3200" i="1" dirty="0"/>
                  <a:t> C. Let C  be the H convexity on R</a:t>
                </a:r>
                <a:r>
                  <a:rPr lang="en-US" sz="3200" i="1" baseline="30000" dirty="0"/>
                  <a:t>n</a:t>
                </a:r>
                <a:r>
                  <a:rPr lang="en-US" sz="3200" i="1" dirty="0"/>
                  <a:t> symmetrically generated by</a:t>
                </a:r>
              </a:p>
              <a:p>
                <a:r>
                  <a:rPr lang="en-US" sz="3200" i="1" dirty="0"/>
                  <a:t> F = { </a:t>
                </a:r>
                <a:r>
                  <a:rPr lang="en-US" sz="3200" i="1" dirty="0" err="1"/>
                  <a:t>f</a:t>
                </a:r>
                <a:r>
                  <a:rPr lang="en-US" sz="3200" i="1" baseline="-25000" dirty="0" err="1"/>
                  <a:t>t</a:t>
                </a:r>
                <a:r>
                  <a:rPr lang="en-US" sz="3200" i="1" baseline="-25000" dirty="0"/>
                  <a:t> </a:t>
                </a:r>
                <a:r>
                  <a:rPr lang="en-US" sz="3200" i="1" dirty="0"/>
                  <a:t>: t </a:t>
                </a:r>
                <a:r>
                  <a:rPr lang="en-US" sz="3200" i="1" dirty="0">
                    <a:sym typeface="Symbol" panose="05050102010706020507" pitchFamily="18" charset="2"/>
                  </a:rPr>
                  <a:t></a:t>
                </a:r>
                <a:r>
                  <a:rPr lang="en-US" sz="3200" i="1" dirty="0"/>
                  <a:t> T}.Then C is the convex hull of S. </a:t>
                </a:r>
              </a:p>
              <a:p>
                <a:r>
                  <a:rPr lang="en-US" sz="3200" i="1" dirty="0"/>
                  <a:t>Now consider the points  c = (0,0,….,r</a:t>
                </a:r>
                <a:r>
                  <a:rPr lang="en-US" sz="3200" i="1" baseline="30000" dirty="0"/>
                  <a:t>2</a:t>
                </a:r>
                <a:r>
                  <a:rPr lang="en-US" sz="3200" i="1" dirty="0"/>
                  <a:t>) and  y</a:t>
                </a:r>
                <a:r>
                  <a:rPr lang="en-US" sz="3200" i="1" dirty="0">
                    <a:sym typeface="Symbol" panose="05050102010706020507" pitchFamily="18" charset="2"/>
                  </a:rPr>
                  <a:t></a:t>
                </a:r>
                <a:r>
                  <a:rPr lang="en-US" sz="3200" i="1" dirty="0"/>
                  <a:t> = (0,0,….,-r</a:t>
                </a:r>
                <a:r>
                  <a:rPr lang="en-US" sz="3200" i="1" baseline="30000" dirty="0"/>
                  <a:t>2</a:t>
                </a:r>
                <a:r>
                  <a:rPr lang="en-US" sz="3200" i="1" dirty="0"/>
                  <a:t>) .Then c and  c</a:t>
                </a:r>
                <a:r>
                  <a:rPr lang="en-US" sz="3200" i="1" dirty="0">
                    <a:sym typeface="Symbol" panose="05050102010706020507" pitchFamily="18" charset="2"/>
                  </a:rPr>
                  <a:t></a:t>
                </a:r>
                <a:r>
                  <a:rPr lang="en-US" sz="3200" i="1" dirty="0"/>
                  <a:t> are in C. Now Let </a:t>
                </a:r>
              </a:p>
              <a:p>
                <a:r>
                  <a:rPr lang="en-US" sz="3200" i="1" dirty="0"/>
                  <a:t>C</a:t>
                </a:r>
                <a:r>
                  <a:rPr lang="en-US" sz="3200" i="1" dirty="0">
                    <a:sym typeface="Symbol" panose="05050102010706020507" pitchFamily="18" charset="2"/>
                  </a:rPr>
                  <a:t></a:t>
                </a:r>
                <a:r>
                  <a:rPr lang="en-US" sz="3200" i="1" dirty="0"/>
                  <a:t> = C </a:t>
                </a:r>
                <a:r>
                  <a:rPr lang="en-US" sz="3200" i="1" dirty="0">
                    <a:sym typeface="Symbol" panose="05050102010706020507" pitchFamily="18" charset="2"/>
                  </a:rPr>
                  <a:t></a:t>
                </a:r>
                <a:r>
                  <a:rPr lang="en-US" sz="3200" i="1" dirty="0"/>
                  <a:t> { c, c</a:t>
                </a:r>
                <a:r>
                  <a:rPr lang="en-US" sz="3200" i="1" dirty="0">
                    <a:sym typeface="Symbol" panose="05050102010706020507" pitchFamily="18" charset="2"/>
                  </a:rPr>
                  <a:t></a:t>
                </a:r>
                <a:r>
                  <a:rPr lang="en-US" sz="3200" i="1" dirty="0"/>
                  <a:t>}. Then C</a:t>
                </a:r>
                <a:r>
                  <a:rPr lang="en-US" sz="3200" i="1" dirty="0">
                    <a:sym typeface="Symbol" panose="05050102010706020507" pitchFamily="18" charset="2"/>
                  </a:rPr>
                  <a:t></a:t>
                </a:r>
                <a:r>
                  <a:rPr lang="en-US" sz="3200" i="1" dirty="0"/>
                  <a:t> </a:t>
                </a:r>
                <a:r>
                  <a:rPr lang="en-US" sz="3200" i="1" dirty="0">
                    <a:sym typeface="Symbol" panose="05050102010706020507" pitchFamily="18" charset="2"/>
                  </a:rPr>
                  <a:t></a:t>
                </a:r>
                <a:r>
                  <a:rPr lang="en-US" sz="3200" i="1" dirty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𝒞</m:t>
                    </m:r>
                  </m:oMath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82" y="1375389"/>
                <a:ext cx="8356600" cy="3600473"/>
              </a:xfrm>
              <a:prstGeom prst="rect">
                <a:avLst/>
              </a:prstGeom>
              <a:blipFill>
                <a:blip r:embed="rId4"/>
                <a:stretch>
                  <a:fillRect l="-1896" t="-2034" b="-3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01144" y="583825"/>
                <a:ext cx="6972300" cy="56887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 be any finite subset of C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Then there are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s,t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such that E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E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-s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Thus, E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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{ x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(x)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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{ x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: </a:t>
                </a:r>
                <a:r>
                  <a:rPr 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(x)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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}. 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Hence c, c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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 ( E ). 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Hence co ( E ) is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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 any finite subset of C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But C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not convex, for, </a:t>
                </a:r>
                <a:endPara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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c,c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 (S). Thus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𝒞</m:t>
                    </m:r>
                    <m:r>
                      <m:rPr>
                        <m:sty m:val="p"/>
                      </m:rP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sz="2800" dirty="0" smtClean="0"/>
                  <a:t>s of infinite arity</a:t>
                </a:r>
                <a:endParaRPr lang="en-US" sz="2800" dirty="0"/>
              </a:p>
              <a:p>
                <a:pPr indent="457200">
                  <a:lnSpc>
                    <a:spcPct val="115000"/>
                  </a:lnSpc>
                  <a:spcAft>
                    <a:spcPts val="10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44" y="583825"/>
                <a:ext cx="6972300" cy="5688737"/>
              </a:xfrm>
              <a:prstGeom prst="rect">
                <a:avLst/>
              </a:prstGeom>
              <a:blipFill>
                <a:blip r:embed="rId4"/>
                <a:stretch>
                  <a:fillRect l="-1836" t="-857" r="-27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1. Lay S. R. “Convex Sets and Applications”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2. Leonard Berkowitz “Convexity and Optimizations in Rn”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3. </a:t>
            </a:r>
            <a:r>
              <a:rPr lang="en-US" sz="2800" dirty="0" err="1"/>
              <a:t>Limaye</a:t>
            </a:r>
            <a:r>
              <a:rPr lang="en-US" sz="2800" dirty="0"/>
              <a:t>  B. V “ Functional Analysis”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4. </a:t>
            </a:r>
            <a:r>
              <a:rPr lang="en-US" sz="2800" dirty="0" err="1"/>
              <a:t>Kesavan</a:t>
            </a:r>
            <a:r>
              <a:rPr lang="en-US" sz="2800" dirty="0"/>
              <a:t> S. “Topics in Functional Analysis and Applications”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5. </a:t>
            </a:r>
            <a:r>
              <a:rPr lang="en-US" sz="2800" dirty="0"/>
              <a:t>Van de </a:t>
            </a:r>
            <a:r>
              <a:rPr lang="en-US" sz="2800" dirty="0" err="1"/>
              <a:t>Vel</a:t>
            </a:r>
            <a:r>
              <a:rPr lang="en-US" sz="2800" dirty="0"/>
              <a:t>  “Theory of Convex Structures” North Holland. </a:t>
            </a:r>
          </a:p>
        </p:txBody>
      </p:sp>
    </p:spTree>
    <p:extLst>
      <p:ext uri="{BB962C8B-B14F-4D97-AF65-F5344CB8AC3E}">
        <p14:creationId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572902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2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200" b="1" i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2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  <a:endParaRPr lang="en-IN" sz="1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anose="02030602050306030303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5729026" cy="276999"/>
              </a:xfrm>
              <a:prstGeom prst="rect">
                <a:avLst/>
              </a:prstGeom>
              <a:blipFill>
                <a:blip r:embed="rId2"/>
                <a:stretch>
                  <a:fillRect l="-106" t="-2222" b="-2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CONVEXITY-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1494105"/>
                <a:ext cx="849630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i="1" dirty="0"/>
                  <a:t>Definition 1:</a:t>
                </a:r>
                <a:r>
                  <a:rPr lang="en-US" sz="2000" dirty="0"/>
                  <a:t> A convexity on a set X is a collection </a:t>
                </a:r>
                <a:r>
                  <a:rPr lang="en-US" sz="2000" b="1" dirty="0"/>
                  <a:t>C</a:t>
                </a:r>
                <a:r>
                  <a:rPr lang="en-US" sz="2000" dirty="0"/>
                  <a:t> of subsets of X such that</a:t>
                </a:r>
              </a:p>
              <a:p>
                <a:r>
                  <a:rPr lang="en-US" sz="2000" dirty="0" err="1"/>
                  <a:t>i</a:t>
                </a:r>
                <a:r>
                  <a:rPr lang="en-US" sz="2000" dirty="0"/>
                  <a:t>). The empty set </a:t>
                </a:r>
                <a:r>
                  <a:rPr lang="en-US" sz="2000" dirty="0">
                    <a:sym typeface="Symbol" panose="05050102010706020507" pitchFamily="18" charset="2"/>
                  </a:rPr>
                  <a:t></a:t>
                </a:r>
                <a:r>
                  <a:rPr lang="en-US" sz="2000" dirty="0"/>
                  <a:t> and X are in </a:t>
                </a:r>
                <a:r>
                  <a:rPr lang="en-US" sz="2000" b="1" dirty="0"/>
                  <a:t>C.</a:t>
                </a:r>
                <a:endParaRPr lang="en-US" sz="2000" dirty="0"/>
              </a:p>
              <a:p>
                <a:r>
                  <a:rPr lang="en-US" sz="2000" b="1" dirty="0"/>
                  <a:t>	</a:t>
                </a:r>
                <a:r>
                  <a:rPr lang="en-US" sz="2000" dirty="0"/>
                  <a:t>ii). </a:t>
                </a:r>
                <a:r>
                  <a:rPr lang="en-US" sz="2000" b="1" dirty="0"/>
                  <a:t>C</a:t>
                </a:r>
                <a:r>
                  <a:rPr lang="en-US" sz="2000" dirty="0"/>
                  <a:t>  is stable for intersection, that is, If  </a:t>
                </a:r>
                <a:r>
                  <a:rPr lang="en-US" sz="2000" b="1" dirty="0"/>
                  <a:t>D </a:t>
                </a:r>
                <a:r>
                  <a:rPr lang="en-US" sz="2000" b="1" dirty="0">
                    <a:sym typeface="Symbol" panose="05050102010706020507" pitchFamily="18" charset="2"/>
                  </a:rPr>
                  <a:t></a:t>
                </a:r>
                <a:r>
                  <a:rPr lang="en-US" sz="2000" b="1" dirty="0"/>
                  <a:t> C</a:t>
                </a:r>
                <a:r>
                  <a:rPr lang="en-US" sz="2000" dirty="0"/>
                  <a:t> is nonempty,</a:t>
                </a:r>
              </a:p>
              <a:p>
                <a:r>
                  <a:rPr lang="en-US" sz="2000" dirty="0"/>
                  <a:t>                Then, 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{</m:t>
                        </m:r>
                      </m:e>
                    </m:nary>
                  </m:oMath>
                </a14:m>
                <a:r>
                  <a:rPr lang="en-US" sz="2000" dirty="0"/>
                  <a:t> C: C </a:t>
                </a:r>
                <a:r>
                  <a:rPr lang="en-US" sz="2000" dirty="0">
                    <a:sym typeface="Symbol" panose="05050102010706020507" pitchFamily="18" charset="2"/>
                  </a:rPr>
                  <a:t></a:t>
                </a:r>
                <a:r>
                  <a:rPr lang="en-US" sz="2000" dirty="0"/>
                  <a:t> </a:t>
                </a:r>
                <a:r>
                  <a:rPr lang="en-US" sz="2000" b="1" dirty="0"/>
                  <a:t>D</a:t>
                </a:r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sz="2000" dirty="0"/>
                  <a:t>is in</a:t>
                </a:r>
                <a:r>
                  <a:rPr lang="en-US" sz="2000" b="1" dirty="0"/>
                  <a:t> C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	iii).</a:t>
                </a:r>
                <a:r>
                  <a:rPr lang="en-US" sz="2000" b="1" dirty="0"/>
                  <a:t> C </a:t>
                </a:r>
                <a:r>
                  <a:rPr lang="en-US" sz="2000" dirty="0"/>
                  <a:t> is stable for nested union, that is, If  </a:t>
                </a:r>
                <a:r>
                  <a:rPr lang="en-US" sz="2000" b="1" dirty="0"/>
                  <a:t>D </a:t>
                </a:r>
                <a:r>
                  <a:rPr lang="en-US" sz="2000" b="1" dirty="0">
                    <a:sym typeface="Symbol" panose="05050102010706020507" pitchFamily="18" charset="2"/>
                  </a:rPr>
                  <a:t></a:t>
                </a:r>
                <a:r>
                  <a:rPr lang="en-US" sz="2000" dirty="0"/>
                  <a:t> C is nonempty and totally ordered under inclusion, </a:t>
                </a:r>
              </a:p>
              <a:p>
                <a:r>
                  <a:rPr lang="en-US" sz="2000" dirty="0"/>
                  <a:t> Then, 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{</m:t>
                        </m:r>
                      </m:e>
                    </m:nary>
                  </m:oMath>
                </a14:m>
                <a:r>
                  <a:rPr lang="en-US" sz="2000" dirty="0"/>
                  <a:t> C: C </a:t>
                </a:r>
                <a:r>
                  <a:rPr lang="en-US" sz="2000" dirty="0">
                    <a:sym typeface="Symbol" panose="05050102010706020507" pitchFamily="18" charset="2"/>
                  </a:rPr>
                  <a:t></a:t>
                </a:r>
                <a:r>
                  <a:rPr lang="en-US" sz="2000" dirty="0"/>
                  <a:t> </a:t>
                </a:r>
                <a:r>
                  <a:rPr lang="en-US" sz="2000" b="1" dirty="0"/>
                  <a:t>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is in </a:t>
                </a:r>
                <a:r>
                  <a:rPr lang="en-US" sz="2000" b="1" dirty="0"/>
                  <a:t>C</a:t>
                </a:r>
                <a:r>
                  <a:rPr lang="en-US" sz="2000" dirty="0"/>
                  <a:t>.	</a:t>
                </a:r>
              </a:p>
              <a:p>
                <a:r>
                  <a:rPr lang="en-US" sz="2000" b="1" dirty="0"/>
                  <a:t>C</a:t>
                </a:r>
                <a:r>
                  <a:rPr lang="en-US" sz="2000" dirty="0"/>
                  <a:t>  is called a convexity on X , ( X,</a:t>
                </a:r>
                <a:r>
                  <a:rPr lang="en-US" sz="2000" b="1" dirty="0"/>
                  <a:t> C</a:t>
                </a:r>
                <a:r>
                  <a:rPr lang="en-US" sz="2000" dirty="0"/>
                  <a:t> ) is called convexity space or convex structure and members of</a:t>
                </a:r>
                <a:r>
                  <a:rPr lang="en-US" sz="2000" b="1" dirty="0"/>
                  <a:t> C</a:t>
                </a:r>
                <a:r>
                  <a:rPr lang="en-US" sz="2000" dirty="0"/>
                  <a:t>  are called convex sets. For any set A </a:t>
                </a:r>
                <a:r>
                  <a:rPr lang="en-US" sz="2000" dirty="0">
                    <a:sym typeface="Symbol" panose="05050102010706020507" pitchFamily="18" charset="2"/>
                  </a:rPr>
                  <a:t></a:t>
                </a:r>
                <a:r>
                  <a:rPr lang="en-US" sz="2000" dirty="0"/>
                  <a:t> X, Co(A)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subHide m:val="on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{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nary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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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C;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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000" dirty="0"/>
                  <a:t>}</a:t>
                </a:r>
              </a:p>
              <a:p>
                <a:r>
                  <a:rPr lang="en-US" sz="2000" dirty="0"/>
                  <a:t>is called the convex hull of A. Convex hull of a finite number of points is called  a polytope.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94105"/>
                <a:ext cx="8496300" cy="3785652"/>
              </a:xfrm>
              <a:prstGeom prst="rect">
                <a:avLst/>
              </a:prstGeom>
              <a:blipFill>
                <a:blip r:embed="rId4"/>
                <a:stretch>
                  <a:fillRect l="-790" t="-805" r="-503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HALF SPACES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2100" y="4640203"/>
            <a:ext cx="3265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800100" y="1601879"/>
            <a:ext cx="7384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Geometry"/>
              </a:rPr>
              <a:t>geometry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half-space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either of the two parts into which a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Plane (geometry)"/>
              </a:rPr>
              <a:t>plane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divides the three-dimensional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Euclidean space"/>
              </a:rPr>
              <a:t>Euclidean space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More generally, a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half-space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either of the two parts into which a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Hyperplane"/>
              </a:rPr>
              <a:t>hyperplane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divides an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 tooltip="Affine space"/>
              </a:rPr>
              <a:t>affine space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60501" y="1635158"/>
            <a:ext cx="68960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concept of half spaces is generalized as in the following definition.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4" descr="a_{1}x_{1}+a_{2}x_{2}+\cdots +a_{n}x_{n}\geq b"/>
          <p:cNvSpPr>
            <a:spLocks noChangeAspect="1" noChangeArrowheads="1"/>
          </p:cNvSpPr>
          <p:nvPr/>
        </p:nvSpPr>
        <p:spPr bwMode="auto">
          <a:xfrm>
            <a:off x="787400" y="2891535"/>
            <a:ext cx="304800" cy="242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87400" y="2550448"/>
            <a:ext cx="739719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2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[8]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(( X,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))  be a convexity space, C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rlow Solid Italic" panose="04030604020F02020D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rlow Solid Italic" panose="04030604020F02020D02" pitchFamily="82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is said to be a half space if   its compliment is convex.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41300" y="665583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9650" y="745958"/>
            <a:ext cx="5869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Arity of Convex Structures</a:t>
            </a:r>
            <a:endParaRPr lang="en-US" sz="3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200" y="2427188"/>
            <a:ext cx="80010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7429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3: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[]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Let ( X,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 be a convexity space.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is  said to be of 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arity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≤ n if its convex sets are  determined by polytopes. That is, a set C is convex if and only if Co(F)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for each subset F of cardinality at most n.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54626" y="982045"/>
                <a:ext cx="6812974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 smtClean="0">
                    <a:latin typeface="Bookman Old Style" pitchFamily="18" charset="0"/>
                  </a:rPr>
                  <a:t>  </a:t>
                </a:r>
                <a:r>
                  <a:rPr lang="en-US" sz="2600" b="1" dirty="0">
                    <a:solidFill>
                      <a:srgbClr val="C00000"/>
                    </a:solidFill>
                    <a:latin typeface="Bookman Old Style" panose="02050604050505020204" pitchFamily="18" charset="0"/>
                  </a:rPr>
                  <a:t>Separation </a:t>
                </a:r>
                <a:r>
                  <a:rPr lang="en-US" sz="2600" b="1" dirty="0" smtClean="0">
                    <a:solidFill>
                      <a:srgbClr val="C00000"/>
                    </a:solidFill>
                    <a:latin typeface="Bookman Old Style" panose="02050604050505020204" pitchFamily="18" charset="0"/>
                  </a:rPr>
                  <a:t>Axioms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600" b="1" dirty="0" smtClean="0">
                    <a:solidFill>
                      <a:srgbClr val="C00000"/>
                    </a:solidFill>
                    <a:latin typeface="Bookman Old Style" panose="0205060405050502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2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sz="2600" b="1" dirty="0">
                  <a:solidFill>
                    <a:srgbClr val="C00000"/>
                  </a:solidFill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26" y="982045"/>
                <a:ext cx="6812974" cy="646331"/>
              </a:xfrm>
              <a:prstGeom prst="rect">
                <a:avLst/>
              </a:prstGeom>
              <a:blipFill>
                <a:blip r:embed="rId4"/>
                <a:stretch>
                  <a:fillRect b="-17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316174" y="1756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0927" y="1798277"/>
            <a:ext cx="7740094" cy="397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4: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[]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convexity space X is said to have the 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separation  property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: If all singletons are convex.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: If any two distinct points are separated by  half spaces. That is,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 any x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x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X, x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there is a half space H of X such  that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x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 and x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35830" y="930624"/>
                <a:ext cx="62588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Separation Axioms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830" y="930624"/>
                <a:ext cx="6258893" cy="584775"/>
              </a:xfrm>
              <a:prstGeom prst="rect">
                <a:avLst/>
              </a:prstGeom>
              <a:blipFill>
                <a:blip r:embed="rId4"/>
                <a:stretch>
                  <a:fillRect l="-243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69900" y="1469489"/>
            <a:ext cx="8255000" cy="4956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 If any convex set C and any point not in C can be separated by half spaces.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That is, if C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and x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\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C, then there is a half space H of X such that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C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 and x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:   If any two disjoint convex sets can be separated by half spaces. That is,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if C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disjoint convex subsets of X, then there is a half space H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such that  C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 and C</a:t>
            </a:r>
            <a:r>
              <a:rPr lang="en-US" sz="2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X </a:t>
            </a:r>
            <a:r>
              <a:rPr lang="en-US" sz="24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\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17500" y="557645"/>
            <a:ext cx="7867094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Symmetric H Convexity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92200" y="1860879"/>
                <a:ext cx="7454900" cy="40403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indent="-4572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b="1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Let X be a linear space over R and </a:t>
                </a:r>
                <a:r>
                  <a:rPr lang="en-US" sz="2800" b="1" dirty="0">
                    <a:effectLst/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family of linear functional on X. The  convexity 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on X generated by {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∞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a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 } is called the H convexity generated by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 If –f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whenever f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called a symmetric convexity. We usually omit one of f, -f and say that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 </a:t>
                </a:r>
                <a:r>
                  <a:rPr 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symmetrically generates </a:t>
                </a:r>
                <a:r>
                  <a:rPr lang="en-US" sz="2800" dirty="0">
                    <a:latin typeface="Harlow Solid Italic" panose="04030604020F02020D02" pitchFamily="8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00" y="1860879"/>
                <a:ext cx="7454900" cy="4040337"/>
              </a:xfrm>
              <a:prstGeom prst="rect">
                <a:avLst/>
              </a:prstGeom>
              <a:blipFill>
                <a:blip r:embed="rId4"/>
                <a:stretch>
                  <a:fillRect l="-1635" t="-1056" b="-3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/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H-Convexity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1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,Parvathy K S. </a:t>
                </a:r>
                <a:r>
                  <a:rPr lang="en-IN" sz="16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St.Mary’s</a:t>
                </a:r>
                <a:r>
                  <a:rPr lang="en-IN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  <a:cs typeface="Times New Roman" panose="02020603050405020304" pitchFamily="18" charset="0"/>
                  </a:rPr>
                  <a:t> College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72F5BB-01CE-4E1F-B528-9003564E9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4" y="6380543"/>
                <a:ext cx="4990149" cy="338554"/>
              </a:xfrm>
              <a:prstGeom prst="rect">
                <a:avLst/>
              </a:prstGeom>
              <a:blipFill>
                <a:blip r:embed="rId2"/>
                <a:stretch>
                  <a:fillRect l="-733" t="-7273" r="-122" b="-3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4000" y="670679"/>
            <a:ext cx="7226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74700" y="2044519"/>
                <a:ext cx="7556500" cy="3657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8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X = R</a:t>
                </a:r>
                <a:r>
                  <a:rPr lang="en-US" sz="2800" baseline="30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Let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be defined as follows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marR="0" indent="219075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  = x – y,     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  = x + y, 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  = x, 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(x, y) = y. Then {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2, -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-f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}     generates the convexity induced by the norm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, and {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4, -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-f</a:t>
                </a:r>
                <a:r>
                  <a:rPr lang="en-US" sz="28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generates the convexity induced by the norm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</m:e>
                        </m:d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00" y="2044519"/>
                <a:ext cx="7556500" cy="3657796"/>
              </a:xfrm>
              <a:prstGeom prst="rect">
                <a:avLst/>
              </a:prstGeom>
              <a:blipFill>
                <a:blip r:embed="rId4"/>
                <a:stretch>
                  <a:fillRect l="-1613" t="-1000" r="-1613" b="-3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674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Cambria Math</vt:lpstr>
      <vt:lpstr>Constantia</vt:lpstr>
      <vt:lpstr>Harlow Solid Italic</vt:lpstr>
      <vt:lpstr>Segoe Print</vt:lpstr>
      <vt:lpstr>Sylfaen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Maths Dept</cp:lastModifiedBy>
  <cp:revision>111</cp:revision>
  <dcterms:created xsi:type="dcterms:W3CDTF">2018-12-04T06:33:32Z</dcterms:created>
  <dcterms:modified xsi:type="dcterms:W3CDTF">2019-06-19T20:26:27Z</dcterms:modified>
</cp:coreProperties>
</file>