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63" r:id="rId5"/>
    <p:sldId id="261" r:id="rId6"/>
    <p:sldId id="260" r:id="rId7"/>
    <p:sldId id="258" r:id="rId8"/>
    <p:sldId id="275" r:id="rId9"/>
    <p:sldId id="278" r:id="rId10"/>
    <p:sldId id="279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44C00"/>
    <a:srgbClr val="826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01/Jul/2019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j-ea"/>
                <a:cs typeface="+mj-cs"/>
              </a:rPr>
              <a:t>ARITHMETICAL FUNCTIONS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94F812-2F22-48FB-8E4A-2929987BAACA}"/>
              </a:ext>
            </a:extLst>
          </p:cNvPr>
          <p:cNvSpPr txBox="1"/>
          <p:nvPr/>
        </p:nvSpPr>
        <p:spPr>
          <a:xfrm>
            <a:off x="4301136" y="2932415"/>
            <a:ext cx="390756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Sowmya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St.Mary’s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College,Thrissur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967014" y="1676400"/>
                <a:ext cx="7719786" cy="1500468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lvl="0" algn="l"/>
                <a:r>
                  <a:rPr lang="en-US" sz="3000" dirty="0" smtClean="0">
                    <a:latin typeface="Bookman Old Style" panose="02050604050505020204" pitchFamily="18" charset="0"/>
                  </a:rPr>
                  <a:t>Mangoldt function is not multiplicative since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000">
                        <a:latin typeface="Bookman Old Style" panose="02050604050505020204" pitchFamily="18" charset="0"/>
                      </a:rPr>
                      <m:t>Λ</m:t>
                    </m:r>
                    <m:d>
                      <m:dPr>
                        <m:ctrlPr>
                          <a:rPr lang="en-US" sz="3000">
                            <a:latin typeface="Bookman Old Style" panose="02050604050505020204" pitchFamily="18" charset="0"/>
                          </a:rPr>
                        </m:ctrlPr>
                      </m:dPr>
                      <m:e>
                        <m:r>
                          <a:rPr lang="en-US" sz="3000">
                            <a:latin typeface="Bookman Old Style" panose="02050604050505020204" pitchFamily="18" charset="0"/>
                          </a:rPr>
                          <m:t>1</m:t>
                        </m:r>
                      </m:e>
                    </m:d>
                    <m:r>
                      <a:rPr lang="en-US" sz="3000">
                        <a:latin typeface="Bookman Old Style" panose="02050604050505020204" pitchFamily="18" charset="0"/>
                      </a:rPr>
                      <m:t>≠1.</m:t>
                    </m:r>
                  </m:oMath>
                </a14:m>
                <a:endParaRPr lang="en-US" sz="3000" dirty="0">
                  <a:latin typeface="Bookman Old Style" panose="02050604050505020204" pitchFamily="18" charset="0"/>
                </a:endParaRPr>
              </a:p>
              <a:p>
                <a:pPr lvl="0" algn="l"/>
                <a:endParaRPr lang="en-US" sz="3200" b="0" dirty="0" smtClean="0">
                  <a:latin typeface="Bookman Old Style" panose="02050604050505020204" pitchFamily="18" charset="0"/>
                  <a:ea typeface="Cambria Math" panose="02040503050406030204" pitchFamily="18" charset="0"/>
                </a:endParaRPr>
              </a:p>
              <a:p>
                <a:pPr algn="l"/>
                <a:endParaRPr lang="en-US" sz="2800" dirty="0"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14" y="1676400"/>
                <a:ext cx="7719786" cy="1500468"/>
              </a:xfrm>
              <a:prstGeom prst="rect">
                <a:avLst/>
              </a:prstGeom>
              <a:blipFill rotWithShape="0">
                <a:blip r:embed="rId3"/>
                <a:stretch>
                  <a:fillRect l="-1896" t="-239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 txBox="1">
            <a:spLocks/>
          </p:cNvSpPr>
          <p:nvPr/>
        </p:nvSpPr>
        <p:spPr>
          <a:xfrm>
            <a:off x="967014" y="2765273"/>
            <a:ext cx="6865608" cy="1917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US" sz="3000" dirty="0" err="1" smtClean="0">
                <a:latin typeface="Bookman Old Style" panose="02050604050505020204" pitchFamily="18" charset="0"/>
              </a:rPr>
              <a:t>Liouville’s</a:t>
            </a:r>
            <a:r>
              <a:rPr lang="en-US" sz="3000" dirty="0" smtClean="0">
                <a:latin typeface="Bookman Old Style" panose="02050604050505020204" pitchFamily="18" charset="0"/>
              </a:rPr>
              <a:t>  function is completely multiplicative.</a:t>
            </a:r>
            <a:endParaRPr lang="en-US" sz="3000" b="0" dirty="0" smtClean="0">
              <a:latin typeface="Bookman Old Style" panose="02050604050505020204" pitchFamily="18" charset="0"/>
              <a:ea typeface="Cambria Math" panose="02040503050406030204" pitchFamily="18" charset="0"/>
            </a:endParaRPr>
          </a:p>
          <a:p>
            <a:pPr algn="l"/>
            <a:endParaRPr 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4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50900" y="1876276"/>
            <a:ext cx="733369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Tom M  Apostol,  Introduction to Analytic Number Theory,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Narosa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Publishing  House,1990.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68400" y="1122363"/>
            <a:ext cx="3898900" cy="6501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References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583825"/>
            <a:ext cx="7105094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840526" y="1662953"/>
                <a:ext cx="7985974" cy="3894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arithmetical function, also called number theoretic function is a real or complex valued function defined on the  set of positive integers.</a:t>
                </a:r>
              </a:p>
              <a:p>
                <a:pPr lvl="0" algn="ctr" defTabSz="914400">
                  <a:lnSpc>
                    <a:spcPct val="90000"/>
                  </a:lnSpc>
                  <a:spcBef>
                    <a:spcPts val="1000"/>
                  </a:spcBef>
                </a:pPr>
                <a:endPara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defTabSz="91440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Examples</a:t>
                </a:r>
              </a:p>
              <a:p>
                <a:pPr marL="342900" lvl="0" indent="-342900" defTabSz="914400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Euler totient function</a:t>
                </a:r>
              </a:p>
              <a:p>
                <a:pPr marL="342900" lvl="0" indent="-342900" defTabSz="914400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Char char="§"/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sz="24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bius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function</a:t>
                </a:r>
              </a:p>
              <a:p>
                <a:pPr marL="342900" lvl="0" indent="-342900" defTabSz="914400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Char char="§"/>
                </a:pPr>
                <a:r>
                  <a:rPr lang="en-US" sz="2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Mangoldt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function</a:t>
                </a:r>
              </a:p>
              <a:p>
                <a:pPr marL="342900" lvl="0" indent="-342900" defTabSz="914400">
                  <a:lnSpc>
                    <a:spcPct val="90000"/>
                  </a:lnSpc>
                  <a:spcBef>
                    <a:spcPts val="1000"/>
                  </a:spcBef>
                  <a:buFont typeface="Wingdings" panose="05000000000000000000" pitchFamily="2" charset="2"/>
                  <a:buChar char="§"/>
                </a:pPr>
                <a:r>
                  <a:rPr lang="en-US" sz="2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Liouville’s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function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26" y="1662953"/>
                <a:ext cx="7985974" cy="3894656"/>
              </a:xfrm>
              <a:prstGeom prst="rect">
                <a:avLst/>
              </a:prstGeom>
              <a:blipFill>
                <a:blip r:embed="rId3"/>
                <a:stretch>
                  <a:fillRect l="-1221" t="-2191" r="-458" b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0526" y="715799"/>
            <a:ext cx="2614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27314" y="1562099"/>
                <a:ext cx="8063298" cy="5103105"/>
              </a:xfrm>
            </p:spPr>
            <p:txBody>
              <a:bodyPr>
                <a:normAutofit fontScale="92500" lnSpcReduction="20000"/>
              </a:bodyPr>
              <a:lstStyle/>
              <a:p>
                <a:pPr marL="342900" indent="-342900" algn="l">
                  <a:lnSpc>
                    <a:spcPct val="120000"/>
                  </a:lnSpc>
                  <a:spcBef>
                    <a:spcPts val="0"/>
                  </a:spcBef>
                  <a:buFont typeface="Wingdings" panose="05000000000000000000" pitchFamily="2" charset="2"/>
                  <a:buChar char="§"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is the number of positive integers not exceeding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and relatively prime to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l">
                  <a:lnSpc>
                    <a:spcPct val="120000"/>
                  </a:lnSpc>
                  <a:spcBef>
                    <a:spcPts val="0"/>
                  </a:spcBef>
                  <a:buFont typeface="Wingdings" panose="05000000000000000000" pitchFamily="2" charset="2"/>
                  <a:buChar char="§"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=4,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for a prime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nary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nary>
                      <m:naryPr>
                        <m:chr m:val="∏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</m:e>
                    </m:nary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600" dirty="0">
                    <a:solidFill>
                      <a:srgbClr val="644C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600" dirty="0" smtClean="0">
                    <a:solidFill>
                      <a:srgbClr val="644C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600" i="1" dirty="0" smtClean="0">
                    <a:solidFill>
                      <a:srgbClr val="644C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 formula  for </a:t>
                </a:r>
                <a14:m>
                  <m:oMath xmlns:m="http://schemas.openxmlformats.org/officeDocument/2006/math">
                    <m:r>
                      <a:rPr lang="en-US" sz="2600" i="1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600" i="1" smtClean="0">
                            <a:solidFill>
                              <a:srgbClr val="644C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solidFill>
                              <a:srgbClr val="644C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600" i="1" dirty="0" smtClean="0">
                    <a:solidFill>
                      <a:srgbClr val="644C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sz="2600" i="1" dirty="0" smtClean="0">
                  <a:solidFill>
                    <a:srgbClr val="644C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where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1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gcd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>
                      <a:rPr lang="en-US" b="0" i="1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b="0" i="1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).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27314" y="1562099"/>
                <a:ext cx="8063298" cy="5103105"/>
              </a:xfrm>
              <a:blipFill rotWithShape="0">
                <a:blip r:embed="rId3"/>
                <a:stretch>
                  <a:fillRect l="-1059" t="-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952500" y="351692"/>
                <a:ext cx="7232094" cy="9144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sz="3600" dirty="0" smtClean="0">
                    <a:solidFill>
                      <a:srgbClr val="644C00"/>
                    </a:solidFill>
                    <a:latin typeface="Bookman Old Style" panose="02050604050505020204" pitchFamily="18" charset="0"/>
                  </a:rPr>
                  <a:t>Euler totient function,</a:t>
                </a:r>
                <a:r>
                  <a:rPr lang="en-US" sz="3600" dirty="0" smtClean="0">
                    <a:solidFill>
                      <a:srgbClr val="644C00"/>
                    </a:solidFill>
                    <a:latin typeface="Bookman Old Style" panose="02050604050505020204" pitchFamily="18" charset="0"/>
                    <a:ea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3600" b="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600" b="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dirty="0">
                  <a:solidFill>
                    <a:srgbClr val="644C00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9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52500" y="351692"/>
                <a:ext cx="7232094" cy="914400"/>
              </a:xfrm>
              <a:blipFill>
                <a:blip r:embed="rId4"/>
                <a:stretch>
                  <a:fillRect l="-252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Subtitle 2"/>
              <p:cNvSpPr txBox="1">
                <a:spLocks/>
              </p:cNvSpPr>
              <p:nvPr/>
            </p:nvSpPr>
            <p:spPr>
              <a:xfrm>
                <a:off x="583894" y="1435556"/>
                <a:ext cx="8361802" cy="44130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𝜇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1</m:t>
                        </m:r>
                      </m:e>
                    </m: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=1</m:t>
                    </m:r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lvl="0" indent="-342900" algn="l">
                  <a:buFont typeface="Wingdings" panose="05000000000000000000" pitchFamily="2" charset="2"/>
                  <a:buChar char="§"/>
                  <a:defRPr/>
                </a:pPr>
                <a14:m>
                  <m:oMath xmlns:m="http://schemas.openxmlformats.org/officeDocument/2006/math">
                    <m:r>
                      <a:rPr kumimoji="0" lang="en-US" sz="23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kumimoji="0" lang="en-US" sz="23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23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kumimoji="0" lang="en-US" sz="23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300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</m:t>
                        </m:r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300" dirty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2300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p>
                    <m:sSub>
                      <m:sSubPr>
                        <m:ctrlP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𝑖𝑓</m:t>
                        </m:r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300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300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300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sSub>
                              <m:sSubPr>
                                <m:ctrlP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p>
                        </m:sSup>
                        <m:r>
                          <a:rPr lang="en-US" sz="230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  <m:sSup>
                          <m:sSupPr>
                            <m:ctrlPr>
                              <a:rPr lang="en-US" sz="2300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p>
                            <m:sSub>
                              <m:sSubPr>
                                <m:ctrlP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300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sup>
                        </m:sSup>
                        <m:r>
                          <m:rPr>
                            <m:nor/>
                          </m:rPr>
                          <a:rPr lang="en-US" sz="2300" dirty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sz="2300" dirty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and</m:t>
                        </m:r>
                        <m:sSub>
                          <m:sSubPr>
                            <m:ctrlPr>
                              <a:rPr lang="en-US" sz="2300" i="1" dirty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300" i="1" dirty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en-US" sz="2300" i="1" dirty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300" i="1" dirty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300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300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 … </m:t>
                        </m:r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3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3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300" i="0" dirty="0" smtClean="0">
                  <a:solidFill>
                    <a:sysClr val="windowText" lastClr="000000"/>
                  </a:solidFill>
                  <a:latin typeface="Times New Roman" panose="02020603050405020304" pitchFamily="18" charset="0"/>
                </a:endParaRPr>
              </a:p>
              <a:p>
                <a:pPr marL="342900" lvl="0" indent="-342900" algn="l">
                  <a:buFont typeface="Wingdings" panose="05000000000000000000" pitchFamily="2" charset="2"/>
                  <a:buChar char="§"/>
                  <a:defRPr/>
                </a:pPr>
                <a:endParaRPr lang="en-US" sz="2300" i="0" dirty="0" smtClean="0">
                  <a:solidFill>
                    <a:sysClr val="windowText" lastClr="000000"/>
                  </a:solidFill>
                  <a:latin typeface="Times New Roman" panose="02020603050405020304" pitchFamily="18" charset="0"/>
                </a:endParaRPr>
              </a:p>
              <a:p>
                <a:pPr marL="342900" lvl="0" indent="-342900" algn="l">
                  <a:buFont typeface="Wingdings" panose="05000000000000000000" pitchFamily="2" charset="2"/>
                  <a:buChar char="§"/>
                  <a:defRPr/>
                </a:pPr>
                <a14:m>
                  <m:oMath xmlns:m="http://schemas.openxmlformats.org/officeDocument/2006/math">
                    <m:r>
                      <a:rPr lang="en-US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</m:t>
                    </m:r>
                    <m:r>
                      <a:rPr lang="en-US" b="0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b="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𝑜𝑡h𝑒𝑟𝑤𝑖𝑠𝑒</m:t>
                    </m:r>
                  </m:oMath>
                </a14:m>
                <a:endParaRPr lang="en-US" b="0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lvl="0" indent="-342900" algn="l">
                  <a:buFont typeface="Wingdings" panose="05000000000000000000" pitchFamily="2" charset="2"/>
                  <a:buChar char="§"/>
                  <a:defRPr/>
                </a:pPr>
                <a:endParaRPr lang="en-US" b="0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lvl="0" indent="-342900" algn="l">
                  <a:buFont typeface="Wingdings" panose="05000000000000000000" pitchFamily="2" charset="2"/>
                  <a:buChar char="§"/>
                  <a:defRPr/>
                </a:pPr>
                <a14:m>
                  <m:oMath xmlns:m="http://schemas.openxmlformats.org/officeDocument/2006/math">
                    <m:r>
                      <a:rPr kumimoji="0" lang="en-US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kumimoji="0" lang="en-US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kumimoji="0" lang="en-US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0" lang="en-US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0,    </m:t>
                    </m:r>
                  </m:oMath>
                </a14:m>
                <a:r>
                  <a:rPr kumimoji="0" lang="en-US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kumimoji="0" lang="en-US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kumimoji="0" lang="en-US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kumimoji="0" lang="en-US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kumimoji="0" lang="en-US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has </a:t>
                </a:r>
                <a:r>
                  <a:rPr kumimoji="0" lang="en-US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square factor.</a:t>
                </a: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/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  <m:sup/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  <m:d>
                          <m:d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𝑑</m:t>
                            </m:r>
                          </m:e>
                        </m:d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ysClr val="windowText" lastClr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ysClr val="windowText" lastClr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ysClr val="windowText" lastClr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R="0" lvl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/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  <m:sup/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  <m:d>
                          <m:d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𝑑</m:t>
                            </m:r>
                          </m:e>
                        </m:d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𝑛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𝑑</m:t>
                            </m:r>
                          </m:den>
                        </m:f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=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𝜑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𝑛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)</m:t>
                        </m:r>
                      </m:e>
                    </m:nary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894" y="1435556"/>
                <a:ext cx="8361802" cy="4413030"/>
              </a:xfrm>
              <a:prstGeom prst="rect">
                <a:avLst/>
              </a:prstGeom>
              <a:blipFill rotWithShape="0">
                <a:blip r:embed="rId3"/>
                <a:stretch>
                  <a:fillRect l="-802" t="-2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800100" y="479811"/>
                <a:ext cx="9144000" cy="846205"/>
              </a:xfrm>
            </p:spPr>
            <p:txBody>
              <a:bodyPr/>
              <a:lstStyle/>
              <a:p>
                <a:pPr algn="l"/>
                <a:r>
                  <a:rPr lang="en-US" sz="3600" dirty="0" smtClean="0">
                    <a:solidFill>
                      <a:srgbClr val="644C00"/>
                    </a:solidFill>
                    <a:latin typeface="Bookman Old Style" panose="02050604050505020204" pitchFamily="18" charset="0"/>
                  </a:rPr>
                  <a:t>M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sz="3600" i="1" smtClean="0">
                            <a:solidFill>
                              <a:srgbClr val="644C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solidFill>
                              <a:srgbClr val="644C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sz="3600" dirty="0" err="1" smtClean="0">
                    <a:solidFill>
                      <a:srgbClr val="644C00"/>
                    </a:solidFill>
                    <a:latin typeface="Bookman Old Style" panose="02050604050505020204" pitchFamily="18" charset="0"/>
                  </a:rPr>
                  <a:t>bius</a:t>
                </a:r>
                <a:r>
                  <a:rPr lang="en-US" sz="3600" dirty="0" smtClean="0">
                    <a:solidFill>
                      <a:srgbClr val="644C00"/>
                    </a:solidFill>
                    <a:latin typeface="Bookman Old Style" panose="02050604050505020204" pitchFamily="18" charset="0"/>
                  </a:rPr>
                  <a:t/>
                </a:r>
                <a:r>
                  <a:rPr lang="en-US" sz="3600" dirty="0" smtClean="0">
                    <a:solidFill>
                      <a:srgbClr val="644C00"/>
                    </a:solidFill>
                    <a:latin typeface="Bookman Old Style" panose="02050604050505020204" pitchFamily="18" charset="0"/>
                  </a:rPr>
                  <a:t>function,</a:t>
                </a:r>
                <a14:m>
                  <m:oMath xmlns:m="http://schemas.openxmlformats.org/officeDocument/2006/math">
                    <m:r>
                      <a:rPr lang="en-US" sz="3600">
                        <a:solidFill>
                          <a:srgbClr val="644C00"/>
                        </a:solidFill>
                        <a:latin typeface="Bookman Old Style" panose="02050604050505020204" pitchFamily="18" charset="0"/>
                      </a:rPr>
                      <m:t>𝜇</m:t>
                    </m:r>
                    <m:d>
                      <m:dPr>
                        <m:ctrlPr>
                          <a:rPr lang="en-US" sz="3600">
                            <a:solidFill>
                              <a:srgbClr val="644C00"/>
                            </a:solidFill>
                            <a:latin typeface="Bookman Old Style" panose="02050604050505020204" pitchFamily="18" charset="0"/>
                          </a:rPr>
                        </m:ctrlPr>
                      </m:dPr>
                      <m:e>
                        <m:r>
                          <a:rPr lang="en-US" sz="3600">
                            <a:solidFill>
                              <a:srgbClr val="644C00"/>
                            </a:solidFill>
                            <a:latin typeface="Bookman Old Style" panose="0205060405050502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3600" dirty="0">
                  <a:solidFill>
                    <a:srgbClr val="644C00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11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800100" y="479811"/>
                <a:ext cx="9144000" cy="846205"/>
              </a:xfrm>
              <a:blipFill rotWithShape="0">
                <a:blip r:embed="rId4"/>
                <a:stretch>
                  <a:fillRect l="-2000" b="-27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4626" y="982045"/>
            <a:ext cx="4391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Subtitle 2"/>
              <p:cNvSpPr txBox="1">
                <a:spLocks/>
              </p:cNvSpPr>
              <p:nvPr/>
            </p:nvSpPr>
            <p:spPr>
              <a:xfrm>
                <a:off x="654626" y="1856934"/>
                <a:ext cx="8273474" cy="44735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20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sz="220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log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if 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2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for some prime 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2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≥1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</a:rPr>
                          <m:t>2,</m:t>
                        </m:r>
                      </m:e>
                    </m:func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2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2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2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sz="22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sz="2200" dirty="0" smtClean="0">
                  <a:latin typeface="Times New Roman" panose="02020603050405020304" pitchFamily="18" charset="0"/>
                </a:endParaRPr>
              </a:p>
              <a:p>
                <a:pPr algn="l"/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2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20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20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r>
                          <m:rPr>
                            <m:sty m:val="p"/>
                          </m:rPr>
                          <a:rPr lang="el-GR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</m:nary>
                    <m:r>
                      <a:rPr lang="en-US" sz="2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log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d>
                          <m:dPr>
                            <m:ctrlPr>
                              <a:rPr lang="en-US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  <m: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  <m:f>
                          <m:fPr>
                            <m:ctrlPr>
                              <a:rPr lang="en-US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>
                      <a:rPr lang="en-US" sz="22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d>
                          <m:dPr>
                            <m:ctrlPr>
                              <a:rPr lang="en-US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  <m:func>
                          <m:funcPr>
                            <m:ctrlPr>
                              <a:rPr lang="en-US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func>
                      </m:e>
                    </m:nary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l">
                  <a:buFont typeface="Wingdings" panose="05000000000000000000" pitchFamily="2" charset="2"/>
                  <a:buChar char="§"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26" y="1856934"/>
                <a:ext cx="8273474" cy="4473527"/>
              </a:xfrm>
              <a:prstGeom prst="rect">
                <a:avLst/>
              </a:prstGeom>
              <a:blipFill rotWithShape="0">
                <a:blip r:embed="rId3"/>
                <a:stretch>
                  <a:fillRect l="-957" t="-1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1252025" y="644062"/>
                <a:ext cx="9144000" cy="917452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lvl="0" algn="l">
                  <a:defRPr/>
                </a:pPr>
                <a:r>
                  <a:rPr kumimoji="0" lang="en-US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644C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Mangoldt</a:t>
                </a:r>
                <a:r>
                  <a:rPr kumimoji="0" lang="en-US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644C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/>
                </a:r>
                <a:r>
                  <a:rPr kumimoji="0" lang="en-US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644C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function,</a:t>
                </a:r>
                <a:r>
                  <a:rPr lang="en-US" sz="3600" noProof="0" dirty="0">
                    <a:ea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>
                        <a:solidFill>
                          <a:srgbClr val="644C00"/>
                        </a:solidFill>
                        <a:latin typeface="Bookman Old Style" panose="02050604050505020204" pitchFamily="18" charset="0"/>
                      </a:rPr>
                      <m:t>Λ</m:t>
                    </m:r>
                    <m:d>
                      <m:dPr>
                        <m:ctrlPr>
                          <a:rPr lang="en-US" sz="3600">
                            <a:solidFill>
                              <a:srgbClr val="644C00"/>
                            </a:solidFill>
                            <a:latin typeface="Bookman Old Style" panose="02050604050505020204" pitchFamily="18" charset="0"/>
                          </a:rPr>
                        </m:ctrlPr>
                      </m:dPr>
                      <m:e>
                        <m:r>
                          <a:rPr lang="en-US" sz="3600">
                            <a:solidFill>
                              <a:srgbClr val="644C00"/>
                            </a:solidFill>
                            <a:latin typeface="Bookman Old Style" panose="0205060405050502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3600" dirty="0">
                  <a:solidFill>
                    <a:srgbClr val="644C00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025" y="644062"/>
                <a:ext cx="9144000" cy="917452"/>
              </a:xfrm>
              <a:prstGeom prst="rect">
                <a:avLst/>
              </a:prstGeom>
              <a:blipFill rotWithShape="0">
                <a:blip r:embed="rId4"/>
                <a:stretch>
                  <a:fillRect l="-2000" b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Subtitle 2"/>
              <p:cNvSpPr txBox="1">
                <a:spLocks/>
              </p:cNvSpPr>
              <p:nvPr/>
            </p:nvSpPr>
            <p:spPr>
              <a:xfrm>
                <a:off x="1172308" y="1857644"/>
                <a:ext cx="6866792" cy="39241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𝜆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(1)=1</m:t>
                    </m:r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𝜆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(−1)</m:t>
                        </m:r>
                      </m:e>
                      <m:sup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+…+</m:t>
                        </m:r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sub>
                        </m:sSub>
                      </m:sup>
                    </m:sSup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if   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sup>
                    </m:sSup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sub>
                        </m:sSub>
                      </m:sup>
                    </m:sSup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R="0" lvl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/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  <m:sup/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𝜆</m:t>
                        </m:r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)=</m:t>
                        </m:r>
                        <m:d>
                          <m:dPr>
                            <m:begChr m:val="{"/>
                            <m:endChr m:val=""/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ysClr val="windowText" lastClr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,      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𝑖𝑓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𝑛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𝑖𝑠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𝑎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𝑠𝑞𝑢𝑎𝑟𝑒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0,      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           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𝑜𝑡h𝑒𝑟𝑤𝑖𝑠𝑒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</m:t>
                                  </m:r>
                                </m:e>
                              </m:mr>
                            </m:m>
                          </m:e>
                        </m:d>
                      </m:e>
                    </m:nary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/>
                </a: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308" y="1857644"/>
                <a:ext cx="6866792" cy="3924178"/>
              </a:xfrm>
              <a:prstGeom prst="rect">
                <a:avLst/>
              </a:prstGeom>
              <a:blipFill rotWithShape="0">
                <a:blip r:embed="rId3"/>
                <a:stretch>
                  <a:fillRect l="-1154" t="-1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967014" y="205324"/>
                <a:ext cx="6726115" cy="1245064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3600" dirty="0" smtClean="0">
                    <a:solidFill>
                      <a:srgbClr val="644C00"/>
                    </a:solidFill>
                    <a:latin typeface="Bookman Old Style" panose="02050604050505020204" pitchFamily="18" charset="0"/>
                  </a:rPr>
                  <a:t>Liouville’s function,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360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60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i="1" smtClean="0">
                        <a:solidFill>
                          <a:srgbClr val="644C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dirty="0">
                  <a:solidFill>
                    <a:srgbClr val="644C00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14" y="205324"/>
                <a:ext cx="6726115" cy="1245064"/>
              </a:xfrm>
              <a:prstGeom prst="rect">
                <a:avLst/>
              </a:prstGeom>
              <a:blipFill>
                <a:blip r:embed="rId4"/>
                <a:stretch>
                  <a:fillRect l="-2811" b="-1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Subtitle 2"/>
              <p:cNvSpPr txBox="1">
                <a:spLocks/>
              </p:cNvSpPr>
              <p:nvPr/>
            </p:nvSpPr>
            <p:spPr>
              <a:xfrm>
                <a:off x="900680" y="1216857"/>
                <a:ext cx="7736543" cy="49722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An arithmetical function which is not identically zero is multiplicative if 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𝑚𝑛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)=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 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for all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with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gcd</m:t>
                        </m:r>
                      </m:fName>
                      <m:e>
                        <m:d>
                          <m:d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</m:t>
                            </m:r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=1. </m:t>
                    </m:r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 multiplicative function is completely multiplicative  if 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𝑚𝑛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)=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  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for all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𝑚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is multiplicative ,then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Given f with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.Then </a:t>
                </a:r>
              </a:p>
              <a:p>
                <a:pPr marL="457200" marR="0" lvl="0" indent="-4572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is multiplicative if and only if 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kumimoji="0" 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…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𝑟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𝑟</m:t>
                            </m:r>
                          </m:sub>
                        </m:sSub>
                      </m:sup>
                    </m:sSup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Times New Roman" panose="02020603050405020304" pitchFamily="18" charset="0"/>
                  </a:rPr>
                  <a:t/>
                </a: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Times New Roman" panose="02020603050405020304" pitchFamily="18" charset="0"/>
                  </a:rPr>
                  <a:t>…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sub>
                        </m:sSub>
                      </m:sup>
                    </m:sSup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for primes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and all integers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≥1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</a:p>
              <a:p>
                <a:pPr marL="457200" marR="0" lvl="0" indent="-4572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is multiplicative ,then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is completely multiplicative if and only if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</m:sup>
                    </m:sSup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</m:sup>
                    </m:sSup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for all primes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and integers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𝑎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≥1.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</a:p>
              <a:p>
                <a:pPr marL="457200" marR="0" lvl="0" indent="-4572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457200" marR="0" lvl="0" indent="-4572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80" y="1216857"/>
                <a:ext cx="7736543" cy="4972221"/>
              </a:xfrm>
              <a:prstGeom prst="rect">
                <a:avLst/>
              </a:prstGeom>
              <a:blipFill rotWithShape="0">
                <a:blip r:embed="rId3"/>
                <a:stretch>
                  <a:fillRect l="-1182" t="-1718" r="-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 txBox="1">
            <a:spLocks/>
          </p:cNvSpPr>
          <p:nvPr/>
        </p:nvSpPr>
        <p:spPr>
          <a:xfrm>
            <a:off x="900681" y="183325"/>
            <a:ext cx="7217580" cy="7486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rgbClr val="644C00"/>
                </a:solidFill>
                <a:latin typeface="Bookman Old Style" panose="02050604050505020204" pitchFamily="18" charset="0"/>
              </a:rPr>
              <a:t>Multiplicative functions</a:t>
            </a:r>
            <a:endParaRPr lang="en-US" sz="3600" dirty="0">
              <a:solidFill>
                <a:srgbClr val="644C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62255" y="1591339"/>
            <a:ext cx="7600394" cy="10550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Bookman Old Style" panose="02050604050505020204" pitchFamily="18" charset="0"/>
              </a:rPr>
              <a:t>Euler totient function is multiplicative since  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862255" y="3463639"/>
                <a:ext cx="760864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>
                    <a:latin typeface="Bookman Old Style" panose="02050604050505020204" pitchFamily="18" charset="0"/>
                  </a:rPr>
                  <a:t>But it is not </a:t>
                </a:r>
                <a:r>
                  <a:rPr lang="en-US" sz="2800" dirty="0">
                    <a:latin typeface="Bookman Old Style" panose="02050604050505020204" pitchFamily="18" charset="0"/>
                  </a:rPr>
                  <a:t>completely </a:t>
                </a:r>
                <a:r>
                  <a:rPr lang="en-US" sz="2800" dirty="0" smtClean="0">
                    <a:latin typeface="Bookman Old Style" panose="02050604050505020204" pitchFamily="18" charset="0"/>
                  </a:rPr>
                  <a:t>multiplicative</a:t>
                </a:r>
              </a:p>
              <a:p>
                <a:r>
                  <a:rPr lang="en-US" sz="2800" dirty="0">
                    <a:latin typeface="Bookman Old Style" panose="02050604050505020204" pitchFamily="18" charset="0"/>
                  </a:rPr>
                  <a:t>s</a:t>
                </a:r>
                <a:r>
                  <a:rPr lang="en-US" sz="2800" dirty="0" smtClean="0">
                    <a:latin typeface="Bookman Old Style" panose="02050604050505020204" pitchFamily="18" charset="0"/>
                  </a:rPr>
                  <a:t>ince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sz="2800" b="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≠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Bookman Old Style" panose="02050604050505020204" pitchFamily="18" charset="0"/>
                  </a:rPr>
                  <a:t>.</a:t>
                </a:r>
                <a:endParaRPr lang="en-US" sz="2800" dirty="0"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255" y="3463639"/>
                <a:ext cx="7608645" cy="954107"/>
              </a:xfrm>
              <a:prstGeom prst="rect">
                <a:avLst/>
              </a:prstGeom>
              <a:blipFill>
                <a:blip r:embed="rId3"/>
                <a:stretch>
                  <a:fillRect l="-1601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Rectangle 10"/>
              <p:cNvSpPr/>
              <p:nvPr/>
            </p:nvSpPr>
            <p:spPr>
              <a:xfrm>
                <a:off x="1872938" y="2166285"/>
                <a:ext cx="6826562" cy="4801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>
                  <a:lnSpc>
                    <a:spcPct val="90000"/>
                  </a:lnSpc>
                  <a:spcBef>
                    <a:spcPts val="100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280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 dirty="0" err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𝑚𝑛</m:t>
                    </m:r>
                    <m:r>
                      <a:rPr lang="en-US" sz="28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28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28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 dirty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2800" b="0" i="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sz="2800" dirty="0" smtClean="0">
                    <a:solidFill>
                      <a:sysClr val="windowText" lastClr="000000"/>
                    </a:solidFill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gcd</m:t>
                    </m:r>
                    <m:r>
                      <a:rPr lang="en-US" sz="2800" b="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800" i="1" dirty="0" err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i="1" dirty="0" err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i="1" dirty="0" err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)=1. </m:t>
                    </m:r>
                  </m:oMath>
                </a14:m>
                <a:endParaRPr lang="en-US" sz="2800" dirty="0">
                  <a:solidFill>
                    <a:sysClr val="windowText" lastClr="000000"/>
                  </a:solidFill>
                  <a:latin typeface="Bookman Old Style" panose="0205060405050502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938" y="2166285"/>
                <a:ext cx="6826562" cy="480131"/>
              </a:xfrm>
              <a:prstGeom prst="rect">
                <a:avLst/>
              </a:prstGeom>
              <a:blipFill>
                <a:blip r:embed="rId4"/>
                <a:stretch>
                  <a:fillRect t="-21519" b="-34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967014" y="2768600"/>
                <a:ext cx="7523089" cy="1465345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Bookman Old Style" panose="020506040505050202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800" dirty="0">
                  <a:solidFill>
                    <a:sysClr val="windowText" lastClr="000000"/>
                  </a:solidFill>
                  <a:latin typeface="Bookman Old Style" panose="020506040505050202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M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kumimoji="0" lang="en-US" sz="28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bius</a:t>
                </a: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 function is multiplicative, since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𝑚𝑛</m:t>
                        </m:r>
                      </m:e>
                    </m:d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  <a:ea typeface="Cambria Math" panose="02040503050406030204" pitchFamily="18" charset="0"/>
                  </a:rPr>
                  <a:t>  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gcd</m:t>
                        </m:r>
                      </m:fName>
                      <m:e>
                        <m:d>
                          <m:dPr>
                            <m:ctrlP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</m:t>
                    </m:r>
                  </m:oMath>
                </a14:m>
                <a:endPara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800" dirty="0">
                  <a:solidFill>
                    <a:sysClr val="windowText" lastClr="000000"/>
                  </a:solidFill>
                  <a:latin typeface="Bookman Old Style" panose="0205060405050502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Cambria Math" panose="020405030504060302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>
                    <a:solidFill>
                      <a:sysClr val="windowText" lastClr="000000"/>
                    </a:solidFill>
                    <a:latin typeface="Bookman Old Style" panose="02050604050505020204" pitchFamily="18" charset="0"/>
                  </a:rPr>
                  <a:t>B</a:t>
                </a:r>
                <a:r>
                  <a:rPr kumimoji="0" lang="en-US" sz="28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ut</a:t>
                </a: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 it is not completely multiplicative</a:t>
                </a:r>
              </a:p>
              <a:p>
                <a:pPr lvl="0" algn="l"/>
                <a:r>
                  <a:rPr lang="en-US" sz="2800" dirty="0" smtClean="0">
                    <a:solidFill>
                      <a:sysClr val="windowText" lastClr="000000"/>
                    </a:solidFill>
                    <a:latin typeface="Bookman Old Style" panose="02050604050505020204" pitchFamily="18" charset="0"/>
                  </a:rPr>
                  <a:t>since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sz="2800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sz="280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sz="2800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800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sz="2800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800" b="0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 Light" panose="020F0302020204030204"/>
                </a:endParaRPr>
              </a:p>
            </p:txBody>
          </p:sp>
        </mc:Choice>
        <mc:Fallback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14" y="2768600"/>
                <a:ext cx="7523089" cy="1465345"/>
              </a:xfrm>
              <a:prstGeom prst="rect">
                <a:avLst/>
              </a:prstGeom>
              <a:blipFill>
                <a:blip r:embed="rId3"/>
                <a:stretch>
                  <a:fillRect l="-1702" t="-70539" b="-11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457200" y="6286688"/>
            <a:ext cx="621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Arithmetical Functions,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Sowmya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College, Thrissur.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154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 </vt:lpstr>
      <vt:lpstr> 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136</cp:revision>
  <dcterms:created xsi:type="dcterms:W3CDTF">2018-12-04T06:33:32Z</dcterms:created>
  <dcterms:modified xsi:type="dcterms:W3CDTF">2019-06-30T23:33:48Z</dcterms:modified>
</cp:coreProperties>
</file>